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81.jpg" ContentType="image/jpeg"/>
  <Override PartName="/ppt/notesSlides/notesSlide46.xml" ContentType="application/vnd.openxmlformats-officedocument.presentationml.notesSlide+xml"/>
  <Override PartName="/ppt/media/image82.jpg" ContentType="image/jpeg"/>
  <Override PartName="/ppt/notesSlides/notesSlide47.xml" ContentType="application/vnd.openxmlformats-officedocument.presentationml.notesSlide+xml"/>
  <Override PartName="/ppt/media/image83.jpg" ContentType="image/jpeg"/>
  <Override PartName="/ppt/notesSlides/notesSlide48.xml" ContentType="application/vnd.openxmlformats-officedocument.presentationml.notesSlide+xml"/>
  <Override PartName="/ppt/media/image85.jp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4" r:id="rId38"/>
    <p:sldId id="295" r:id="rId39"/>
    <p:sldId id="296" r:id="rId40"/>
    <p:sldId id="297" r:id="rId41"/>
    <p:sldId id="298" r:id="rId42"/>
    <p:sldId id="299" r:id="rId43"/>
    <p:sldId id="300" r:id="rId44"/>
    <p:sldId id="306" r:id="rId45"/>
    <p:sldId id="305" r:id="rId46"/>
    <p:sldId id="307" r:id="rId47"/>
    <p:sldId id="308" r:id="rId48"/>
    <p:sldId id="304" r:id="rId49"/>
    <p:sldId id="302" r:id="rId50"/>
    <p:sldId id="303" r:id="rId51"/>
  </p:sldIdLst>
  <p:sldSz cx="9144000" cy="5143500" type="screen16x9"/>
  <p:notesSz cx="9144000" cy="5143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658"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B2739878-1625-8C43-BAE2-3D559F011696}" type="datetimeFigureOut">
              <a:rPr lang="en-US" smtClean="0"/>
              <a:t>8/28/2023</a:t>
            </a:fld>
            <a:endParaRPr lang="en-US"/>
          </a:p>
        </p:txBody>
      </p:sp>
      <p:sp>
        <p:nvSpPr>
          <p:cNvPr id="4" name="Slide Image Placeholder 3"/>
          <p:cNvSpPr>
            <a:spLocks noGrp="1" noRot="1" noChangeAspect="1"/>
          </p:cNvSpPr>
          <p:nvPr>
            <p:ph type="sldImg" idx="2"/>
          </p:nvPr>
        </p:nvSpPr>
        <p:spPr>
          <a:xfrm>
            <a:off x="2857500" y="385763"/>
            <a:ext cx="3429000" cy="19288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43163"/>
            <a:ext cx="7315200" cy="23145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4884738"/>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4738"/>
            <a:ext cx="3962400" cy="257175"/>
          </a:xfrm>
          <a:prstGeom prst="rect">
            <a:avLst/>
          </a:prstGeom>
        </p:spPr>
        <p:txBody>
          <a:bodyPr vert="horz" lIns="91440" tIns="45720" rIns="91440" bIns="45720" rtlCol="0" anchor="b"/>
          <a:lstStyle>
            <a:lvl1pPr algn="r">
              <a:defRPr sz="1200"/>
            </a:lvl1pPr>
          </a:lstStyle>
          <a:p>
            <a:fld id="{B3E99917-48B4-9B4E-83D7-D3EDDEC0ADC3}" type="slidenum">
              <a:rPr lang="en-US" smtClean="0"/>
              <a:t>‹#›</a:t>
            </a:fld>
            <a:endParaRPr lang="en-US"/>
          </a:p>
        </p:txBody>
      </p:sp>
    </p:spTree>
    <p:extLst>
      <p:ext uri="{BB962C8B-B14F-4D97-AF65-F5344CB8AC3E}">
        <p14:creationId xmlns:p14="http://schemas.microsoft.com/office/powerpoint/2010/main" val="4098953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37620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76914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64776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20453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45810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3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9144000" cy="5143500"/>
          </a:xfrm>
          <a:custGeom>
            <a:avLst/>
            <a:gdLst/>
            <a:ahLst/>
            <a:cxnLst/>
            <a:rect l="l" t="t" r="r" b="b"/>
            <a:pathLst>
              <a:path w="9144000" h="5143500">
                <a:moveTo>
                  <a:pt x="0" y="0"/>
                </a:moveTo>
                <a:lnTo>
                  <a:pt x="9144000" y="0"/>
                </a:lnTo>
                <a:lnTo>
                  <a:pt x="9144000" y="5143498"/>
                </a:lnTo>
                <a:lnTo>
                  <a:pt x="0" y="5143498"/>
                </a:lnTo>
                <a:lnTo>
                  <a:pt x="0" y="0"/>
                </a:lnTo>
              </a:path>
            </a:pathLst>
          </a:custGeom>
          <a:solidFill>
            <a:srgbClr val="F5F5F5"/>
          </a:solidFill>
        </p:spPr>
        <p:txBody>
          <a:bodyPr wrap="square" lIns="0" tIns="0" rIns="0" bIns="0" rtlCol="0"/>
          <a:lstStyle/>
          <a:p>
            <a:endParaRPr/>
          </a:p>
        </p:txBody>
      </p:sp>
      <p:sp>
        <p:nvSpPr>
          <p:cNvPr id="2" name="Holder 2"/>
          <p:cNvSpPr>
            <a:spLocks noGrp="1"/>
          </p:cNvSpPr>
          <p:nvPr>
            <p:ph type="title"/>
          </p:nvPr>
        </p:nvSpPr>
        <p:spPr>
          <a:xfrm>
            <a:off x="2177891" y="84837"/>
            <a:ext cx="4788217" cy="320675"/>
          </a:xfrm>
          <a:prstGeom prst="rect">
            <a:avLst/>
          </a:prstGeom>
        </p:spPr>
        <p:txBody>
          <a:bodyPr wrap="square" lIns="0" tIns="0" rIns="0" bIns="0">
            <a:spAutoFit/>
          </a:bodyPr>
          <a:lstStyle>
            <a:lvl1pPr>
              <a:defRPr sz="20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690299" y="1056916"/>
            <a:ext cx="7763400" cy="3353435"/>
          </a:xfrm>
          <a:prstGeom prst="rect">
            <a:avLst/>
          </a:prstGeom>
        </p:spPr>
        <p:txBody>
          <a:bodyPr wrap="square" lIns="0" tIns="0" rIns="0" bIns="0">
            <a:spAutoFit/>
          </a:bodyPr>
          <a:lstStyle>
            <a:lvl1pPr>
              <a:defRPr sz="13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3.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6.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7.jp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9.jp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0.jp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1.jp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7.jp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8.jp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1.jp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5.png"/><Relationship Id="rId7" Type="http://schemas.openxmlformats.org/officeDocument/2006/relationships/image" Target="../media/image78.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7.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17.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7.jp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3123" y="1026621"/>
            <a:ext cx="361603" cy="361603"/>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65811" y="1100634"/>
            <a:ext cx="216535" cy="216535"/>
          </a:xfrm>
          <a:custGeom>
            <a:avLst/>
            <a:gdLst/>
            <a:ahLst/>
            <a:cxnLst/>
            <a:rect l="l" t="t" r="r" b="b"/>
            <a:pathLst>
              <a:path w="216534" h="216534">
                <a:moveTo>
                  <a:pt x="107601" y="0"/>
                </a:moveTo>
                <a:lnTo>
                  <a:pt x="65700" y="8594"/>
                </a:lnTo>
                <a:lnTo>
                  <a:pt x="31497" y="31760"/>
                </a:lnTo>
                <a:lnTo>
                  <a:pt x="8444" y="66045"/>
                </a:lnTo>
                <a:lnTo>
                  <a:pt x="41" y="107283"/>
                </a:lnTo>
                <a:lnTo>
                  <a:pt x="0" y="109204"/>
                </a:lnTo>
                <a:lnTo>
                  <a:pt x="1129" y="123718"/>
                </a:lnTo>
                <a:lnTo>
                  <a:pt x="15157" y="163154"/>
                </a:lnTo>
                <a:lnTo>
                  <a:pt x="42565" y="193779"/>
                </a:lnTo>
                <a:lnTo>
                  <a:pt x="80039" y="212188"/>
                </a:lnTo>
                <a:lnTo>
                  <a:pt x="108976" y="215993"/>
                </a:lnTo>
                <a:lnTo>
                  <a:pt x="123517" y="214890"/>
                </a:lnTo>
                <a:lnTo>
                  <a:pt x="163030" y="200915"/>
                </a:lnTo>
                <a:lnTo>
                  <a:pt x="193721" y="173548"/>
                </a:lnTo>
                <a:lnTo>
                  <a:pt x="212175" y="136143"/>
                </a:lnTo>
                <a:lnTo>
                  <a:pt x="215990" y="107283"/>
                </a:lnTo>
                <a:lnTo>
                  <a:pt x="214919" y="92711"/>
                </a:lnTo>
                <a:lnTo>
                  <a:pt x="201007" y="53105"/>
                </a:lnTo>
                <a:lnTo>
                  <a:pt x="173691" y="22333"/>
                </a:lnTo>
                <a:lnTo>
                  <a:pt x="136366" y="3827"/>
                </a:lnTo>
                <a:lnTo>
                  <a:pt x="107601" y="0"/>
                </a:lnTo>
                <a:close/>
              </a:path>
            </a:pathLst>
          </a:custGeom>
          <a:solidFill>
            <a:srgbClr val="008098"/>
          </a:solidFill>
        </p:spPr>
        <p:txBody>
          <a:bodyPr wrap="square" lIns="0" tIns="0" rIns="0" bIns="0" rtlCol="0"/>
          <a:lstStyle/>
          <a:p>
            <a:endParaRPr/>
          </a:p>
        </p:txBody>
      </p:sp>
      <p:sp>
        <p:nvSpPr>
          <p:cNvPr id="4" name="object 4"/>
          <p:cNvSpPr/>
          <p:nvPr/>
        </p:nvSpPr>
        <p:spPr>
          <a:xfrm>
            <a:off x="1317566" y="893618"/>
            <a:ext cx="253538" cy="2535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90707" y="966577"/>
            <a:ext cx="108585" cy="108585"/>
          </a:xfrm>
          <a:custGeom>
            <a:avLst/>
            <a:gdLst/>
            <a:ahLst/>
            <a:cxnLst/>
            <a:rect l="l" t="t" r="r" b="b"/>
            <a:pathLst>
              <a:path w="108584" h="108584">
                <a:moveTo>
                  <a:pt x="53800" y="0"/>
                </a:moveTo>
                <a:lnTo>
                  <a:pt x="15748" y="15880"/>
                </a:lnTo>
                <a:lnTo>
                  <a:pt x="44" y="53641"/>
                </a:lnTo>
                <a:lnTo>
                  <a:pt x="0" y="54601"/>
                </a:lnTo>
                <a:lnTo>
                  <a:pt x="2057" y="68815"/>
                </a:lnTo>
                <a:lnTo>
                  <a:pt x="27051" y="100720"/>
                </a:lnTo>
                <a:lnTo>
                  <a:pt x="54488" y="107996"/>
                </a:lnTo>
                <a:lnTo>
                  <a:pt x="68728" y="105963"/>
                </a:lnTo>
                <a:lnTo>
                  <a:pt x="100700" y="81015"/>
                </a:lnTo>
                <a:lnTo>
                  <a:pt x="107995" y="53641"/>
                </a:lnTo>
                <a:lnTo>
                  <a:pt x="105990" y="39370"/>
                </a:lnTo>
                <a:lnTo>
                  <a:pt x="81096" y="7316"/>
                </a:lnTo>
                <a:lnTo>
                  <a:pt x="53800" y="0"/>
                </a:lnTo>
                <a:close/>
              </a:path>
            </a:pathLst>
          </a:custGeom>
          <a:solidFill>
            <a:srgbClr val="FFFFFF"/>
          </a:solidFill>
        </p:spPr>
        <p:txBody>
          <a:bodyPr wrap="square" lIns="0" tIns="0" rIns="0" bIns="0" rtlCol="0"/>
          <a:lstStyle/>
          <a:p>
            <a:endParaRPr/>
          </a:p>
        </p:txBody>
      </p:sp>
      <p:sp>
        <p:nvSpPr>
          <p:cNvPr id="6" name="object 6"/>
          <p:cNvSpPr/>
          <p:nvPr/>
        </p:nvSpPr>
        <p:spPr>
          <a:xfrm>
            <a:off x="2697479" y="2635134"/>
            <a:ext cx="511232" cy="50707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773523" y="2707323"/>
            <a:ext cx="360045" cy="360045"/>
          </a:xfrm>
          <a:custGeom>
            <a:avLst/>
            <a:gdLst/>
            <a:ahLst/>
            <a:cxnLst/>
            <a:rect l="l" t="t" r="r" b="b"/>
            <a:pathLst>
              <a:path w="360044" h="360044">
                <a:moveTo>
                  <a:pt x="179999" y="0"/>
                </a:moveTo>
                <a:lnTo>
                  <a:pt x="136743" y="5231"/>
                </a:lnTo>
                <a:lnTo>
                  <a:pt x="97279" y="20091"/>
                </a:lnTo>
                <a:lnTo>
                  <a:pt x="62857" y="43329"/>
                </a:lnTo>
                <a:lnTo>
                  <a:pt x="34729" y="73694"/>
                </a:lnTo>
                <a:lnTo>
                  <a:pt x="14145" y="109936"/>
                </a:lnTo>
                <a:lnTo>
                  <a:pt x="2355" y="150803"/>
                </a:lnTo>
                <a:lnTo>
                  <a:pt x="0" y="180000"/>
                </a:lnTo>
                <a:lnTo>
                  <a:pt x="596" y="194763"/>
                </a:lnTo>
                <a:lnTo>
                  <a:pt x="9176" y="236894"/>
                </a:lnTo>
                <a:lnTo>
                  <a:pt x="26967" y="274816"/>
                </a:lnTo>
                <a:lnTo>
                  <a:pt x="52720" y="307279"/>
                </a:lnTo>
                <a:lnTo>
                  <a:pt x="85183" y="333032"/>
                </a:lnTo>
                <a:lnTo>
                  <a:pt x="123105" y="350823"/>
                </a:lnTo>
                <a:lnTo>
                  <a:pt x="165236" y="359403"/>
                </a:lnTo>
                <a:lnTo>
                  <a:pt x="179999" y="360000"/>
                </a:lnTo>
                <a:lnTo>
                  <a:pt x="194762" y="359403"/>
                </a:lnTo>
                <a:lnTo>
                  <a:pt x="236893" y="350823"/>
                </a:lnTo>
                <a:lnTo>
                  <a:pt x="274816" y="333032"/>
                </a:lnTo>
                <a:lnTo>
                  <a:pt x="307278" y="307279"/>
                </a:lnTo>
                <a:lnTo>
                  <a:pt x="333031" y="274816"/>
                </a:lnTo>
                <a:lnTo>
                  <a:pt x="350822" y="236894"/>
                </a:lnTo>
                <a:lnTo>
                  <a:pt x="359402" y="194763"/>
                </a:lnTo>
                <a:lnTo>
                  <a:pt x="359999" y="180000"/>
                </a:lnTo>
                <a:lnTo>
                  <a:pt x="359402" y="165238"/>
                </a:lnTo>
                <a:lnTo>
                  <a:pt x="350822" y="123106"/>
                </a:lnTo>
                <a:lnTo>
                  <a:pt x="333031" y="85184"/>
                </a:lnTo>
                <a:lnTo>
                  <a:pt x="307278" y="52721"/>
                </a:lnTo>
                <a:lnTo>
                  <a:pt x="274816" y="26968"/>
                </a:lnTo>
                <a:lnTo>
                  <a:pt x="236893" y="9176"/>
                </a:lnTo>
                <a:lnTo>
                  <a:pt x="194762" y="596"/>
                </a:lnTo>
                <a:lnTo>
                  <a:pt x="179999" y="0"/>
                </a:lnTo>
                <a:close/>
              </a:path>
            </a:pathLst>
          </a:custGeom>
          <a:solidFill>
            <a:srgbClr val="FFFFFF"/>
          </a:solidFill>
        </p:spPr>
        <p:txBody>
          <a:bodyPr wrap="square" lIns="0" tIns="0" rIns="0" bIns="0" rtlCol="0"/>
          <a:lstStyle/>
          <a:p>
            <a:endParaRPr/>
          </a:p>
        </p:txBody>
      </p:sp>
      <p:sp>
        <p:nvSpPr>
          <p:cNvPr id="9" name="object 9"/>
          <p:cNvSpPr txBox="1"/>
          <p:nvPr/>
        </p:nvSpPr>
        <p:spPr>
          <a:xfrm>
            <a:off x="582650" y="3524503"/>
            <a:ext cx="7339965" cy="492443"/>
          </a:xfrm>
          <a:prstGeom prst="rect">
            <a:avLst/>
          </a:prstGeom>
        </p:spPr>
        <p:txBody>
          <a:bodyPr vert="horz" wrap="square" lIns="0" tIns="0" rIns="0" bIns="0" rtlCol="0">
            <a:spAutoFit/>
          </a:bodyPr>
          <a:lstStyle/>
          <a:p>
            <a:pPr marL="12700">
              <a:lnSpc>
                <a:spcPct val="100000"/>
              </a:lnSpc>
            </a:pPr>
            <a:r>
              <a:rPr lang="en-US" sz="3200" b="1" spc="-10" dirty="0" smtClean="0">
                <a:solidFill>
                  <a:srgbClr val="0A6D86"/>
                </a:solidFill>
                <a:latin typeface="Arial"/>
                <a:cs typeface="Arial"/>
              </a:rPr>
              <a:t>           International Pumping System</a:t>
            </a:r>
            <a:r>
              <a:rPr sz="3200" b="1" spc="-10" dirty="0" smtClean="0">
                <a:solidFill>
                  <a:srgbClr val="0A6D86"/>
                </a:solidFill>
                <a:latin typeface="Arial"/>
                <a:cs typeface="Arial"/>
              </a:rPr>
              <a:t>.</a:t>
            </a:r>
            <a:endParaRPr sz="3200" dirty="0">
              <a:latin typeface="Arial"/>
              <a:cs typeface="Arial"/>
            </a:endParaRPr>
          </a:p>
        </p:txBody>
      </p:sp>
      <p:sp>
        <p:nvSpPr>
          <p:cNvPr id="10" name="object 10"/>
          <p:cNvSpPr/>
          <p:nvPr/>
        </p:nvSpPr>
        <p:spPr>
          <a:xfrm>
            <a:off x="0" y="3651956"/>
            <a:ext cx="9144000" cy="975360"/>
          </a:xfrm>
          <a:custGeom>
            <a:avLst/>
            <a:gdLst/>
            <a:ahLst/>
            <a:cxnLst/>
            <a:rect l="l" t="t" r="r" b="b"/>
            <a:pathLst>
              <a:path w="9144000" h="975360">
                <a:moveTo>
                  <a:pt x="0" y="673568"/>
                </a:moveTo>
                <a:lnTo>
                  <a:pt x="108293" y="655936"/>
                </a:lnTo>
                <a:lnTo>
                  <a:pt x="204714" y="634485"/>
                </a:lnTo>
                <a:lnTo>
                  <a:pt x="297687" y="609266"/>
                </a:lnTo>
                <a:lnTo>
                  <a:pt x="388122" y="581130"/>
                </a:lnTo>
                <a:lnTo>
                  <a:pt x="476929" y="550931"/>
                </a:lnTo>
                <a:lnTo>
                  <a:pt x="565017" y="519524"/>
                </a:lnTo>
                <a:lnTo>
                  <a:pt x="653296" y="487761"/>
                </a:lnTo>
                <a:lnTo>
                  <a:pt x="742674" y="456495"/>
                </a:lnTo>
                <a:lnTo>
                  <a:pt x="834062" y="426581"/>
                </a:lnTo>
                <a:lnTo>
                  <a:pt x="928368" y="398872"/>
                </a:lnTo>
                <a:lnTo>
                  <a:pt x="1026503" y="374220"/>
                </a:lnTo>
                <a:lnTo>
                  <a:pt x="1129375" y="353480"/>
                </a:lnTo>
                <a:lnTo>
                  <a:pt x="1237895" y="337506"/>
                </a:lnTo>
                <a:lnTo>
                  <a:pt x="1352971" y="327149"/>
                </a:lnTo>
                <a:lnTo>
                  <a:pt x="1475512" y="323264"/>
                </a:lnTo>
                <a:lnTo>
                  <a:pt x="1606430" y="326705"/>
                </a:lnTo>
                <a:lnTo>
                  <a:pt x="1745042" y="338441"/>
                </a:lnTo>
                <a:lnTo>
                  <a:pt x="1889728" y="358220"/>
                </a:lnTo>
                <a:lnTo>
                  <a:pt x="2039984" y="385061"/>
                </a:lnTo>
                <a:lnTo>
                  <a:pt x="2195306" y="417985"/>
                </a:lnTo>
                <a:lnTo>
                  <a:pt x="2355193" y="456012"/>
                </a:lnTo>
                <a:lnTo>
                  <a:pt x="2519140" y="498162"/>
                </a:lnTo>
                <a:lnTo>
                  <a:pt x="2686644" y="543454"/>
                </a:lnTo>
                <a:lnTo>
                  <a:pt x="2857202" y="590908"/>
                </a:lnTo>
                <a:lnTo>
                  <a:pt x="3030312" y="639545"/>
                </a:lnTo>
                <a:lnTo>
                  <a:pt x="3205469" y="688384"/>
                </a:lnTo>
                <a:lnTo>
                  <a:pt x="3382171" y="736445"/>
                </a:lnTo>
                <a:lnTo>
                  <a:pt x="3559915" y="782748"/>
                </a:lnTo>
                <a:lnTo>
                  <a:pt x="3738196" y="826314"/>
                </a:lnTo>
                <a:lnTo>
                  <a:pt x="3916513" y="866161"/>
                </a:lnTo>
                <a:lnTo>
                  <a:pt x="4094362" y="901311"/>
                </a:lnTo>
                <a:lnTo>
                  <a:pt x="4271240" y="930782"/>
                </a:lnTo>
                <a:lnTo>
                  <a:pt x="4446643" y="953595"/>
                </a:lnTo>
                <a:lnTo>
                  <a:pt x="4620068" y="968770"/>
                </a:lnTo>
                <a:lnTo>
                  <a:pt x="4791013" y="975327"/>
                </a:lnTo>
                <a:lnTo>
                  <a:pt x="4958974" y="972285"/>
                </a:lnTo>
                <a:lnTo>
                  <a:pt x="5125303" y="957555"/>
                </a:lnTo>
                <a:lnTo>
                  <a:pt x="5291667" y="930654"/>
                </a:lnTo>
                <a:lnTo>
                  <a:pt x="5458038" y="893017"/>
                </a:lnTo>
                <a:lnTo>
                  <a:pt x="5624386" y="846077"/>
                </a:lnTo>
                <a:lnTo>
                  <a:pt x="5790680" y="791269"/>
                </a:lnTo>
                <a:lnTo>
                  <a:pt x="5956892" y="730027"/>
                </a:lnTo>
                <a:lnTo>
                  <a:pt x="6122990" y="663784"/>
                </a:lnTo>
                <a:lnTo>
                  <a:pt x="6288946" y="593974"/>
                </a:lnTo>
                <a:lnTo>
                  <a:pt x="6454730" y="522032"/>
                </a:lnTo>
                <a:lnTo>
                  <a:pt x="6620312" y="449390"/>
                </a:lnTo>
                <a:lnTo>
                  <a:pt x="6785662" y="377484"/>
                </a:lnTo>
                <a:lnTo>
                  <a:pt x="6950750" y="307747"/>
                </a:lnTo>
                <a:lnTo>
                  <a:pt x="7115547" y="241612"/>
                </a:lnTo>
                <a:lnTo>
                  <a:pt x="7280024" y="180515"/>
                </a:lnTo>
                <a:lnTo>
                  <a:pt x="7444149" y="125887"/>
                </a:lnTo>
                <a:lnTo>
                  <a:pt x="7607894" y="79165"/>
                </a:lnTo>
                <a:lnTo>
                  <a:pt x="7771229" y="41781"/>
                </a:lnTo>
                <a:lnTo>
                  <a:pt x="7934124" y="15170"/>
                </a:lnTo>
                <a:lnTo>
                  <a:pt x="8096549" y="764"/>
                </a:lnTo>
                <a:lnTo>
                  <a:pt x="8258474" y="0"/>
                </a:lnTo>
                <a:lnTo>
                  <a:pt x="8423135" y="12883"/>
                </a:lnTo>
                <a:lnTo>
                  <a:pt x="8593119" y="37711"/>
                </a:lnTo>
                <a:lnTo>
                  <a:pt x="8767429" y="73349"/>
                </a:lnTo>
                <a:lnTo>
                  <a:pt x="8945068" y="118662"/>
                </a:lnTo>
                <a:lnTo>
                  <a:pt x="9125036" y="172516"/>
                </a:lnTo>
                <a:lnTo>
                  <a:pt x="9143998" y="178923"/>
                </a:lnTo>
              </a:path>
            </a:pathLst>
          </a:custGeom>
          <a:ln w="12699">
            <a:solidFill>
              <a:srgbClr val="515151"/>
            </a:solidFill>
          </a:ln>
        </p:spPr>
        <p:txBody>
          <a:bodyPr wrap="square" lIns="0" tIns="0" rIns="0" bIns="0" rtlCol="0"/>
          <a:lstStyle/>
          <a:p>
            <a:endParaRPr/>
          </a:p>
        </p:txBody>
      </p:sp>
      <p:sp>
        <p:nvSpPr>
          <p:cNvPr id="11" name="object 11"/>
          <p:cNvSpPr/>
          <p:nvPr/>
        </p:nvSpPr>
        <p:spPr>
          <a:xfrm>
            <a:off x="0" y="3699992"/>
            <a:ext cx="9144000" cy="979169"/>
          </a:xfrm>
          <a:custGeom>
            <a:avLst/>
            <a:gdLst/>
            <a:ahLst/>
            <a:cxnLst/>
            <a:rect l="l" t="t" r="r" b="b"/>
            <a:pathLst>
              <a:path w="9144000" h="979170">
                <a:moveTo>
                  <a:pt x="0" y="329988"/>
                </a:moveTo>
                <a:lnTo>
                  <a:pt x="121939" y="333133"/>
                </a:lnTo>
                <a:lnTo>
                  <a:pt x="257968" y="344734"/>
                </a:lnTo>
                <a:lnTo>
                  <a:pt x="399950" y="364371"/>
                </a:lnTo>
                <a:lnTo>
                  <a:pt x="547392" y="391066"/>
                </a:lnTo>
                <a:lnTo>
                  <a:pt x="699801" y="423838"/>
                </a:lnTo>
                <a:lnTo>
                  <a:pt x="856683" y="461708"/>
                </a:lnTo>
                <a:lnTo>
                  <a:pt x="1017548" y="503697"/>
                </a:lnTo>
                <a:lnTo>
                  <a:pt x="1181900" y="548824"/>
                </a:lnTo>
                <a:lnTo>
                  <a:pt x="1349248" y="596111"/>
                </a:lnTo>
                <a:lnTo>
                  <a:pt x="1519098" y="644577"/>
                </a:lnTo>
                <a:lnTo>
                  <a:pt x="1690958" y="693244"/>
                </a:lnTo>
                <a:lnTo>
                  <a:pt x="1864335" y="741132"/>
                </a:lnTo>
                <a:lnTo>
                  <a:pt x="2038735" y="787260"/>
                </a:lnTo>
                <a:lnTo>
                  <a:pt x="2213667" y="830651"/>
                </a:lnTo>
                <a:lnTo>
                  <a:pt x="2388636" y="870324"/>
                </a:lnTo>
                <a:lnTo>
                  <a:pt x="2563151" y="905299"/>
                </a:lnTo>
                <a:lnTo>
                  <a:pt x="2736718" y="934598"/>
                </a:lnTo>
                <a:lnTo>
                  <a:pt x="2908844" y="957240"/>
                </a:lnTo>
                <a:lnTo>
                  <a:pt x="3079037" y="972246"/>
                </a:lnTo>
                <a:lnTo>
                  <a:pt x="3246804" y="978637"/>
                </a:lnTo>
                <a:lnTo>
                  <a:pt x="3411651" y="975433"/>
                </a:lnTo>
                <a:lnTo>
                  <a:pt x="3574908" y="960541"/>
                </a:lnTo>
                <a:lnTo>
                  <a:pt x="3738212" y="933481"/>
                </a:lnTo>
                <a:lnTo>
                  <a:pt x="3901532" y="895684"/>
                </a:lnTo>
                <a:lnTo>
                  <a:pt x="4064839" y="848586"/>
                </a:lnTo>
                <a:lnTo>
                  <a:pt x="4228101" y="793620"/>
                </a:lnTo>
                <a:lnTo>
                  <a:pt x="4391287" y="732220"/>
                </a:lnTo>
                <a:lnTo>
                  <a:pt x="4554368" y="665819"/>
                </a:lnTo>
                <a:lnTo>
                  <a:pt x="4717313" y="595852"/>
                </a:lnTo>
                <a:lnTo>
                  <a:pt x="4880090" y="523753"/>
                </a:lnTo>
                <a:lnTo>
                  <a:pt x="5042670" y="450955"/>
                </a:lnTo>
                <a:lnTo>
                  <a:pt x="5205022" y="378892"/>
                </a:lnTo>
                <a:lnTo>
                  <a:pt x="5367114" y="308998"/>
                </a:lnTo>
                <a:lnTo>
                  <a:pt x="5528918" y="242707"/>
                </a:lnTo>
                <a:lnTo>
                  <a:pt x="5690402" y="181453"/>
                </a:lnTo>
                <a:lnTo>
                  <a:pt x="5851535" y="126670"/>
                </a:lnTo>
                <a:lnTo>
                  <a:pt x="6012287" y="79791"/>
                </a:lnTo>
                <a:lnTo>
                  <a:pt x="6172627" y="42251"/>
                </a:lnTo>
                <a:lnTo>
                  <a:pt x="6332525" y="15483"/>
                </a:lnTo>
                <a:lnTo>
                  <a:pt x="6491951" y="921"/>
                </a:lnTo>
                <a:lnTo>
                  <a:pt x="6650873" y="0"/>
                </a:lnTo>
                <a:lnTo>
                  <a:pt x="6812465" y="12723"/>
                </a:lnTo>
                <a:lnTo>
                  <a:pt x="6979272" y="37385"/>
                </a:lnTo>
                <a:lnTo>
                  <a:pt x="7150313" y="72852"/>
                </a:lnTo>
                <a:lnTo>
                  <a:pt x="7324611" y="117991"/>
                </a:lnTo>
                <a:lnTo>
                  <a:pt x="7501188" y="171668"/>
                </a:lnTo>
                <a:lnTo>
                  <a:pt x="7679065" y="232749"/>
                </a:lnTo>
                <a:lnTo>
                  <a:pt x="7857264" y="300100"/>
                </a:lnTo>
                <a:lnTo>
                  <a:pt x="8034807" y="372588"/>
                </a:lnTo>
                <a:lnTo>
                  <a:pt x="8210716" y="449079"/>
                </a:lnTo>
                <a:lnTo>
                  <a:pt x="8384012" y="528441"/>
                </a:lnTo>
                <a:lnTo>
                  <a:pt x="8553717" y="609538"/>
                </a:lnTo>
                <a:lnTo>
                  <a:pt x="8718852" y="691237"/>
                </a:lnTo>
                <a:lnTo>
                  <a:pt x="8878440" y="772405"/>
                </a:lnTo>
                <a:lnTo>
                  <a:pt x="9031502" y="851909"/>
                </a:lnTo>
                <a:lnTo>
                  <a:pt x="9143998" y="911190"/>
                </a:lnTo>
              </a:path>
            </a:pathLst>
          </a:custGeom>
          <a:ln w="12699">
            <a:solidFill>
              <a:srgbClr val="515151"/>
            </a:solidFill>
          </a:ln>
        </p:spPr>
        <p:txBody>
          <a:bodyPr wrap="square" lIns="0" tIns="0" rIns="0" bIns="0" rtlCol="0"/>
          <a:lstStyle/>
          <a:p>
            <a:endParaRPr/>
          </a:p>
        </p:txBody>
      </p:sp>
      <p:sp>
        <p:nvSpPr>
          <p:cNvPr id="12" name="object 12"/>
          <p:cNvSpPr/>
          <p:nvPr/>
        </p:nvSpPr>
        <p:spPr>
          <a:xfrm>
            <a:off x="3316777" y="2660072"/>
            <a:ext cx="324196" cy="32419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3388655" y="2733512"/>
            <a:ext cx="180340" cy="180340"/>
          </a:xfrm>
          <a:custGeom>
            <a:avLst/>
            <a:gdLst/>
            <a:ahLst/>
            <a:cxnLst/>
            <a:rect l="l" t="t" r="r" b="b"/>
            <a:pathLst>
              <a:path w="180339" h="180339">
                <a:moveTo>
                  <a:pt x="89667" y="0"/>
                </a:moveTo>
                <a:lnTo>
                  <a:pt x="48444" y="10143"/>
                </a:lnTo>
                <a:lnTo>
                  <a:pt x="17287" y="36944"/>
                </a:lnTo>
                <a:lnTo>
                  <a:pt x="1167" y="75432"/>
                </a:lnTo>
                <a:lnTo>
                  <a:pt x="0" y="91003"/>
                </a:lnTo>
                <a:lnTo>
                  <a:pt x="1318" y="105461"/>
                </a:lnTo>
                <a:lnTo>
                  <a:pt x="17746" y="143602"/>
                </a:lnTo>
                <a:lnTo>
                  <a:pt x="49168" y="170081"/>
                </a:lnTo>
                <a:lnTo>
                  <a:pt x="90814" y="179995"/>
                </a:lnTo>
                <a:lnTo>
                  <a:pt x="105297" y="178702"/>
                </a:lnTo>
                <a:lnTo>
                  <a:pt x="143515" y="162323"/>
                </a:lnTo>
                <a:lnTo>
                  <a:pt x="170053" y="130948"/>
                </a:lnTo>
                <a:lnTo>
                  <a:pt x="179992" y="89402"/>
                </a:lnTo>
                <a:lnTo>
                  <a:pt x="178730" y="74887"/>
                </a:lnTo>
                <a:lnTo>
                  <a:pt x="162410" y="36578"/>
                </a:lnTo>
                <a:lnTo>
                  <a:pt x="131092" y="9968"/>
                </a:lnTo>
                <a:lnTo>
                  <a:pt x="89667" y="0"/>
                </a:lnTo>
                <a:close/>
              </a:path>
            </a:pathLst>
          </a:custGeom>
          <a:solidFill>
            <a:srgbClr val="008098"/>
          </a:solidFill>
        </p:spPr>
        <p:txBody>
          <a:bodyPr wrap="square" lIns="0" tIns="0" rIns="0" bIns="0" rtlCol="0"/>
          <a:lstStyle/>
          <a:p>
            <a:endParaRPr/>
          </a:p>
        </p:txBody>
      </p:sp>
      <p:sp>
        <p:nvSpPr>
          <p:cNvPr id="14" name="object 14"/>
          <p:cNvSpPr/>
          <p:nvPr/>
        </p:nvSpPr>
        <p:spPr>
          <a:xfrm>
            <a:off x="802178" y="694113"/>
            <a:ext cx="361603" cy="361603"/>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874989" y="765212"/>
            <a:ext cx="216535" cy="216535"/>
          </a:xfrm>
          <a:custGeom>
            <a:avLst/>
            <a:gdLst/>
            <a:ahLst/>
            <a:cxnLst/>
            <a:rect l="l" t="t" r="r" b="b"/>
            <a:pathLst>
              <a:path w="216534" h="216534">
                <a:moveTo>
                  <a:pt x="107601" y="0"/>
                </a:moveTo>
                <a:lnTo>
                  <a:pt x="65700" y="8594"/>
                </a:lnTo>
                <a:lnTo>
                  <a:pt x="31497" y="31760"/>
                </a:lnTo>
                <a:lnTo>
                  <a:pt x="8444" y="66045"/>
                </a:lnTo>
                <a:lnTo>
                  <a:pt x="41" y="107282"/>
                </a:lnTo>
                <a:lnTo>
                  <a:pt x="0" y="109206"/>
                </a:lnTo>
                <a:lnTo>
                  <a:pt x="1130" y="123720"/>
                </a:lnTo>
                <a:lnTo>
                  <a:pt x="15158" y="163155"/>
                </a:lnTo>
                <a:lnTo>
                  <a:pt x="42566" y="193780"/>
                </a:lnTo>
                <a:lnTo>
                  <a:pt x="80040" y="212189"/>
                </a:lnTo>
                <a:lnTo>
                  <a:pt x="108978" y="215995"/>
                </a:lnTo>
                <a:lnTo>
                  <a:pt x="123518" y="214891"/>
                </a:lnTo>
                <a:lnTo>
                  <a:pt x="163030" y="200915"/>
                </a:lnTo>
                <a:lnTo>
                  <a:pt x="193722" y="173548"/>
                </a:lnTo>
                <a:lnTo>
                  <a:pt x="212175" y="136142"/>
                </a:lnTo>
                <a:lnTo>
                  <a:pt x="215991" y="107282"/>
                </a:lnTo>
                <a:lnTo>
                  <a:pt x="214919" y="92711"/>
                </a:lnTo>
                <a:lnTo>
                  <a:pt x="201007" y="53105"/>
                </a:lnTo>
                <a:lnTo>
                  <a:pt x="173691" y="22333"/>
                </a:lnTo>
                <a:lnTo>
                  <a:pt x="136366" y="3827"/>
                </a:lnTo>
                <a:lnTo>
                  <a:pt x="107601" y="0"/>
                </a:lnTo>
                <a:close/>
              </a:path>
            </a:pathLst>
          </a:custGeom>
          <a:solidFill>
            <a:srgbClr val="FFFFFF"/>
          </a:solidFill>
        </p:spPr>
        <p:txBody>
          <a:bodyPr wrap="square" lIns="0" tIns="0" rIns="0" bIns="0" rtlCol="0"/>
          <a:lstStyle/>
          <a:p>
            <a:endParaRPr/>
          </a:p>
        </p:txBody>
      </p:sp>
      <p:sp>
        <p:nvSpPr>
          <p:cNvPr id="16" name="object 16"/>
          <p:cNvSpPr/>
          <p:nvPr/>
        </p:nvSpPr>
        <p:spPr>
          <a:xfrm>
            <a:off x="577734" y="1072341"/>
            <a:ext cx="507076" cy="511232"/>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651423" y="1147986"/>
            <a:ext cx="360045" cy="360045"/>
          </a:xfrm>
          <a:custGeom>
            <a:avLst/>
            <a:gdLst/>
            <a:ahLst/>
            <a:cxnLst/>
            <a:rect l="l" t="t" r="r" b="b"/>
            <a:pathLst>
              <a:path w="360044" h="360044">
                <a:moveTo>
                  <a:pt x="180000" y="0"/>
                </a:moveTo>
                <a:lnTo>
                  <a:pt x="136743" y="5231"/>
                </a:lnTo>
                <a:lnTo>
                  <a:pt x="97279" y="20091"/>
                </a:lnTo>
                <a:lnTo>
                  <a:pt x="62857" y="43329"/>
                </a:lnTo>
                <a:lnTo>
                  <a:pt x="34729" y="73694"/>
                </a:lnTo>
                <a:lnTo>
                  <a:pt x="14145" y="109935"/>
                </a:lnTo>
                <a:lnTo>
                  <a:pt x="2355" y="150802"/>
                </a:lnTo>
                <a:lnTo>
                  <a:pt x="0" y="179999"/>
                </a:lnTo>
                <a:lnTo>
                  <a:pt x="596" y="194762"/>
                </a:lnTo>
                <a:lnTo>
                  <a:pt x="9176" y="236893"/>
                </a:lnTo>
                <a:lnTo>
                  <a:pt x="26968" y="274816"/>
                </a:lnTo>
                <a:lnTo>
                  <a:pt x="52720" y="307278"/>
                </a:lnTo>
                <a:lnTo>
                  <a:pt x="85183" y="333031"/>
                </a:lnTo>
                <a:lnTo>
                  <a:pt x="123106" y="350822"/>
                </a:lnTo>
                <a:lnTo>
                  <a:pt x="165237" y="359402"/>
                </a:lnTo>
                <a:lnTo>
                  <a:pt x="180000" y="359999"/>
                </a:lnTo>
                <a:lnTo>
                  <a:pt x="194762" y="359402"/>
                </a:lnTo>
                <a:lnTo>
                  <a:pt x="236893" y="350822"/>
                </a:lnTo>
                <a:lnTo>
                  <a:pt x="274816" y="333031"/>
                </a:lnTo>
                <a:lnTo>
                  <a:pt x="307279" y="307278"/>
                </a:lnTo>
                <a:lnTo>
                  <a:pt x="333031" y="274816"/>
                </a:lnTo>
                <a:lnTo>
                  <a:pt x="350823" y="236893"/>
                </a:lnTo>
                <a:lnTo>
                  <a:pt x="359403" y="194762"/>
                </a:lnTo>
                <a:lnTo>
                  <a:pt x="359999" y="179999"/>
                </a:lnTo>
                <a:lnTo>
                  <a:pt x="359403" y="165236"/>
                </a:lnTo>
                <a:lnTo>
                  <a:pt x="350823" y="123106"/>
                </a:lnTo>
                <a:lnTo>
                  <a:pt x="333031" y="85183"/>
                </a:lnTo>
                <a:lnTo>
                  <a:pt x="307279" y="52720"/>
                </a:lnTo>
                <a:lnTo>
                  <a:pt x="274816" y="26968"/>
                </a:lnTo>
                <a:lnTo>
                  <a:pt x="236893" y="9176"/>
                </a:lnTo>
                <a:lnTo>
                  <a:pt x="194762" y="596"/>
                </a:lnTo>
                <a:lnTo>
                  <a:pt x="180000" y="0"/>
                </a:lnTo>
                <a:close/>
              </a:path>
            </a:pathLst>
          </a:custGeom>
          <a:solidFill>
            <a:srgbClr val="008098"/>
          </a:solidFill>
        </p:spPr>
        <p:txBody>
          <a:bodyPr wrap="square" lIns="0" tIns="0" rIns="0" bIns="0" rtlCol="0"/>
          <a:lstStyle/>
          <a:p>
            <a:endParaRPr/>
          </a:p>
        </p:txBody>
      </p:sp>
      <p:sp>
        <p:nvSpPr>
          <p:cNvPr id="18" name="object 18"/>
          <p:cNvSpPr/>
          <p:nvPr/>
        </p:nvSpPr>
        <p:spPr>
          <a:xfrm>
            <a:off x="1130530" y="498764"/>
            <a:ext cx="436418" cy="436418"/>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1205105" y="571763"/>
            <a:ext cx="288290" cy="288290"/>
          </a:xfrm>
          <a:custGeom>
            <a:avLst/>
            <a:gdLst/>
            <a:ahLst/>
            <a:cxnLst/>
            <a:rect l="l" t="t" r="r" b="b"/>
            <a:pathLst>
              <a:path w="288290" h="288290">
                <a:moveTo>
                  <a:pt x="143467" y="0"/>
                </a:moveTo>
                <a:lnTo>
                  <a:pt x="100784" y="6593"/>
                </a:lnTo>
                <a:lnTo>
                  <a:pt x="63227" y="24762"/>
                </a:lnTo>
                <a:lnTo>
                  <a:pt x="32738" y="52565"/>
                </a:lnTo>
                <a:lnTo>
                  <a:pt x="11259" y="88061"/>
                </a:lnTo>
                <a:lnTo>
                  <a:pt x="731" y="129307"/>
                </a:lnTo>
                <a:lnTo>
                  <a:pt x="0" y="145607"/>
                </a:lnTo>
                <a:lnTo>
                  <a:pt x="891" y="160190"/>
                </a:lnTo>
                <a:lnTo>
                  <a:pt x="11775" y="201094"/>
                </a:lnTo>
                <a:lnTo>
                  <a:pt x="33523" y="236241"/>
                </a:lnTo>
                <a:lnTo>
                  <a:pt x="64269" y="263717"/>
                </a:lnTo>
                <a:lnTo>
                  <a:pt x="102151" y="281606"/>
                </a:lnTo>
                <a:lnTo>
                  <a:pt x="145304" y="287992"/>
                </a:lnTo>
                <a:lnTo>
                  <a:pt x="159912" y="287127"/>
                </a:lnTo>
                <a:lnTo>
                  <a:pt x="200895" y="276302"/>
                </a:lnTo>
                <a:lnTo>
                  <a:pt x="236116" y="254596"/>
                </a:lnTo>
                <a:lnTo>
                  <a:pt x="263653" y="223894"/>
                </a:lnTo>
                <a:lnTo>
                  <a:pt x="281585" y="186081"/>
                </a:lnTo>
                <a:lnTo>
                  <a:pt x="287988" y="143043"/>
                </a:lnTo>
                <a:lnTo>
                  <a:pt x="287156" y="128403"/>
                </a:lnTo>
                <a:lnTo>
                  <a:pt x="276402" y="87326"/>
                </a:lnTo>
                <a:lnTo>
                  <a:pt x="254745" y="52017"/>
                </a:lnTo>
                <a:lnTo>
                  <a:pt x="224097" y="24405"/>
                </a:lnTo>
                <a:lnTo>
                  <a:pt x="186368" y="6422"/>
                </a:lnTo>
                <a:lnTo>
                  <a:pt x="143467" y="0"/>
                </a:lnTo>
                <a:close/>
              </a:path>
            </a:pathLst>
          </a:custGeom>
          <a:solidFill>
            <a:srgbClr val="008098"/>
          </a:solidFill>
        </p:spPr>
        <p:txBody>
          <a:bodyPr wrap="square" lIns="0" tIns="0" rIns="0" bIns="0" rtlCol="0"/>
          <a:lstStyle/>
          <a:p>
            <a:endParaRPr/>
          </a:p>
        </p:txBody>
      </p:sp>
      <p:sp>
        <p:nvSpPr>
          <p:cNvPr id="20" name="object 20"/>
          <p:cNvSpPr/>
          <p:nvPr/>
        </p:nvSpPr>
        <p:spPr>
          <a:xfrm>
            <a:off x="3125585" y="2896984"/>
            <a:ext cx="436418" cy="436418"/>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3200893" y="2971223"/>
            <a:ext cx="288290" cy="288290"/>
          </a:xfrm>
          <a:custGeom>
            <a:avLst/>
            <a:gdLst/>
            <a:ahLst/>
            <a:cxnLst/>
            <a:rect l="l" t="t" r="r" b="b"/>
            <a:pathLst>
              <a:path w="288289" h="288289">
                <a:moveTo>
                  <a:pt x="143468" y="0"/>
                </a:moveTo>
                <a:lnTo>
                  <a:pt x="100785" y="6593"/>
                </a:lnTo>
                <a:lnTo>
                  <a:pt x="63228" y="24762"/>
                </a:lnTo>
                <a:lnTo>
                  <a:pt x="32739" y="52564"/>
                </a:lnTo>
                <a:lnTo>
                  <a:pt x="11259" y="88060"/>
                </a:lnTo>
                <a:lnTo>
                  <a:pt x="731" y="129306"/>
                </a:lnTo>
                <a:lnTo>
                  <a:pt x="0" y="145606"/>
                </a:lnTo>
                <a:lnTo>
                  <a:pt x="891" y="160189"/>
                </a:lnTo>
                <a:lnTo>
                  <a:pt x="11776" y="201094"/>
                </a:lnTo>
                <a:lnTo>
                  <a:pt x="33523" y="236242"/>
                </a:lnTo>
                <a:lnTo>
                  <a:pt x="64270" y="263717"/>
                </a:lnTo>
                <a:lnTo>
                  <a:pt x="102151" y="281606"/>
                </a:lnTo>
                <a:lnTo>
                  <a:pt x="145303" y="287992"/>
                </a:lnTo>
                <a:lnTo>
                  <a:pt x="159912" y="287127"/>
                </a:lnTo>
                <a:lnTo>
                  <a:pt x="200894" y="276302"/>
                </a:lnTo>
                <a:lnTo>
                  <a:pt x="236116" y="254596"/>
                </a:lnTo>
                <a:lnTo>
                  <a:pt x="263653" y="223894"/>
                </a:lnTo>
                <a:lnTo>
                  <a:pt x="281585" y="186082"/>
                </a:lnTo>
                <a:lnTo>
                  <a:pt x="287988" y="143043"/>
                </a:lnTo>
                <a:lnTo>
                  <a:pt x="287156" y="128403"/>
                </a:lnTo>
                <a:lnTo>
                  <a:pt x="276402" y="87327"/>
                </a:lnTo>
                <a:lnTo>
                  <a:pt x="254746" y="52017"/>
                </a:lnTo>
                <a:lnTo>
                  <a:pt x="224098" y="24405"/>
                </a:lnTo>
                <a:lnTo>
                  <a:pt x="186368" y="6423"/>
                </a:lnTo>
                <a:lnTo>
                  <a:pt x="143468" y="0"/>
                </a:lnTo>
                <a:close/>
              </a:path>
            </a:pathLst>
          </a:custGeom>
          <a:solidFill>
            <a:srgbClr val="008098"/>
          </a:solidFill>
        </p:spPr>
        <p:txBody>
          <a:bodyPr wrap="square" lIns="0" tIns="0" rIns="0" bIns="0" rtlCol="0"/>
          <a:lstStyle/>
          <a:p>
            <a:endParaRPr/>
          </a:p>
        </p:txBody>
      </p:sp>
      <p:sp>
        <p:nvSpPr>
          <p:cNvPr id="22" name="object 22"/>
          <p:cNvSpPr/>
          <p:nvPr/>
        </p:nvSpPr>
        <p:spPr>
          <a:xfrm>
            <a:off x="2863734" y="3125585"/>
            <a:ext cx="361603" cy="361603"/>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2934786" y="3198749"/>
            <a:ext cx="216535" cy="216535"/>
          </a:xfrm>
          <a:custGeom>
            <a:avLst/>
            <a:gdLst/>
            <a:ahLst/>
            <a:cxnLst/>
            <a:rect l="l" t="t" r="r" b="b"/>
            <a:pathLst>
              <a:path w="216535" h="216535">
                <a:moveTo>
                  <a:pt x="107600" y="0"/>
                </a:moveTo>
                <a:lnTo>
                  <a:pt x="65699" y="8595"/>
                </a:lnTo>
                <a:lnTo>
                  <a:pt x="31497" y="31761"/>
                </a:lnTo>
                <a:lnTo>
                  <a:pt x="8444" y="66046"/>
                </a:lnTo>
                <a:lnTo>
                  <a:pt x="41" y="107282"/>
                </a:lnTo>
                <a:lnTo>
                  <a:pt x="0" y="109207"/>
                </a:lnTo>
                <a:lnTo>
                  <a:pt x="1130" y="123721"/>
                </a:lnTo>
                <a:lnTo>
                  <a:pt x="15158" y="163156"/>
                </a:lnTo>
                <a:lnTo>
                  <a:pt x="42567" y="193780"/>
                </a:lnTo>
                <a:lnTo>
                  <a:pt x="80041" y="212190"/>
                </a:lnTo>
                <a:lnTo>
                  <a:pt x="108979" y="215995"/>
                </a:lnTo>
                <a:lnTo>
                  <a:pt x="123519" y="214891"/>
                </a:lnTo>
                <a:lnTo>
                  <a:pt x="163031" y="200915"/>
                </a:lnTo>
                <a:lnTo>
                  <a:pt x="193723" y="173549"/>
                </a:lnTo>
                <a:lnTo>
                  <a:pt x="212176" y="136142"/>
                </a:lnTo>
                <a:lnTo>
                  <a:pt x="215991" y="107282"/>
                </a:lnTo>
                <a:lnTo>
                  <a:pt x="214919" y="92710"/>
                </a:lnTo>
                <a:lnTo>
                  <a:pt x="201007" y="53105"/>
                </a:lnTo>
                <a:lnTo>
                  <a:pt x="173690" y="22333"/>
                </a:lnTo>
                <a:lnTo>
                  <a:pt x="136366" y="3827"/>
                </a:lnTo>
                <a:lnTo>
                  <a:pt x="107600" y="0"/>
                </a:lnTo>
                <a:close/>
              </a:path>
            </a:pathLst>
          </a:custGeom>
          <a:solidFill>
            <a:srgbClr val="FFFFFF"/>
          </a:solidFill>
        </p:spPr>
        <p:txBody>
          <a:bodyPr wrap="square" lIns="0" tIns="0" rIns="0" bIns="0" rtlCol="0"/>
          <a:lstStyle/>
          <a:p>
            <a:endParaRPr/>
          </a:p>
        </p:txBody>
      </p:sp>
      <p:sp>
        <p:nvSpPr>
          <p:cNvPr id="24" name="object 24"/>
          <p:cNvSpPr/>
          <p:nvPr/>
        </p:nvSpPr>
        <p:spPr>
          <a:xfrm>
            <a:off x="2655916" y="3204557"/>
            <a:ext cx="253538" cy="249381"/>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2727738" y="3275372"/>
            <a:ext cx="108585" cy="108585"/>
          </a:xfrm>
          <a:custGeom>
            <a:avLst/>
            <a:gdLst/>
            <a:ahLst/>
            <a:cxnLst/>
            <a:rect l="l" t="t" r="r" b="b"/>
            <a:pathLst>
              <a:path w="108585" h="108585">
                <a:moveTo>
                  <a:pt x="53801" y="0"/>
                </a:moveTo>
                <a:lnTo>
                  <a:pt x="15748" y="15879"/>
                </a:lnTo>
                <a:lnTo>
                  <a:pt x="44" y="53641"/>
                </a:lnTo>
                <a:lnTo>
                  <a:pt x="0" y="54602"/>
                </a:lnTo>
                <a:lnTo>
                  <a:pt x="2057" y="68816"/>
                </a:lnTo>
                <a:lnTo>
                  <a:pt x="27051" y="100720"/>
                </a:lnTo>
                <a:lnTo>
                  <a:pt x="54489" y="107996"/>
                </a:lnTo>
                <a:lnTo>
                  <a:pt x="68729" y="105963"/>
                </a:lnTo>
                <a:lnTo>
                  <a:pt x="100701" y="81014"/>
                </a:lnTo>
                <a:lnTo>
                  <a:pt x="107996" y="53641"/>
                </a:lnTo>
                <a:lnTo>
                  <a:pt x="105991" y="39369"/>
                </a:lnTo>
                <a:lnTo>
                  <a:pt x="81097" y="7315"/>
                </a:lnTo>
                <a:lnTo>
                  <a:pt x="53801" y="0"/>
                </a:lnTo>
                <a:close/>
              </a:path>
            </a:pathLst>
          </a:custGeom>
          <a:solidFill>
            <a:srgbClr val="008098"/>
          </a:solidFill>
        </p:spPr>
        <p:txBody>
          <a:bodyPr wrap="square" lIns="0" tIns="0" rIns="0" bIns="0" rtlCol="0"/>
          <a:lstStyle/>
          <a:p>
            <a:endParaRPr/>
          </a:p>
        </p:txBody>
      </p:sp>
      <p:sp>
        <p:nvSpPr>
          <p:cNvPr id="26" name="object 26"/>
          <p:cNvSpPr/>
          <p:nvPr/>
        </p:nvSpPr>
        <p:spPr>
          <a:xfrm>
            <a:off x="810491" y="1292630"/>
            <a:ext cx="2793076" cy="2389908"/>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473825" y="544484"/>
            <a:ext cx="3441468" cy="3441468"/>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963051" y="1033416"/>
            <a:ext cx="2160001" cy="2159999"/>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950351" y="1020716"/>
            <a:ext cx="2185401" cy="2185399"/>
          </a:xfrm>
          <a:prstGeom prst="rect">
            <a:avLst/>
          </a:prstGeom>
          <a:blipFill>
            <a:blip r:embed="rId16" cstate="print"/>
            <a:stretch>
              <a:fillRect/>
            </a:stretch>
          </a:blipFill>
        </p:spPr>
        <p:txBody>
          <a:bodyPr wrap="square" lIns="0" tIns="0" rIns="0" bIns="0" rtlCol="0"/>
          <a:lstStyle/>
          <a:p>
            <a:endParaRPr/>
          </a:p>
        </p:txBody>
      </p:sp>
      <p:sp>
        <p:nvSpPr>
          <p:cNvPr id="30" name="object 30"/>
          <p:cNvSpPr/>
          <p:nvPr/>
        </p:nvSpPr>
        <p:spPr>
          <a:xfrm>
            <a:off x="1030778" y="1517073"/>
            <a:ext cx="2015836" cy="1271846"/>
          </a:xfrm>
          <a:prstGeom prst="rect">
            <a:avLst/>
          </a:prstGeom>
          <a:blipFill>
            <a:blip r:embed="rId17" cstate="print"/>
            <a:stretch>
              <a:fillRect/>
            </a:stretch>
          </a:blipFill>
        </p:spPr>
        <p:txBody>
          <a:bodyPr wrap="square" lIns="0" tIns="0" rIns="0" bIns="0" rtlCol="0"/>
          <a:lstStyle/>
          <a:p>
            <a:endParaRPr/>
          </a:p>
        </p:txBody>
      </p:sp>
      <p:sp>
        <p:nvSpPr>
          <p:cNvPr id="31" name="object 31"/>
          <p:cNvSpPr txBox="1"/>
          <p:nvPr/>
        </p:nvSpPr>
        <p:spPr>
          <a:xfrm>
            <a:off x="1185359" y="1657350"/>
            <a:ext cx="1720850" cy="787400"/>
          </a:xfrm>
          <a:prstGeom prst="rect">
            <a:avLst/>
          </a:prstGeom>
        </p:spPr>
        <p:txBody>
          <a:bodyPr vert="horz" wrap="square" lIns="0" tIns="0" rIns="0" bIns="0" rtlCol="0">
            <a:spAutoFit/>
          </a:bodyPr>
          <a:lstStyle/>
          <a:p>
            <a:pPr marL="12700">
              <a:lnSpc>
                <a:spcPct val="100000"/>
              </a:lnSpc>
            </a:pPr>
            <a:r>
              <a:rPr sz="6000" dirty="0">
                <a:solidFill>
                  <a:srgbClr val="0A6D86"/>
                </a:solidFill>
                <a:latin typeface="Arial"/>
                <a:cs typeface="Arial"/>
              </a:rPr>
              <a:t>2023</a:t>
            </a:r>
            <a:endParaRPr sz="6000" dirty="0">
              <a:latin typeface="Arial"/>
              <a:cs typeface="Arial"/>
            </a:endParaRPr>
          </a:p>
        </p:txBody>
      </p:sp>
      <p:sp>
        <p:nvSpPr>
          <p:cNvPr id="32" name="object 32"/>
          <p:cNvSpPr/>
          <p:nvPr/>
        </p:nvSpPr>
        <p:spPr>
          <a:xfrm>
            <a:off x="5798184" y="4610735"/>
            <a:ext cx="3282519" cy="399799"/>
          </a:xfrm>
          <a:prstGeom prst="rect">
            <a:avLst/>
          </a:prstGeom>
          <a:blipFill>
            <a:blip r:embed="rId18" cstate="print"/>
            <a:stretch>
              <a:fillRect/>
            </a:stretch>
          </a:blipFill>
        </p:spPr>
        <p:txBody>
          <a:bodyPr wrap="square" lIns="0" tIns="0" rIns="0" bIns="0" rtlCol="0"/>
          <a:lstStyle/>
          <a:p>
            <a:endParaRPr/>
          </a:p>
        </p:txBody>
      </p:sp>
      <p:sp>
        <p:nvSpPr>
          <p:cNvPr id="33" name="object 33"/>
          <p:cNvSpPr txBox="1"/>
          <p:nvPr/>
        </p:nvSpPr>
        <p:spPr>
          <a:xfrm>
            <a:off x="6048324" y="4669115"/>
            <a:ext cx="2729865" cy="152400"/>
          </a:xfrm>
          <a:prstGeom prst="rect">
            <a:avLst/>
          </a:prstGeom>
        </p:spPr>
        <p:txBody>
          <a:bodyPr vert="horz" wrap="square" lIns="0" tIns="0" rIns="0" bIns="0" rtlCol="0">
            <a:spAutoFit/>
          </a:bodyPr>
          <a:lstStyle/>
          <a:p>
            <a:pPr marL="12700">
              <a:lnSpc>
                <a:spcPct val="100000"/>
              </a:lnSpc>
            </a:pPr>
            <a:r>
              <a:rPr sz="1000" dirty="0">
                <a:solidFill>
                  <a:srgbClr val="FFFFFF"/>
                </a:solidFill>
                <a:latin typeface="Arial"/>
                <a:cs typeface="Arial"/>
              </a:rPr>
              <a:t>Dedica</a:t>
            </a:r>
            <a:r>
              <a:rPr sz="1000" spc="-5" dirty="0">
                <a:solidFill>
                  <a:srgbClr val="FFFFFF"/>
                </a:solidFill>
                <a:latin typeface="Arial"/>
                <a:cs typeface="Arial"/>
              </a:rPr>
              <a:t>ted t</a:t>
            </a:r>
            <a:r>
              <a:rPr sz="1000" dirty="0">
                <a:solidFill>
                  <a:srgbClr val="FFFFFF"/>
                </a:solidFill>
                <a:latin typeface="Arial"/>
                <a:cs typeface="Arial"/>
              </a:rPr>
              <a:t>o</a:t>
            </a:r>
            <a:r>
              <a:rPr sz="1000" spc="-5" dirty="0">
                <a:solidFill>
                  <a:srgbClr val="FFFFFF"/>
                </a:solidFill>
                <a:latin typeface="Arial"/>
                <a:cs typeface="Arial"/>
              </a:rPr>
              <a:t> t</a:t>
            </a:r>
            <a:r>
              <a:rPr sz="1000" dirty="0">
                <a:solidFill>
                  <a:srgbClr val="FFFFFF"/>
                </a:solidFill>
                <a:latin typeface="Arial"/>
                <a:cs typeface="Arial"/>
              </a:rPr>
              <a:t>he</a:t>
            </a:r>
            <a:r>
              <a:rPr sz="1000" spc="-5" dirty="0">
                <a:solidFill>
                  <a:srgbClr val="FFFFFF"/>
                </a:solidFill>
                <a:latin typeface="Arial"/>
                <a:cs typeface="Arial"/>
              </a:rPr>
              <a:t> </a:t>
            </a:r>
            <a:r>
              <a:rPr sz="1000" dirty="0">
                <a:solidFill>
                  <a:srgbClr val="FFFFFF"/>
                </a:solidFill>
                <a:latin typeface="Arial"/>
                <a:cs typeface="Arial"/>
              </a:rPr>
              <a:t>Human</a:t>
            </a:r>
            <a:r>
              <a:rPr sz="1000" spc="-5" dirty="0">
                <a:solidFill>
                  <a:srgbClr val="FFFFFF"/>
                </a:solidFill>
                <a:latin typeface="Arial"/>
                <a:cs typeface="Arial"/>
              </a:rPr>
              <a:t> </a:t>
            </a:r>
            <a:r>
              <a:rPr sz="1000" spc="-10" dirty="0">
                <a:solidFill>
                  <a:srgbClr val="FFFFFF"/>
                </a:solidFill>
                <a:latin typeface="Arial"/>
                <a:cs typeface="Arial"/>
              </a:rPr>
              <a:t>F</a:t>
            </a:r>
            <a:r>
              <a:rPr sz="1000" dirty="0">
                <a:solidFill>
                  <a:srgbClr val="FFFFFF"/>
                </a:solidFill>
                <a:latin typeface="Arial"/>
                <a:cs typeface="Arial"/>
              </a:rPr>
              <a:t>luid</a:t>
            </a:r>
            <a:r>
              <a:rPr sz="1000" spc="-5" dirty="0">
                <a:solidFill>
                  <a:srgbClr val="FFFFFF"/>
                </a:solidFill>
                <a:latin typeface="Arial"/>
                <a:cs typeface="Arial"/>
              </a:rPr>
              <a:t> </a:t>
            </a:r>
            <a:r>
              <a:rPr sz="1000" dirty="0">
                <a:solidFill>
                  <a:srgbClr val="FFFFFF"/>
                </a:solidFill>
                <a:latin typeface="Arial"/>
                <a:cs typeface="Arial"/>
              </a:rPr>
              <a:t>Handling</a:t>
            </a:r>
            <a:r>
              <a:rPr sz="1000" spc="-5" dirty="0">
                <a:solidFill>
                  <a:srgbClr val="FFFFFF"/>
                </a:solidFill>
                <a:latin typeface="Arial"/>
                <a:cs typeface="Arial"/>
              </a:rPr>
              <a:t> I</a:t>
            </a:r>
            <a:r>
              <a:rPr sz="1000" dirty="0">
                <a:solidFill>
                  <a:srgbClr val="FFFFFF"/>
                </a:solidFill>
                <a:latin typeface="Arial"/>
                <a:cs typeface="Arial"/>
              </a:rPr>
              <a:t>ndu</a:t>
            </a:r>
            <a:r>
              <a:rPr sz="1000" spc="-5" dirty="0">
                <a:solidFill>
                  <a:srgbClr val="FFFFFF"/>
                </a:solidFill>
                <a:latin typeface="Arial"/>
                <a:cs typeface="Arial"/>
              </a:rPr>
              <a:t>st</a:t>
            </a:r>
            <a:r>
              <a:rPr sz="1000" dirty="0">
                <a:solidFill>
                  <a:srgbClr val="FFFFFF"/>
                </a:solidFill>
                <a:latin typeface="Arial"/>
                <a:cs typeface="Arial"/>
              </a:rPr>
              <a:t>ry</a:t>
            </a:r>
            <a:endParaRPr sz="1000">
              <a:latin typeface="Arial"/>
              <a:cs typeface="Arial"/>
            </a:endParaRPr>
          </a:p>
        </p:txBody>
      </p:sp>
      <p:sp>
        <p:nvSpPr>
          <p:cNvPr id="36" name="object 36"/>
          <p:cNvSpPr txBox="1"/>
          <p:nvPr/>
        </p:nvSpPr>
        <p:spPr>
          <a:xfrm>
            <a:off x="3724031" y="1020387"/>
            <a:ext cx="4631690" cy="974626"/>
          </a:xfrm>
          <a:prstGeom prst="rect">
            <a:avLst/>
          </a:prstGeom>
        </p:spPr>
        <p:txBody>
          <a:bodyPr vert="horz" wrap="square" lIns="0" tIns="0" rIns="0" bIns="0" rtlCol="0">
            <a:spAutoFit/>
          </a:bodyPr>
          <a:lstStyle/>
          <a:p>
            <a:pPr marL="45720" marR="5080" indent="-33655">
              <a:lnSpc>
                <a:spcPts val="3800"/>
              </a:lnSpc>
            </a:pPr>
            <a:r>
              <a:rPr lang="en-US" sz="3200" b="1" spc="-25" dirty="0" smtClean="0">
                <a:solidFill>
                  <a:srgbClr val="0A6D86"/>
                </a:solidFill>
                <a:latin typeface="Arial"/>
                <a:cs typeface="Arial"/>
              </a:rPr>
              <a:t>VTP</a:t>
            </a:r>
            <a:r>
              <a:rPr sz="3200" b="1" spc="-5" dirty="0" smtClean="0">
                <a:solidFill>
                  <a:srgbClr val="0A6D86"/>
                </a:solidFill>
                <a:latin typeface="Arial"/>
                <a:cs typeface="Arial"/>
              </a:rPr>
              <a:t> </a:t>
            </a:r>
            <a:r>
              <a:rPr sz="3200" b="1" spc="-25" dirty="0">
                <a:solidFill>
                  <a:srgbClr val="0A6D86"/>
                </a:solidFill>
                <a:latin typeface="Arial"/>
                <a:cs typeface="Arial"/>
              </a:rPr>
              <a:t>S</a:t>
            </a:r>
            <a:r>
              <a:rPr sz="3200" b="1" dirty="0">
                <a:solidFill>
                  <a:srgbClr val="0A6D86"/>
                </a:solidFill>
                <a:latin typeface="Arial"/>
                <a:cs typeface="Arial"/>
              </a:rPr>
              <a:t>eries</a:t>
            </a:r>
            <a:r>
              <a:rPr sz="3200" b="1" spc="-5" dirty="0">
                <a:solidFill>
                  <a:srgbClr val="0A6D86"/>
                </a:solidFill>
                <a:latin typeface="Arial"/>
                <a:cs typeface="Arial"/>
              </a:rPr>
              <a:t> </a:t>
            </a:r>
            <a:r>
              <a:rPr sz="3200" b="1" spc="-20" dirty="0">
                <a:solidFill>
                  <a:srgbClr val="0A6D86"/>
                </a:solidFill>
                <a:latin typeface="Arial"/>
                <a:cs typeface="Arial"/>
              </a:rPr>
              <a:t>L</a:t>
            </a:r>
            <a:r>
              <a:rPr sz="3200" b="1" spc="-25" dirty="0">
                <a:solidFill>
                  <a:srgbClr val="0A6D86"/>
                </a:solidFill>
                <a:latin typeface="Arial"/>
                <a:cs typeface="Arial"/>
              </a:rPr>
              <a:t>on</a:t>
            </a:r>
            <a:r>
              <a:rPr sz="3200" b="1" spc="-20" dirty="0">
                <a:solidFill>
                  <a:srgbClr val="0A6D86"/>
                </a:solidFill>
                <a:latin typeface="Arial"/>
                <a:cs typeface="Arial"/>
              </a:rPr>
              <a:t>g</a:t>
            </a:r>
            <a:r>
              <a:rPr sz="3200" b="1" spc="-5" dirty="0">
                <a:solidFill>
                  <a:srgbClr val="0A6D86"/>
                </a:solidFill>
                <a:latin typeface="Arial"/>
                <a:cs typeface="Arial"/>
              </a:rPr>
              <a:t> </a:t>
            </a:r>
            <a:r>
              <a:rPr sz="3200" b="1" spc="-25" dirty="0">
                <a:solidFill>
                  <a:srgbClr val="0A6D86"/>
                </a:solidFill>
                <a:latin typeface="Arial"/>
                <a:cs typeface="Arial"/>
              </a:rPr>
              <a:t>Sh</a:t>
            </a:r>
            <a:r>
              <a:rPr sz="3200" b="1" dirty="0">
                <a:solidFill>
                  <a:srgbClr val="0A6D86"/>
                </a:solidFill>
                <a:latin typeface="Arial"/>
                <a:cs typeface="Arial"/>
              </a:rPr>
              <a:t>aft </a:t>
            </a:r>
            <a:r>
              <a:rPr sz="3200" b="1" spc="-204" dirty="0">
                <a:solidFill>
                  <a:srgbClr val="0A6D86"/>
                </a:solidFill>
                <a:latin typeface="Arial"/>
                <a:cs typeface="Arial"/>
              </a:rPr>
              <a:t>V</a:t>
            </a:r>
            <a:r>
              <a:rPr sz="3200" b="1" dirty="0">
                <a:solidFill>
                  <a:srgbClr val="0A6D86"/>
                </a:solidFill>
                <a:latin typeface="Arial"/>
                <a:cs typeface="Arial"/>
              </a:rPr>
              <a:t>er</a:t>
            </a:r>
            <a:r>
              <a:rPr sz="3200" b="1" spc="-15" dirty="0">
                <a:solidFill>
                  <a:srgbClr val="0A6D86"/>
                </a:solidFill>
                <a:latin typeface="Arial"/>
                <a:cs typeface="Arial"/>
              </a:rPr>
              <a:t>ti</a:t>
            </a:r>
            <a:r>
              <a:rPr sz="3200" b="1" dirty="0">
                <a:solidFill>
                  <a:srgbClr val="0A6D86"/>
                </a:solidFill>
                <a:latin typeface="Arial"/>
                <a:cs typeface="Arial"/>
              </a:rPr>
              <a:t>ca</a:t>
            </a:r>
            <a:r>
              <a:rPr sz="3200" b="1" spc="-10" dirty="0">
                <a:solidFill>
                  <a:srgbClr val="0A6D86"/>
                </a:solidFill>
                <a:latin typeface="Arial"/>
                <a:cs typeface="Arial"/>
              </a:rPr>
              <a:t>l</a:t>
            </a:r>
            <a:r>
              <a:rPr sz="3200" b="1" spc="-5" dirty="0">
                <a:solidFill>
                  <a:srgbClr val="0A6D86"/>
                </a:solidFill>
                <a:latin typeface="Arial"/>
                <a:cs typeface="Arial"/>
              </a:rPr>
              <a:t> </a:t>
            </a:r>
            <a:r>
              <a:rPr sz="3200" b="1" dirty="0">
                <a:solidFill>
                  <a:srgbClr val="0A6D86"/>
                </a:solidFill>
                <a:latin typeface="Arial"/>
                <a:cs typeface="Arial"/>
              </a:rPr>
              <a:t>Drainage</a:t>
            </a:r>
            <a:r>
              <a:rPr sz="3200" b="1" spc="-5" dirty="0">
                <a:solidFill>
                  <a:srgbClr val="0A6D86"/>
                </a:solidFill>
                <a:latin typeface="Arial"/>
                <a:cs typeface="Arial"/>
              </a:rPr>
              <a:t> </a:t>
            </a:r>
            <a:r>
              <a:rPr sz="3200" b="1" spc="-25" dirty="0">
                <a:solidFill>
                  <a:srgbClr val="0A6D86"/>
                </a:solidFill>
                <a:latin typeface="Arial"/>
                <a:cs typeface="Arial"/>
              </a:rPr>
              <a:t>P</a:t>
            </a:r>
            <a:r>
              <a:rPr sz="3200" b="1" spc="-30" dirty="0">
                <a:solidFill>
                  <a:srgbClr val="0A6D86"/>
                </a:solidFill>
                <a:latin typeface="Arial"/>
                <a:cs typeface="Arial"/>
              </a:rPr>
              <a:t>ump</a:t>
            </a:r>
            <a:endParaRPr sz="3200" dirty="0">
              <a:latin typeface="Arial"/>
              <a:cs typeface="Arial"/>
            </a:endParaRPr>
          </a:p>
        </p:txBody>
      </p:sp>
      <p:pic>
        <p:nvPicPr>
          <p:cNvPr id="37" name="Picture 36"/>
          <p:cNvPicPr>
            <a:picLocks noChangeAspect="1"/>
          </p:cNvPicPr>
          <p:nvPr/>
        </p:nvPicPr>
        <p:blipFill>
          <a:blip r:embed="rId19"/>
          <a:stretch>
            <a:fillRect/>
          </a:stretch>
        </p:blipFill>
        <p:spPr>
          <a:xfrm>
            <a:off x="7308304" y="53666"/>
            <a:ext cx="1789843" cy="5257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6" name="object 6"/>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7" name="object 7"/>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9" name="object 9"/>
          <p:cNvSpPr/>
          <p:nvPr/>
        </p:nvSpPr>
        <p:spPr>
          <a:xfrm>
            <a:off x="457200" y="1058468"/>
            <a:ext cx="8229598" cy="1309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214282" y="500048"/>
            <a:ext cx="6072505" cy="1198880"/>
          </a:xfrm>
          <a:custGeom>
            <a:avLst/>
            <a:gdLst/>
            <a:ahLst/>
            <a:cxnLst/>
            <a:rect l="l" t="t" r="r" b="b"/>
            <a:pathLst>
              <a:path w="6072505" h="1198880">
                <a:moveTo>
                  <a:pt x="0" y="0"/>
                </a:moveTo>
                <a:lnTo>
                  <a:pt x="6072225" y="0"/>
                </a:lnTo>
                <a:lnTo>
                  <a:pt x="6072225" y="1198880"/>
                </a:lnTo>
                <a:lnTo>
                  <a:pt x="0" y="1198880"/>
                </a:lnTo>
                <a:lnTo>
                  <a:pt x="0" y="0"/>
                </a:lnTo>
                <a:close/>
              </a:path>
            </a:pathLst>
          </a:custGeom>
          <a:solidFill>
            <a:srgbClr val="FFFFFF"/>
          </a:solidFill>
        </p:spPr>
        <p:txBody>
          <a:bodyPr wrap="square" lIns="0" tIns="0" rIns="0" bIns="0" rtlCol="0"/>
          <a:lstStyle/>
          <a:p>
            <a:endParaRPr/>
          </a:p>
        </p:txBody>
      </p:sp>
      <p:sp>
        <p:nvSpPr>
          <p:cNvPr id="12" name="object 12"/>
          <p:cNvSpPr txBox="1"/>
          <p:nvPr/>
        </p:nvSpPr>
        <p:spPr>
          <a:xfrm>
            <a:off x="366799" y="2486579"/>
            <a:ext cx="6061710" cy="2162130"/>
          </a:xfrm>
          <a:prstGeom prst="rect">
            <a:avLst/>
          </a:prstGeom>
        </p:spPr>
        <p:txBody>
          <a:bodyPr vert="horz" wrap="square" lIns="0" tIns="0" rIns="0" bIns="0" rtlCol="0">
            <a:spAutoFit/>
          </a:bodyPr>
          <a:lstStyle/>
          <a:p>
            <a:pPr marL="187325" indent="-174625">
              <a:lnSpc>
                <a:spcPct val="100000"/>
              </a:lnSpc>
              <a:buFont typeface="Calibri"/>
              <a:buAutoNum type="arabicPeriod"/>
              <a:tabLst>
                <a:tab pos="187960" algn="l"/>
              </a:tabLst>
            </a:pPr>
            <a:r>
              <a:rPr sz="1400" spc="30" dirty="0" smtClean="0">
                <a:latin typeface="Calibri"/>
                <a:cs typeface="Calibri"/>
              </a:rPr>
              <a:t>Condi</a:t>
            </a:r>
            <a:r>
              <a:rPr lang="en-US" sz="1400" spc="30" dirty="0" smtClean="0">
                <a:latin typeface="Calibri"/>
                <a:cs typeface="Calibri"/>
              </a:rPr>
              <a:t>ti</a:t>
            </a:r>
            <a:r>
              <a:rPr sz="1400" spc="30" dirty="0" smtClean="0">
                <a:latin typeface="Calibri"/>
                <a:cs typeface="Calibri"/>
              </a:rPr>
              <a:t>ons</a:t>
            </a:r>
            <a:r>
              <a:rPr sz="1400" dirty="0" smtClean="0">
                <a:latin typeface="Calibri"/>
                <a:cs typeface="Calibri"/>
              </a:rPr>
              <a:t> </a:t>
            </a:r>
            <a:r>
              <a:rPr sz="1400" dirty="0">
                <a:latin typeface="Calibri"/>
                <a:cs typeface="Calibri"/>
              </a:rPr>
              <a:t>and</a:t>
            </a:r>
            <a:r>
              <a:rPr sz="1400" spc="-5" dirty="0">
                <a:latin typeface="Calibri"/>
                <a:cs typeface="Calibri"/>
              </a:rPr>
              <a:t> occasion</a:t>
            </a:r>
            <a:r>
              <a:rPr sz="1400" dirty="0">
                <a:latin typeface="Calibri"/>
                <a:cs typeface="Calibri"/>
              </a:rPr>
              <a:t>s</a:t>
            </a:r>
            <a:r>
              <a:rPr sz="1400" spc="5" dirty="0">
                <a:latin typeface="Calibri"/>
                <a:cs typeface="Calibri"/>
              </a:rPr>
              <a:t> </a:t>
            </a:r>
            <a:r>
              <a:rPr sz="1400" spc="-5" dirty="0">
                <a:latin typeface="Calibri"/>
                <a:cs typeface="Calibri"/>
              </a:rPr>
              <a:t>o</a:t>
            </a:r>
            <a:r>
              <a:rPr sz="1400" dirty="0">
                <a:latin typeface="Calibri"/>
                <a:cs typeface="Calibri"/>
              </a:rPr>
              <a:t>f </a:t>
            </a:r>
            <a:r>
              <a:rPr sz="1400" spc="-5" dirty="0">
                <a:latin typeface="Calibri"/>
                <a:cs typeface="Calibri"/>
              </a:rPr>
              <a:t>use</a:t>
            </a:r>
            <a:endParaRPr sz="1400" dirty="0">
              <a:latin typeface="Calibri"/>
              <a:cs typeface="Calibri"/>
            </a:endParaRPr>
          </a:p>
          <a:p>
            <a:pPr marL="193675" marR="5080" lvl="1">
              <a:lnSpc>
                <a:spcPct val="99600"/>
              </a:lnSpc>
              <a:spcBef>
                <a:spcPts val="750"/>
              </a:spcBef>
              <a:buFont typeface="Calibri"/>
              <a:buAutoNum type="arabicPeriod"/>
              <a:tabLst>
                <a:tab pos="344170" algn="l"/>
              </a:tabLst>
            </a:pPr>
            <a:r>
              <a:rPr sz="1200" spc="-5" dirty="0">
                <a:latin typeface="Calibri"/>
                <a:cs typeface="Calibri"/>
              </a:rPr>
              <a:t>Generally, </a:t>
            </a:r>
            <a:r>
              <a:rPr sz="1200" spc="-10" dirty="0">
                <a:latin typeface="Calibri"/>
                <a:cs typeface="Calibri"/>
              </a:rPr>
              <a:t>the</a:t>
            </a:r>
            <a:r>
              <a:rPr sz="1200" dirty="0">
                <a:latin typeface="Calibri"/>
                <a:cs typeface="Calibri"/>
              </a:rPr>
              <a:t> </a:t>
            </a:r>
            <a:r>
              <a:rPr sz="1200" spc="-10" dirty="0">
                <a:latin typeface="Calibri"/>
                <a:cs typeface="Calibri"/>
              </a:rPr>
              <a:t>temperature</a:t>
            </a:r>
            <a:r>
              <a:rPr sz="1200" dirty="0">
                <a:latin typeface="Calibri"/>
                <a:cs typeface="Calibri"/>
              </a:rPr>
              <a:t> </a:t>
            </a:r>
            <a:r>
              <a:rPr sz="1200" spc="-5" dirty="0">
                <a:latin typeface="Calibri"/>
                <a:cs typeface="Calibri"/>
              </a:rPr>
              <a:t>o</a:t>
            </a:r>
            <a:r>
              <a:rPr sz="1200" dirty="0">
                <a:latin typeface="Calibri"/>
                <a:cs typeface="Calibri"/>
              </a:rPr>
              <a:t>f </a:t>
            </a:r>
            <a:r>
              <a:rPr sz="1200" spc="-10" dirty="0">
                <a:latin typeface="Calibri"/>
                <a:cs typeface="Calibri"/>
              </a:rPr>
              <a:t>the</a:t>
            </a:r>
            <a:r>
              <a:rPr sz="1200" dirty="0">
                <a:latin typeface="Calibri"/>
                <a:cs typeface="Calibri"/>
              </a:rPr>
              <a:t> medium</a:t>
            </a:r>
            <a:r>
              <a:rPr sz="1200" spc="-5" dirty="0">
                <a:latin typeface="Calibri"/>
                <a:cs typeface="Calibri"/>
              </a:rPr>
              <a:t> doe</a:t>
            </a:r>
            <a:r>
              <a:rPr sz="1200" dirty="0">
                <a:latin typeface="Calibri"/>
                <a:cs typeface="Calibri"/>
              </a:rPr>
              <a:t>s </a:t>
            </a:r>
            <a:r>
              <a:rPr sz="1200" spc="-5" dirty="0">
                <a:latin typeface="Calibri"/>
                <a:cs typeface="Calibri"/>
              </a:rPr>
              <a:t>no</a:t>
            </a:r>
            <a:r>
              <a:rPr sz="1200" dirty="0">
                <a:latin typeface="Calibri"/>
                <a:cs typeface="Calibri"/>
              </a:rPr>
              <a:t>t </a:t>
            </a:r>
            <a:r>
              <a:rPr sz="1200" spc="-10" dirty="0">
                <a:latin typeface="Calibri"/>
                <a:cs typeface="Calibri"/>
              </a:rPr>
              <a:t>exceed</a:t>
            </a:r>
            <a:r>
              <a:rPr sz="1200" spc="-5" dirty="0">
                <a:latin typeface="Calibri"/>
                <a:cs typeface="Calibri"/>
              </a:rPr>
              <a:t> </a:t>
            </a:r>
            <a:r>
              <a:rPr sz="1200" spc="-10" dirty="0">
                <a:latin typeface="Calibri"/>
                <a:cs typeface="Calibri"/>
              </a:rPr>
              <a:t>60°C</a:t>
            </a:r>
            <a:r>
              <a:rPr sz="1200" spc="-5" dirty="0">
                <a:latin typeface="Calibri"/>
                <a:cs typeface="Calibri"/>
              </a:rPr>
              <a:t> ,</a:t>
            </a:r>
            <a:r>
              <a:rPr sz="1200" dirty="0">
                <a:latin typeface="Calibri"/>
                <a:cs typeface="Calibri"/>
              </a:rPr>
              <a:t> </a:t>
            </a:r>
            <a:r>
              <a:rPr sz="1200" spc="-10" dirty="0">
                <a:latin typeface="Calibri"/>
                <a:cs typeface="Calibri"/>
              </a:rPr>
              <a:t>the</a:t>
            </a:r>
            <a:r>
              <a:rPr sz="1200" dirty="0">
                <a:latin typeface="Calibri"/>
                <a:cs typeface="Calibri"/>
              </a:rPr>
              <a:t> </a:t>
            </a:r>
            <a:r>
              <a:rPr sz="1200" spc="-5" dirty="0">
                <a:latin typeface="Calibri"/>
                <a:cs typeface="Calibri"/>
              </a:rPr>
              <a:t>p</a:t>
            </a:r>
            <a:r>
              <a:rPr sz="1200" dirty="0">
                <a:latin typeface="Calibri"/>
                <a:cs typeface="Calibri"/>
              </a:rPr>
              <a:t>H value</a:t>
            </a:r>
            <a:r>
              <a:rPr sz="1200" spc="-5" dirty="0">
                <a:latin typeface="Calibri"/>
                <a:cs typeface="Calibri"/>
              </a:rPr>
              <a:t> i</a:t>
            </a:r>
            <a:r>
              <a:rPr sz="1200" dirty="0">
                <a:latin typeface="Calibri"/>
                <a:cs typeface="Calibri"/>
              </a:rPr>
              <a:t>s within</a:t>
            </a:r>
            <a:r>
              <a:rPr sz="1200" spc="-5" dirty="0">
                <a:latin typeface="Calibri"/>
                <a:cs typeface="Calibri"/>
              </a:rPr>
              <a:t> </a:t>
            </a:r>
            <a:r>
              <a:rPr sz="1200" spc="-10" dirty="0">
                <a:latin typeface="Calibri"/>
                <a:cs typeface="Calibri"/>
              </a:rPr>
              <a:t>the</a:t>
            </a:r>
            <a:r>
              <a:rPr sz="1200" spc="-5" dirty="0">
                <a:latin typeface="Calibri"/>
                <a:cs typeface="Calibri"/>
              </a:rPr>
              <a:t> range o</a:t>
            </a:r>
            <a:r>
              <a:rPr sz="1200" dirty="0">
                <a:latin typeface="Calibri"/>
                <a:cs typeface="Calibri"/>
              </a:rPr>
              <a:t>f 6.</a:t>
            </a:r>
            <a:r>
              <a:rPr sz="1200" spc="-265" dirty="0">
                <a:latin typeface="Calibri"/>
                <a:cs typeface="Calibri"/>
              </a:rPr>
              <a:t>5-­‐8.</a:t>
            </a:r>
            <a:r>
              <a:rPr sz="1200" spc="-10" dirty="0">
                <a:latin typeface="Calibri"/>
                <a:cs typeface="Calibri"/>
              </a:rPr>
              <a:t>5</a:t>
            </a:r>
            <a:r>
              <a:rPr sz="1200" spc="-5" dirty="0">
                <a:latin typeface="Calibri"/>
                <a:cs typeface="Calibri"/>
              </a:rPr>
              <a:t> ,</a:t>
            </a:r>
            <a:r>
              <a:rPr sz="1200" dirty="0">
                <a:latin typeface="Calibri"/>
                <a:cs typeface="Calibri"/>
              </a:rPr>
              <a:t> and</a:t>
            </a:r>
            <a:r>
              <a:rPr sz="1200" spc="-5" dirty="0">
                <a:latin typeface="Calibri"/>
                <a:cs typeface="Calibri"/>
              </a:rPr>
              <a:t> </a:t>
            </a:r>
            <a:r>
              <a:rPr sz="1200" spc="-10" dirty="0">
                <a:latin typeface="Calibri"/>
                <a:cs typeface="Calibri"/>
              </a:rPr>
              <a:t>the</a:t>
            </a:r>
            <a:r>
              <a:rPr sz="1200" dirty="0">
                <a:latin typeface="Calibri"/>
                <a:cs typeface="Calibri"/>
              </a:rPr>
              <a:t> </a:t>
            </a:r>
            <a:r>
              <a:rPr sz="1200" spc="-5" dirty="0">
                <a:latin typeface="Calibri"/>
                <a:cs typeface="Calibri"/>
              </a:rPr>
              <a:t>suspende</a:t>
            </a:r>
            <a:r>
              <a:rPr sz="1200" dirty="0">
                <a:latin typeface="Calibri"/>
                <a:cs typeface="Calibri"/>
              </a:rPr>
              <a:t>d maGer</a:t>
            </a:r>
            <a:r>
              <a:rPr sz="1200" spc="-5" dirty="0">
                <a:latin typeface="Calibri"/>
                <a:cs typeface="Calibri"/>
              </a:rPr>
              <a:t> </a:t>
            </a:r>
            <a:r>
              <a:rPr sz="1200" dirty="0">
                <a:latin typeface="Calibri"/>
                <a:cs typeface="Calibri"/>
              </a:rPr>
              <a:t>contained</a:t>
            </a:r>
            <a:r>
              <a:rPr sz="1200" spc="-5" dirty="0">
                <a:latin typeface="Calibri"/>
                <a:cs typeface="Calibri"/>
              </a:rPr>
              <a:t> i</a:t>
            </a:r>
            <a:r>
              <a:rPr sz="1200" dirty="0">
                <a:latin typeface="Calibri"/>
                <a:cs typeface="Calibri"/>
              </a:rPr>
              <a:t>n </a:t>
            </a:r>
            <a:r>
              <a:rPr sz="1200" spc="-10" dirty="0">
                <a:latin typeface="Calibri"/>
                <a:cs typeface="Calibri"/>
              </a:rPr>
              <a:t>the</a:t>
            </a:r>
            <a:r>
              <a:rPr sz="1200" dirty="0">
                <a:latin typeface="Calibri"/>
                <a:cs typeface="Calibri"/>
              </a:rPr>
              <a:t> medium</a:t>
            </a:r>
            <a:r>
              <a:rPr sz="1200" spc="-5" dirty="0">
                <a:latin typeface="Calibri"/>
                <a:cs typeface="Calibri"/>
              </a:rPr>
              <a:t> i</a:t>
            </a:r>
            <a:r>
              <a:rPr sz="1200" dirty="0">
                <a:latin typeface="Calibri"/>
                <a:cs typeface="Calibri"/>
              </a:rPr>
              <a:t>s </a:t>
            </a:r>
            <a:r>
              <a:rPr sz="1200" spc="-5" dirty="0">
                <a:latin typeface="Calibri"/>
                <a:cs typeface="Calibri"/>
              </a:rPr>
              <a:t>les</a:t>
            </a:r>
            <a:r>
              <a:rPr sz="1200" dirty="0">
                <a:latin typeface="Calibri"/>
                <a:cs typeface="Calibri"/>
              </a:rPr>
              <a:t>s than</a:t>
            </a:r>
            <a:r>
              <a:rPr sz="1200" spc="5" dirty="0">
                <a:latin typeface="Calibri"/>
                <a:cs typeface="Calibri"/>
              </a:rPr>
              <a:t> </a:t>
            </a:r>
            <a:r>
              <a:rPr sz="1200" spc="-10" dirty="0">
                <a:latin typeface="Calibri"/>
                <a:cs typeface="Calibri"/>
              </a:rPr>
              <a:t>150mg/L</a:t>
            </a:r>
            <a:r>
              <a:rPr sz="1200" dirty="0">
                <a:latin typeface="Calibri"/>
                <a:cs typeface="Calibri"/>
              </a:rPr>
              <a:t> . The </a:t>
            </a:r>
            <a:r>
              <a:rPr lang="en-US" sz="1200" dirty="0" smtClean="0">
                <a:latin typeface="Calibri"/>
                <a:cs typeface="Calibri"/>
              </a:rPr>
              <a:t>VTP</a:t>
            </a:r>
            <a:r>
              <a:rPr sz="1200" dirty="0" smtClean="0">
                <a:latin typeface="Calibri"/>
                <a:cs typeface="Calibri"/>
              </a:rPr>
              <a:t> </a:t>
            </a:r>
            <a:r>
              <a:rPr sz="1200" spc="-10" dirty="0">
                <a:latin typeface="Calibri"/>
                <a:cs typeface="Calibri"/>
              </a:rPr>
              <a:t>type</a:t>
            </a:r>
            <a:r>
              <a:rPr sz="1200" dirty="0">
                <a:latin typeface="Calibri"/>
                <a:cs typeface="Calibri"/>
              </a:rPr>
              <a:t> </a:t>
            </a:r>
            <a:r>
              <a:rPr sz="1200" spc="-5" dirty="0">
                <a:latin typeface="Calibri"/>
                <a:cs typeface="Calibri"/>
              </a:rPr>
              <a:t>pum</a:t>
            </a:r>
            <a:r>
              <a:rPr sz="1200" dirty="0">
                <a:latin typeface="Calibri"/>
                <a:cs typeface="Calibri"/>
              </a:rPr>
              <a:t>p </a:t>
            </a:r>
            <a:r>
              <a:rPr sz="1200" spc="-5" dirty="0">
                <a:latin typeface="Calibri"/>
                <a:cs typeface="Calibri"/>
              </a:rPr>
              <a:t>i</a:t>
            </a:r>
            <a:r>
              <a:rPr sz="1200" dirty="0">
                <a:latin typeface="Calibri"/>
                <a:cs typeface="Calibri"/>
              </a:rPr>
              <a:t>s </a:t>
            </a:r>
            <a:r>
              <a:rPr sz="1200" spc="-5" dirty="0">
                <a:latin typeface="Calibri"/>
                <a:cs typeface="Calibri"/>
              </a:rPr>
              <a:t>base</a:t>
            </a:r>
            <a:r>
              <a:rPr sz="1200" dirty="0">
                <a:latin typeface="Calibri"/>
                <a:cs typeface="Calibri"/>
              </a:rPr>
              <a:t>d </a:t>
            </a:r>
            <a:r>
              <a:rPr sz="1200" spc="-5" dirty="0">
                <a:latin typeface="Calibri"/>
                <a:cs typeface="Calibri"/>
              </a:rPr>
              <a:t>o</a:t>
            </a:r>
            <a:r>
              <a:rPr sz="1200" dirty="0">
                <a:latin typeface="Calibri"/>
                <a:cs typeface="Calibri"/>
              </a:rPr>
              <a:t>n </a:t>
            </a:r>
            <a:r>
              <a:rPr sz="1200" spc="-10" dirty="0">
                <a:latin typeface="Calibri"/>
                <a:cs typeface="Calibri"/>
              </a:rPr>
              <a:t>the</a:t>
            </a:r>
            <a:r>
              <a:rPr sz="1200" dirty="0">
                <a:latin typeface="Calibri"/>
                <a:cs typeface="Calibri"/>
              </a:rPr>
              <a:t> </a:t>
            </a:r>
            <a:r>
              <a:rPr sz="1200" spc="-5" dirty="0">
                <a:latin typeface="Calibri"/>
                <a:cs typeface="Calibri"/>
              </a:rPr>
              <a:t>L</a:t>
            </a:r>
            <a:r>
              <a:rPr sz="1200" dirty="0">
                <a:latin typeface="Calibri"/>
                <a:cs typeface="Calibri"/>
              </a:rPr>
              <a:t>P </a:t>
            </a:r>
            <a:r>
              <a:rPr sz="1200" spc="-5" dirty="0">
                <a:latin typeface="Calibri"/>
                <a:cs typeface="Calibri"/>
              </a:rPr>
              <a:t>type,</a:t>
            </a:r>
            <a:r>
              <a:rPr sz="1200" dirty="0">
                <a:latin typeface="Calibri"/>
                <a:cs typeface="Calibri"/>
              </a:rPr>
              <a:t> adding</a:t>
            </a:r>
            <a:r>
              <a:rPr sz="1200" spc="-5" dirty="0">
                <a:latin typeface="Calibri"/>
                <a:cs typeface="Calibri"/>
              </a:rPr>
              <a:t> </a:t>
            </a:r>
            <a:r>
              <a:rPr sz="1200" spc="-70" dirty="0">
                <a:latin typeface="Calibri"/>
                <a:cs typeface="Calibri"/>
              </a:rPr>
              <a:t>sha</a:t>
            </a:r>
            <a:r>
              <a:rPr sz="1200" spc="-114" dirty="0">
                <a:latin typeface="Calibri"/>
                <a:cs typeface="Calibri"/>
              </a:rPr>
              <a:t>M</a:t>
            </a:r>
            <a:r>
              <a:rPr sz="1200" dirty="0">
                <a:latin typeface="Calibri"/>
                <a:cs typeface="Calibri"/>
              </a:rPr>
              <a:t> </a:t>
            </a:r>
            <a:r>
              <a:rPr sz="1200" spc="25" dirty="0">
                <a:latin typeface="Calibri"/>
                <a:cs typeface="Calibri"/>
              </a:rPr>
              <a:t>protec-o</a:t>
            </a:r>
            <a:r>
              <a:rPr sz="1200" spc="35" dirty="0">
                <a:latin typeface="Calibri"/>
                <a:cs typeface="Calibri"/>
              </a:rPr>
              <a:t>n</a:t>
            </a:r>
            <a:r>
              <a:rPr sz="1200" spc="5" dirty="0">
                <a:latin typeface="Calibri"/>
                <a:cs typeface="Calibri"/>
              </a:rPr>
              <a:t> </a:t>
            </a:r>
            <a:r>
              <a:rPr sz="1200" spc="-5" dirty="0">
                <a:latin typeface="Calibri"/>
                <a:cs typeface="Calibri"/>
              </a:rPr>
              <a:t>Th</a:t>
            </a:r>
            <a:r>
              <a:rPr sz="1200" dirty="0">
                <a:latin typeface="Calibri"/>
                <a:cs typeface="Calibri"/>
              </a:rPr>
              <a:t>e </a:t>
            </a:r>
            <a:r>
              <a:rPr sz="1200" spc="-5" dirty="0">
                <a:latin typeface="Calibri"/>
                <a:cs typeface="Calibri"/>
              </a:rPr>
              <a:t>bushin</a:t>
            </a:r>
            <a:r>
              <a:rPr sz="1200" dirty="0">
                <a:latin typeface="Calibri"/>
                <a:cs typeface="Calibri"/>
              </a:rPr>
              <a:t>g </a:t>
            </a:r>
            <a:r>
              <a:rPr sz="1200" spc="-5" dirty="0">
                <a:latin typeface="Calibri"/>
                <a:cs typeface="Calibri"/>
              </a:rPr>
              <a:t>lubricates </a:t>
            </a:r>
            <a:r>
              <a:rPr sz="1200" spc="-10" dirty="0">
                <a:latin typeface="Calibri"/>
                <a:cs typeface="Calibri"/>
              </a:rPr>
              <a:t>the</a:t>
            </a:r>
            <a:r>
              <a:rPr sz="1200" dirty="0">
                <a:latin typeface="Calibri"/>
                <a:cs typeface="Calibri"/>
              </a:rPr>
              <a:t> </a:t>
            </a:r>
            <a:r>
              <a:rPr sz="1200" spc="-10" dirty="0">
                <a:latin typeface="Calibri"/>
                <a:cs typeface="Calibri"/>
              </a:rPr>
              <a:t>water</a:t>
            </a:r>
            <a:r>
              <a:rPr sz="1200" spc="-5" dirty="0">
                <a:latin typeface="Calibri"/>
                <a:cs typeface="Calibri"/>
              </a:rPr>
              <a:t> </a:t>
            </a:r>
            <a:r>
              <a:rPr sz="1200" dirty="0">
                <a:latin typeface="Calibri"/>
                <a:cs typeface="Calibri"/>
              </a:rPr>
              <a:t>guide</a:t>
            </a:r>
            <a:r>
              <a:rPr sz="1200" spc="-5" dirty="0">
                <a:latin typeface="Calibri"/>
                <a:cs typeface="Calibri"/>
              </a:rPr>
              <a:t> bearin</a:t>
            </a:r>
            <a:r>
              <a:rPr sz="1200" dirty="0">
                <a:latin typeface="Calibri"/>
                <a:cs typeface="Calibri"/>
              </a:rPr>
              <a:t>g</a:t>
            </a:r>
            <a:r>
              <a:rPr sz="1200" spc="5" dirty="0">
                <a:latin typeface="Calibri"/>
                <a:cs typeface="Calibri"/>
              </a:rPr>
              <a:t> </a:t>
            </a:r>
            <a:r>
              <a:rPr sz="1200" dirty="0">
                <a:latin typeface="Calibri"/>
                <a:cs typeface="Calibri"/>
              </a:rPr>
              <a:t>through</a:t>
            </a:r>
            <a:r>
              <a:rPr sz="1200" spc="-5" dirty="0">
                <a:latin typeface="Calibri"/>
                <a:cs typeface="Calibri"/>
              </a:rPr>
              <a:t> external</a:t>
            </a:r>
            <a:r>
              <a:rPr sz="1200" spc="-10" dirty="0">
                <a:latin typeface="Calibri"/>
                <a:cs typeface="Calibri"/>
              </a:rPr>
              <a:t> </a:t>
            </a:r>
            <a:r>
              <a:rPr sz="1200" dirty="0">
                <a:latin typeface="Calibri"/>
                <a:cs typeface="Calibri"/>
              </a:rPr>
              <a:t>clean</a:t>
            </a:r>
            <a:r>
              <a:rPr sz="1200" spc="-5" dirty="0">
                <a:latin typeface="Calibri"/>
                <a:cs typeface="Calibri"/>
              </a:rPr>
              <a:t> </a:t>
            </a:r>
            <a:r>
              <a:rPr sz="1200" spc="-10" dirty="0">
                <a:latin typeface="Calibri"/>
                <a:cs typeface="Calibri"/>
              </a:rPr>
              <a:t>water.</a:t>
            </a:r>
            <a:r>
              <a:rPr sz="1200" spc="-5" dirty="0">
                <a:latin typeface="Calibri"/>
                <a:cs typeface="Calibri"/>
              </a:rPr>
              <a:t> It</a:t>
            </a:r>
            <a:r>
              <a:rPr sz="1200" dirty="0">
                <a:latin typeface="Calibri"/>
                <a:cs typeface="Calibri"/>
              </a:rPr>
              <a:t> can</a:t>
            </a:r>
            <a:r>
              <a:rPr sz="1200" spc="-5" dirty="0">
                <a:latin typeface="Calibri"/>
                <a:cs typeface="Calibri"/>
              </a:rPr>
              <a:t> </a:t>
            </a:r>
            <a:r>
              <a:rPr sz="1200" dirty="0">
                <a:latin typeface="Calibri"/>
                <a:cs typeface="Calibri"/>
              </a:rPr>
              <a:t>transport</a:t>
            </a:r>
            <a:r>
              <a:rPr sz="1200" spc="-5" dirty="0">
                <a:latin typeface="Calibri"/>
                <a:cs typeface="Calibri"/>
              </a:rPr>
              <a:t> </a:t>
            </a:r>
            <a:r>
              <a:rPr sz="1200" spc="-10" dirty="0">
                <a:latin typeface="Calibri"/>
                <a:cs typeface="Calibri"/>
              </a:rPr>
              <a:t>the</a:t>
            </a:r>
            <a:r>
              <a:rPr sz="1200" dirty="0">
                <a:latin typeface="Calibri"/>
                <a:cs typeface="Calibri"/>
              </a:rPr>
              <a:t> medium</a:t>
            </a:r>
            <a:r>
              <a:rPr sz="1200" spc="-5" dirty="0">
                <a:latin typeface="Calibri"/>
                <a:cs typeface="Calibri"/>
              </a:rPr>
              <a:t> </a:t>
            </a:r>
            <a:r>
              <a:rPr sz="1200" dirty="0">
                <a:latin typeface="Calibri"/>
                <a:cs typeface="Calibri"/>
              </a:rPr>
              <a:t>containing </a:t>
            </a:r>
            <a:r>
              <a:rPr sz="1200" spc="-5" dirty="0">
                <a:latin typeface="Calibri"/>
                <a:cs typeface="Calibri"/>
              </a:rPr>
              <a:t>soli</a:t>
            </a:r>
            <a:r>
              <a:rPr sz="1200" dirty="0">
                <a:latin typeface="Calibri"/>
                <a:cs typeface="Calibri"/>
              </a:rPr>
              <a:t>d</a:t>
            </a:r>
            <a:r>
              <a:rPr sz="1200" spc="-5" dirty="0">
                <a:latin typeface="Calibri"/>
                <a:cs typeface="Calibri"/>
              </a:rPr>
              <a:t> </a:t>
            </a:r>
            <a:r>
              <a:rPr sz="1200" spc="25" dirty="0">
                <a:latin typeface="Calibri"/>
                <a:cs typeface="Calibri"/>
              </a:rPr>
              <a:t>par-cle</a:t>
            </a:r>
            <a:r>
              <a:rPr sz="1200" spc="30" dirty="0">
                <a:latin typeface="Calibri"/>
                <a:cs typeface="Calibri"/>
              </a:rPr>
              <a:t>s</a:t>
            </a:r>
            <a:r>
              <a:rPr sz="1200" spc="5" dirty="0">
                <a:latin typeface="Calibri"/>
                <a:cs typeface="Calibri"/>
              </a:rPr>
              <a:t> </a:t>
            </a:r>
            <a:r>
              <a:rPr sz="1200" dirty="0">
                <a:latin typeface="Calibri"/>
                <a:cs typeface="Calibri"/>
              </a:rPr>
              <a:t>with</a:t>
            </a:r>
            <a:r>
              <a:rPr sz="1200" spc="-5" dirty="0">
                <a:latin typeface="Calibri"/>
                <a:cs typeface="Calibri"/>
              </a:rPr>
              <a:t> </a:t>
            </a:r>
            <a:r>
              <a:rPr sz="1200" dirty="0">
                <a:latin typeface="Calibri"/>
                <a:cs typeface="Calibri"/>
              </a:rPr>
              <a:t>a maximum</a:t>
            </a:r>
            <a:r>
              <a:rPr sz="1200" spc="-5" dirty="0">
                <a:latin typeface="Calibri"/>
                <a:cs typeface="Calibri"/>
              </a:rPr>
              <a:t> </a:t>
            </a:r>
            <a:r>
              <a:rPr sz="1200" spc="-15" dirty="0">
                <a:latin typeface="Calibri"/>
                <a:cs typeface="Calibri"/>
              </a:rPr>
              <a:t>diamete</a:t>
            </a:r>
            <a:r>
              <a:rPr sz="1200" spc="-5" dirty="0">
                <a:latin typeface="Calibri"/>
                <a:cs typeface="Calibri"/>
              </a:rPr>
              <a:t>r</a:t>
            </a:r>
            <a:r>
              <a:rPr sz="1200" spc="5" dirty="0">
                <a:latin typeface="Calibri"/>
                <a:cs typeface="Calibri"/>
              </a:rPr>
              <a:t> </a:t>
            </a:r>
            <a:r>
              <a:rPr sz="1200" spc="-5" dirty="0">
                <a:latin typeface="Calibri"/>
                <a:cs typeface="Calibri"/>
              </a:rPr>
              <a:t>o</a:t>
            </a:r>
            <a:r>
              <a:rPr sz="1200" dirty="0">
                <a:latin typeface="Calibri"/>
                <a:cs typeface="Calibri"/>
              </a:rPr>
              <a:t>f </a:t>
            </a:r>
            <a:r>
              <a:rPr sz="1200" spc="-10" dirty="0">
                <a:latin typeface="Calibri"/>
                <a:cs typeface="Calibri"/>
              </a:rPr>
              <a:t>2mm</a:t>
            </a:r>
            <a:r>
              <a:rPr sz="1200" spc="-5" dirty="0">
                <a:latin typeface="Calibri"/>
                <a:cs typeface="Calibri"/>
              </a:rPr>
              <a:t> </a:t>
            </a:r>
            <a:r>
              <a:rPr sz="1200" dirty="0">
                <a:latin typeface="Calibri"/>
                <a:cs typeface="Calibri"/>
              </a:rPr>
              <a:t>and</a:t>
            </a:r>
            <a:r>
              <a:rPr sz="1200" spc="-5" dirty="0">
                <a:latin typeface="Calibri"/>
                <a:cs typeface="Calibri"/>
              </a:rPr>
              <a:t> </a:t>
            </a:r>
            <a:r>
              <a:rPr sz="1200" dirty="0">
                <a:latin typeface="Calibri"/>
                <a:cs typeface="Calibri"/>
              </a:rPr>
              <a:t>a content</a:t>
            </a:r>
            <a:r>
              <a:rPr sz="1200" spc="-5" dirty="0">
                <a:latin typeface="Calibri"/>
                <a:cs typeface="Calibri"/>
              </a:rPr>
              <a:t> o</a:t>
            </a:r>
            <a:r>
              <a:rPr sz="1200" dirty="0">
                <a:latin typeface="Calibri"/>
                <a:cs typeface="Calibri"/>
              </a:rPr>
              <a:t>f </a:t>
            </a:r>
            <a:r>
              <a:rPr sz="1200" spc="-5" dirty="0">
                <a:latin typeface="Calibri"/>
                <a:cs typeface="Calibri"/>
              </a:rPr>
              <a:t>les</a:t>
            </a:r>
            <a:r>
              <a:rPr sz="1200" dirty="0">
                <a:latin typeface="Calibri"/>
                <a:cs typeface="Calibri"/>
              </a:rPr>
              <a:t>s than</a:t>
            </a:r>
            <a:r>
              <a:rPr sz="1200" spc="-5" dirty="0">
                <a:latin typeface="Calibri"/>
                <a:cs typeface="Calibri"/>
              </a:rPr>
              <a:t> </a:t>
            </a:r>
            <a:r>
              <a:rPr sz="1200" dirty="0">
                <a:latin typeface="Calibri"/>
                <a:cs typeface="Calibri"/>
              </a:rPr>
              <a:t>2g/L . </a:t>
            </a:r>
            <a:r>
              <a:rPr lang="en-US" sz="1200" dirty="0" smtClean="0">
                <a:latin typeface="Calibri"/>
                <a:cs typeface="Calibri"/>
              </a:rPr>
              <a:t>VTP</a:t>
            </a:r>
            <a:r>
              <a:rPr sz="1200" spc="5" dirty="0" smtClean="0">
                <a:latin typeface="Calibri"/>
                <a:cs typeface="Calibri"/>
              </a:rPr>
              <a:t> </a:t>
            </a:r>
            <a:r>
              <a:rPr sz="1200" dirty="0">
                <a:latin typeface="Calibri"/>
                <a:cs typeface="Calibri"/>
              </a:rPr>
              <a:t>pu</a:t>
            </a:r>
            <a:r>
              <a:rPr sz="1200" spc="-5" dirty="0">
                <a:latin typeface="Calibri"/>
                <a:cs typeface="Calibri"/>
              </a:rPr>
              <a:t>mps </a:t>
            </a:r>
            <a:r>
              <a:rPr sz="1200" dirty="0">
                <a:latin typeface="Calibri"/>
                <a:cs typeface="Calibri"/>
              </a:rPr>
              <a:t>must</a:t>
            </a:r>
            <a:r>
              <a:rPr sz="1200" spc="-5" dirty="0">
                <a:latin typeface="Calibri"/>
                <a:cs typeface="Calibri"/>
              </a:rPr>
              <a:t> </a:t>
            </a:r>
            <a:r>
              <a:rPr sz="1200" spc="-15" dirty="0">
                <a:latin typeface="Calibri"/>
                <a:cs typeface="Calibri"/>
              </a:rPr>
              <a:t>b</a:t>
            </a:r>
            <a:r>
              <a:rPr sz="1200" spc="-10" dirty="0">
                <a:latin typeface="Calibri"/>
                <a:cs typeface="Calibri"/>
              </a:rPr>
              <a:t>e</a:t>
            </a:r>
            <a:r>
              <a:rPr sz="1200" dirty="0">
                <a:latin typeface="Calibri"/>
                <a:cs typeface="Calibri"/>
              </a:rPr>
              <a:t> connected</a:t>
            </a:r>
            <a:r>
              <a:rPr sz="1200" spc="-5" dirty="0">
                <a:latin typeface="Calibri"/>
                <a:cs typeface="Calibri"/>
              </a:rPr>
              <a:t> </a:t>
            </a:r>
            <a:r>
              <a:rPr sz="1200" dirty="0">
                <a:latin typeface="Calibri"/>
                <a:cs typeface="Calibri"/>
              </a:rPr>
              <a:t>with</a:t>
            </a:r>
            <a:r>
              <a:rPr sz="1200" spc="-5" dirty="0">
                <a:latin typeface="Calibri"/>
                <a:cs typeface="Calibri"/>
              </a:rPr>
              <a:t> </a:t>
            </a:r>
            <a:r>
              <a:rPr sz="1200" dirty="0">
                <a:latin typeface="Calibri"/>
                <a:cs typeface="Calibri"/>
              </a:rPr>
              <a:t>clean</a:t>
            </a:r>
            <a:r>
              <a:rPr sz="1200" spc="-5" dirty="0">
                <a:latin typeface="Calibri"/>
                <a:cs typeface="Calibri"/>
              </a:rPr>
              <a:t> </a:t>
            </a:r>
            <a:r>
              <a:rPr sz="1200" spc="-10" dirty="0">
                <a:latin typeface="Calibri"/>
                <a:cs typeface="Calibri"/>
              </a:rPr>
              <a:t>water</a:t>
            </a:r>
            <a:r>
              <a:rPr sz="1200" spc="-5" dirty="0">
                <a:latin typeface="Calibri"/>
                <a:cs typeface="Calibri"/>
              </a:rPr>
              <a:t> </a:t>
            </a:r>
            <a:r>
              <a:rPr sz="1200" dirty="0">
                <a:latin typeface="Calibri"/>
                <a:cs typeface="Calibri"/>
              </a:rPr>
              <a:t>to</a:t>
            </a:r>
            <a:r>
              <a:rPr sz="1200" spc="-5" dirty="0">
                <a:latin typeface="Calibri"/>
                <a:cs typeface="Calibri"/>
              </a:rPr>
              <a:t> lubricat</a:t>
            </a:r>
            <a:r>
              <a:rPr sz="1200" dirty="0">
                <a:latin typeface="Calibri"/>
                <a:cs typeface="Calibri"/>
              </a:rPr>
              <a:t>e</a:t>
            </a:r>
            <a:r>
              <a:rPr sz="1200" spc="5" dirty="0">
                <a:latin typeface="Calibri"/>
                <a:cs typeface="Calibri"/>
              </a:rPr>
              <a:t> </a:t>
            </a:r>
            <a:r>
              <a:rPr sz="1200" spc="-10" dirty="0">
                <a:latin typeface="Calibri"/>
                <a:cs typeface="Calibri"/>
              </a:rPr>
              <a:t>the</a:t>
            </a:r>
            <a:r>
              <a:rPr sz="1200" dirty="0">
                <a:latin typeface="Calibri"/>
                <a:cs typeface="Calibri"/>
              </a:rPr>
              <a:t> </a:t>
            </a:r>
            <a:r>
              <a:rPr sz="1200" spc="-10" dirty="0">
                <a:latin typeface="Calibri"/>
                <a:cs typeface="Calibri"/>
              </a:rPr>
              <a:t>rubber</a:t>
            </a:r>
            <a:r>
              <a:rPr sz="1200" spc="-5" dirty="0">
                <a:latin typeface="Calibri"/>
                <a:cs typeface="Calibri"/>
              </a:rPr>
              <a:t> bearing</a:t>
            </a:r>
            <a:r>
              <a:rPr sz="1200" dirty="0">
                <a:latin typeface="Calibri"/>
                <a:cs typeface="Calibri"/>
              </a:rPr>
              <a:t>s</a:t>
            </a:r>
            <a:r>
              <a:rPr sz="1200" spc="5" dirty="0">
                <a:latin typeface="Calibri"/>
                <a:cs typeface="Calibri"/>
              </a:rPr>
              <a:t> </a:t>
            </a:r>
            <a:r>
              <a:rPr sz="1200" spc="-15" dirty="0">
                <a:latin typeface="Calibri"/>
                <a:cs typeface="Calibri"/>
              </a:rPr>
              <a:t>befor</a:t>
            </a:r>
            <a:r>
              <a:rPr sz="1200" spc="-10" dirty="0">
                <a:latin typeface="Calibri"/>
                <a:cs typeface="Calibri"/>
              </a:rPr>
              <a:t>e</a:t>
            </a:r>
            <a:r>
              <a:rPr sz="1200" spc="5" dirty="0">
                <a:latin typeface="Calibri"/>
                <a:cs typeface="Calibri"/>
              </a:rPr>
              <a:t> </a:t>
            </a:r>
            <a:r>
              <a:rPr sz="1200" spc="30" dirty="0">
                <a:latin typeface="Calibri"/>
                <a:cs typeface="Calibri"/>
              </a:rPr>
              <a:t>star-ng</a:t>
            </a:r>
            <a:r>
              <a:rPr sz="1200" spc="20" dirty="0">
                <a:latin typeface="Calibri"/>
                <a:cs typeface="Calibri"/>
              </a:rPr>
              <a:t>.</a:t>
            </a:r>
            <a:r>
              <a:rPr sz="1200" dirty="0">
                <a:latin typeface="Calibri"/>
                <a:cs typeface="Calibri"/>
              </a:rPr>
              <a:t> If</a:t>
            </a:r>
            <a:r>
              <a:rPr sz="1200" spc="-5" dirty="0">
                <a:latin typeface="Calibri"/>
                <a:cs typeface="Calibri"/>
              </a:rPr>
              <a:t> </a:t>
            </a:r>
            <a:r>
              <a:rPr sz="1200" spc="-10" dirty="0">
                <a:latin typeface="Calibri"/>
                <a:cs typeface="Calibri"/>
              </a:rPr>
              <a:t>there</a:t>
            </a:r>
            <a:r>
              <a:rPr sz="1200" spc="-5" dirty="0">
                <a:latin typeface="Calibri"/>
                <a:cs typeface="Calibri"/>
              </a:rPr>
              <a:t> are</a:t>
            </a:r>
            <a:r>
              <a:rPr sz="1200" dirty="0">
                <a:latin typeface="Calibri"/>
                <a:cs typeface="Calibri"/>
              </a:rPr>
              <a:t> </a:t>
            </a:r>
            <a:r>
              <a:rPr sz="1200" spc="-5" dirty="0">
                <a:latin typeface="Calibri"/>
                <a:cs typeface="Calibri"/>
              </a:rPr>
              <a:t>specia</a:t>
            </a:r>
            <a:r>
              <a:rPr sz="1200" dirty="0">
                <a:latin typeface="Calibri"/>
                <a:cs typeface="Calibri"/>
              </a:rPr>
              <a:t>l </a:t>
            </a:r>
            <a:r>
              <a:rPr sz="1200" spc="30" dirty="0">
                <a:latin typeface="Calibri"/>
                <a:cs typeface="Calibri"/>
              </a:rPr>
              <a:t>condi-ons</a:t>
            </a:r>
            <a:r>
              <a:rPr sz="1200" spc="-10" dirty="0">
                <a:latin typeface="Calibri"/>
                <a:cs typeface="Calibri"/>
              </a:rPr>
              <a:t> </a:t>
            </a:r>
            <a:r>
              <a:rPr sz="1200" spc="-5" dirty="0">
                <a:latin typeface="Calibri"/>
                <a:cs typeface="Calibri"/>
              </a:rPr>
              <a:t>o</a:t>
            </a:r>
            <a:r>
              <a:rPr sz="1200" dirty="0">
                <a:latin typeface="Calibri"/>
                <a:cs typeface="Calibri"/>
              </a:rPr>
              <a:t>f </a:t>
            </a:r>
            <a:r>
              <a:rPr sz="1200" spc="-15" dirty="0">
                <a:latin typeface="Calibri"/>
                <a:cs typeface="Calibri"/>
              </a:rPr>
              <a:t>use</a:t>
            </a:r>
            <a:r>
              <a:rPr sz="1200" spc="-5" dirty="0">
                <a:latin typeface="Calibri"/>
                <a:cs typeface="Calibri"/>
              </a:rPr>
              <a:t>,</a:t>
            </a:r>
            <a:r>
              <a:rPr sz="1200" dirty="0">
                <a:latin typeface="Calibri"/>
                <a:cs typeface="Calibri"/>
              </a:rPr>
              <a:t> </a:t>
            </a:r>
            <a:r>
              <a:rPr sz="1200" spc="-10" dirty="0">
                <a:latin typeface="Calibri"/>
                <a:cs typeface="Calibri"/>
              </a:rPr>
              <a:t>the</a:t>
            </a:r>
            <a:r>
              <a:rPr sz="1200" dirty="0">
                <a:latin typeface="Calibri"/>
                <a:cs typeface="Calibri"/>
              </a:rPr>
              <a:t> </a:t>
            </a:r>
            <a:r>
              <a:rPr sz="1200" spc="-5" dirty="0">
                <a:latin typeface="Calibri"/>
                <a:cs typeface="Calibri"/>
              </a:rPr>
              <a:t>contract </a:t>
            </a:r>
            <a:r>
              <a:rPr sz="1200" spc="-15" dirty="0">
                <a:latin typeface="Calibri"/>
                <a:cs typeface="Calibri"/>
              </a:rPr>
              <a:t>o</a:t>
            </a:r>
            <a:r>
              <a:rPr sz="1200" spc="-5" dirty="0">
                <a:latin typeface="Calibri"/>
                <a:cs typeface="Calibri"/>
              </a:rPr>
              <a:t>r</a:t>
            </a:r>
            <a:r>
              <a:rPr sz="1200" dirty="0">
                <a:latin typeface="Calibri"/>
                <a:cs typeface="Calibri"/>
              </a:rPr>
              <a:t> technical</a:t>
            </a:r>
            <a:r>
              <a:rPr sz="1200" spc="-5" dirty="0">
                <a:latin typeface="Calibri"/>
                <a:cs typeface="Calibri"/>
              </a:rPr>
              <a:t> </a:t>
            </a:r>
            <a:r>
              <a:rPr sz="1200" spc="-10" dirty="0">
                <a:latin typeface="Calibri"/>
                <a:cs typeface="Calibri"/>
              </a:rPr>
              <a:t>agreement</a:t>
            </a:r>
            <a:r>
              <a:rPr sz="1200" dirty="0">
                <a:latin typeface="Calibri"/>
                <a:cs typeface="Calibri"/>
              </a:rPr>
              <a:t> </a:t>
            </a:r>
            <a:r>
              <a:rPr sz="1200" spc="-5" dirty="0">
                <a:latin typeface="Calibri"/>
                <a:cs typeface="Calibri"/>
              </a:rPr>
              <a:t>shal</a:t>
            </a:r>
            <a:r>
              <a:rPr sz="1200" dirty="0">
                <a:latin typeface="Calibri"/>
                <a:cs typeface="Calibri"/>
              </a:rPr>
              <a:t>l</a:t>
            </a:r>
            <a:r>
              <a:rPr sz="1200" spc="-5" dirty="0">
                <a:latin typeface="Calibri"/>
                <a:cs typeface="Calibri"/>
              </a:rPr>
              <a:t> </a:t>
            </a:r>
            <a:r>
              <a:rPr sz="1200" spc="-10" dirty="0">
                <a:latin typeface="Calibri"/>
                <a:cs typeface="Calibri"/>
              </a:rPr>
              <a:t>prevail;</a:t>
            </a:r>
            <a:endParaRPr sz="1200" dirty="0">
              <a:latin typeface="Calibri"/>
              <a:cs typeface="Calibri"/>
            </a:endParaRPr>
          </a:p>
          <a:p>
            <a:pPr marL="343535" lvl="1" indent="-149860">
              <a:lnSpc>
                <a:spcPts val="1400"/>
              </a:lnSpc>
              <a:buFont typeface="Calibri"/>
              <a:buAutoNum type="arabicPeriod"/>
              <a:tabLst>
                <a:tab pos="344170" algn="l"/>
              </a:tabLst>
            </a:pPr>
            <a:r>
              <a:rPr lang="en-US" sz="1200" spc="-5" dirty="0" smtClean="0">
                <a:latin typeface="Calibri"/>
                <a:cs typeface="Calibri"/>
              </a:rPr>
              <a:t>VTP</a:t>
            </a:r>
            <a:r>
              <a:rPr sz="1200" spc="-5" dirty="0" smtClean="0">
                <a:latin typeface="Calibri"/>
                <a:cs typeface="Calibri"/>
              </a:rPr>
              <a:t> </a:t>
            </a:r>
            <a:r>
              <a:rPr lang="en-US" sz="1200" spc="-5" dirty="0" smtClean="0">
                <a:latin typeface="Calibri"/>
                <a:cs typeface="Calibri"/>
              </a:rPr>
              <a:t>long axis vertical</a:t>
            </a:r>
            <a:r>
              <a:rPr sz="1200" spc="-5" dirty="0" smtClean="0">
                <a:latin typeface="Calibri"/>
                <a:cs typeface="Calibri"/>
              </a:rPr>
              <a:t> </a:t>
            </a:r>
            <a:r>
              <a:rPr sz="1200" spc="-5" dirty="0">
                <a:latin typeface="Calibri"/>
                <a:cs typeface="Calibri"/>
              </a:rPr>
              <a:t>drainag</a:t>
            </a:r>
            <a:r>
              <a:rPr sz="1200" dirty="0">
                <a:latin typeface="Calibri"/>
                <a:cs typeface="Calibri"/>
              </a:rPr>
              <a:t>e</a:t>
            </a:r>
            <a:r>
              <a:rPr sz="1200" spc="5" dirty="0">
                <a:latin typeface="Calibri"/>
                <a:cs typeface="Calibri"/>
              </a:rPr>
              <a:t> </a:t>
            </a:r>
            <a:r>
              <a:rPr sz="1200" spc="-5" dirty="0">
                <a:latin typeface="Calibri"/>
                <a:cs typeface="Calibri"/>
              </a:rPr>
              <a:t>pum</a:t>
            </a:r>
            <a:r>
              <a:rPr sz="1200" dirty="0">
                <a:latin typeface="Calibri"/>
                <a:cs typeface="Calibri"/>
              </a:rPr>
              <a:t>p </a:t>
            </a:r>
            <a:r>
              <a:rPr sz="1200" spc="-5" dirty="0">
                <a:latin typeface="Calibri"/>
                <a:cs typeface="Calibri"/>
              </a:rPr>
              <a:t>i</a:t>
            </a:r>
            <a:r>
              <a:rPr sz="1200" dirty="0">
                <a:latin typeface="Calibri"/>
                <a:cs typeface="Calibri"/>
              </a:rPr>
              <a:t>s mainly</a:t>
            </a:r>
            <a:r>
              <a:rPr sz="1200" spc="-5" dirty="0">
                <a:latin typeface="Calibri"/>
                <a:cs typeface="Calibri"/>
              </a:rPr>
              <a:t> use</a:t>
            </a:r>
            <a:r>
              <a:rPr sz="1200" dirty="0">
                <a:latin typeface="Calibri"/>
                <a:cs typeface="Calibri"/>
              </a:rPr>
              <a:t>d </a:t>
            </a:r>
            <a:r>
              <a:rPr sz="1200" spc="-5" dirty="0">
                <a:latin typeface="Calibri"/>
                <a:cs typeface="Calibri"/>
              </a:rPr>
              <a:t>i</a:t>
            </a:r>
            <a:r>
              <a:rPr sz="1200" dirty="0">
                <a:latin typeface="Calibri"/>
                <a:cs typeface="Calibri"/>
              </a:rPr>
              <a:t>n municipal</a:t>
            </a:r>
            <a:r>
              <a:rPr sz="1200" spc="-10" dirty="0">
                <a:latin typeface="Calibri"/>
                <a:cs typeface="Calibri"/>
              </a:rPr>
              <a:t> </a:t>
            </a:r>
            <a:r>
              <a:rPr sz="1200" spc="-5" dirty="0">
                <a:latin typeface="Calibri"/>
                <a:cs typeface="Calibri"/>
              </a:rPr>
              <a:t>engineering,</a:t>
            </a:r>
            <a:r>
              <a:rPr sz="1200" spc="-10" dirty="0">
                <a:latin typeface="Calibri"/>
                <a:cs typeface="Calibri"/>
              </a:rPr>
              <a:t> </a:t>
            </a:r>
            <a:r>
              <a:rPr sz="1200" dirty="0">
                <a:latin typeface="Calibri"/>
                <a:cs typeface="Calibri"/>
              </a:rPr>
              <a:t>metallurgical</a:t>
            </a:r>
          </a:p>
          <a:p>
            <a:pPr marL="193675" marR="229235">
              <a:lnSpc>
                <a:spcPts val="1400"/>
              </a:lnSpc>
              <a:spcBef>
                <a:spcPts val="140"/>
              </a:spcBef>
            </a:pPr>
            <a:r>
              <a:rPr sz="1200" spc="-5" dirty="0">
                <a:latin typeface="Calibri"/>
                <a:cs typeface="Calibri"/>
              </a:rPr>
              <a:t>iro</a:t>
            </a:r>
            <a:r>
              <a:rPr sz="1200" dirty="0">
                <a:latin typeface="Calibri"/>
                <a:cs typeface="Calibri"/>
              </a:rPr>
              <a:t>n and</a:t>
            </a:r>
            <a:r>
              <a:rPr sz="1200" spc="-5" dirty="0">
                <a:latin typeface="Calibri"/>
                <a:cs typeface="Calibri"/>
              </a:rPr>
              <a:t> </a:t>
            </a:r>
            <a:r>
              <a:rPr sz="1200" spc="-10" dirty="0">
                <a:latin typeface="Calibri"/>
                <a:cs typeface="Calibri"/>
              </a:rPr>
              <a:t>steel</a:t>
            </a:r>
            <a:r>
              <a:rPr sz="1200" spc="-5" dirty="0">
                <a:latin typeface="Calibri"/>
                <a:cs typeface="Calibri"/>
              </a:rPr>
              <a:t>,</a:t>
            </a:r>
            <a:r>
              <a:rPr sz="1200" dirty="0">
                <a:latin typeface="Calibri"/>
                <a:cs typeface="Calibri"/>
              </a:rPr>
              <a:t> mining,</a:t>
            </a:r>
            <a:r>
              <a:rPr sz="1200" spc="-5" dirty="0">
                <a:latin typeface="Calibri"/>
                <a:cs typeface="Calibri"/>
              </a:rPr>
              <a:t> </a:t>
            </a:r>
            <a:r>
              <a:rPr sz="1200" dirty="0">
                <a:latin typeface="Calibri"/>
                <a:cs typeface="Calibri"/>
              </a:rPr>
              <a:t>chemical</a:t>
            </a:r>
            <a:r>
              <a:rPr sz="1200" spc="-5" dirty="0">
                <a:latin typeface="Calibri"/>
                <a:cs typeface="Calibri"/>
              </a:rPr>
              <a:t> </a:t>
            </a:r>
            <a:r>
              <a:rPr sz="1200" spc="-15" dirty="0">
                <a:latin typeface="Calibri"/>
                <a:cs typeface="Calibri"/>
              </a:rPr>
              <a:t>papermaking</a:t>
            </a:r>
            <a:r>
              <a:rPr sz="1200" spc="-5" dirty="0">
                <a:latin typeface="Calibri"/>
                <a:cs typeface="Calibri"/>
              </a:rPr>
              <a:t>,</a:t>
            </a:r>
            <a:r>
              <a:rPr sz="1200" spc="5" dirty="0">
                <a:latin typeface="Calibri"/>
                <a:cs typeface="Calibri"/>
              </a:rPr>
              <a:t> </a:t>
            </a:r>
            <a:r>
              <a:rPr sz="1200" dirty="0">
                <a:latin typeface="Calibri"/>
                <a:cs typeface="Calibri"/>
              </a:rPr>
              <a:t>tap</a:t>
            </a:r>
            <a:r>
              <a:rPr sz="1200" spc="-5" dirty="0">
                <a:latin typeface="Calibri"/>
                <a:cs typeface="Calibri"/>
              </a:rPr>
              <a:t> </a:t>
            </a:r>
            <a:r>
              <a:rPr sz="1200" spc="-10" dirty="0">
                <a:latin typeface="Calibri"/>
                <a:cs typeface="Calibri"/>
              </a:rPr>
              <a:t>water,</a:t>
            </a:r>
            <a:r>
              <a:rPr sz="1200" dirty="0">
                <a:latin typeface="Calibri"/>
                <a:cs typeface="Calibri"/>
              </a:rPr>
              <a:t> </a:t>
            </a:r>
            <a:r>
              <a:rPr sz="1200" spc="-15" dirty="0">
                <a:latin typeface="Calibri"/>
                <a:cs typeface="Calibri"/>
              </a:rPr>
              <a:t>powe</a:t>
            </a:r>
            <a:r>
              <a:rPr sz="1200" spc="-5" dirty="0">
                <a:latin typeface="Calibri"/>
                <a:cs typeface="Calibri"/>
              </a:rPr>
              <a:t>r</a:t>
            </a:r>
            <a:r>
              <a:rPr sz="1200" dirty="0">
                <a:latin typeface="Calibri"/>
                <a:cs typeface="Calibri"/>
              </a:rPr>
              <a:t> </a:t>
            </a:r>
            <a:r>
              <a:rPr sz="1200" spc="-5" dirty="0">
                <a:latin typeface="Calibri"/>
                <a:cs typeface="Calibri"/>
              </a:rPr>
              <a:t>plant</a:t>
            </a:r>
            <a:r>
              <a:rPr sz="1200" dirty="0">
                <a:latin typeface="Calibri"/>
                <a:cs typeface="Calibri"/>
              </a:rPr>
              <a:t>s and</a:t>
            </a:r>
            <a:r>
              <a:rPr sz="1200" spc="-5" dirty="0">
                <a:latin typeface="Calibri"/>
                <a:cs typeface="Calibri"/>
              </a:rPr>
              <a:t> farmlan</a:t>
            </a:r>
            <a:r>
              <a:rPr sz="1200" dirty="0">
                <a:latin typeface="Calibri"/>
                <a:cs typeface="Calibri"/>
              </a:rPr>
              <a:t>d </a:t>
            </a:r>
            <a:r>
              <a:rPr sz="1200" spc="-10" dirty="0">
                <a:latin typeface="Calibri"/>
                <a:cs typeface="Calibri"/>
              </a:rPr>
              <a:t>water conservancy</a:t>
            </a:r>
            <a:r>
              <a:rPr sz="1200" spc="-5" dirty="0">
                <a:latin typeface="Calibri"/>
                <a:cs typeface="Calibri"/>
              </a:rPr>
              <a:t> </a:t>
            </a:r>
            <a:r>
              <a:rPr sz="1200" spc="-10" dirty="0">
                <a:latin typeface="Calibri"/>
                <a:cs typeface="Calibri"/>
              </a:rPr>
              <a:t>projects</a:t>
            </a:r>
            <a:r>
              <a:rPr sz="1200" spc="-5" dirty="0">
                <a:latin typeface="Calibri"/>
                <a:cs typeface="Calibri"/>
              </a:rPr>
              <a:t>,</a:t>
            </a:r>
            <a:r>
              <a:rPr sz="1200" dirty="0">
                <a:latin typeface="Calibri"/>
                <a:cs typeface="Calibri"/>
              </a:rPr>
              <a:t> </a:t>
            </a:r>
            <a:r>
              <a:rPr sz="1200" spc="-5" dirty="0">
                <a:latin typeface="Calibri"/>
                <a:cs typeface="Calibri"/>
              </a:rPr>
              <a:t>etc.</a:t>
            </a:r>
            <a:endParaRPr sz="1200" dirty="0">
              <a:latin typeface="Calibri"/>
              <a:cs typeface="Calibri"/>
            </a:endParaRPr>
          </a:p>
        </p:txBody>
      </p:sp>
      <p:sp>
        <p:nvSpPr>
          <p:cNvPr id="13" name="object 13"/>
          <p:cNvSpPr txBox="1">
            <a:spLocks noGrp="1"/>
          </p:cNvSpPr>
          <p:nvPr>
            <p:ph type="title"/>
          </p:nvPr>
        </p:nvSpPr>
        <p:spPr>
          <a:xfrm>
            <a:off x="274464" y="431101"/>
            <a:ext cx="4788217" cy="307777"/>
          </a:xfrm>
          <a:prstGeom prst="rect">
            <a:avLst/>
          </a:prstGeom>
        </p:spPr>
        <p:txBody>
          <a:bodyPr vert="horz" wrap="square" lIns="0" tIns="0" rIns="0" bIns="0" rtlCol="0">
            <a:spAutoFit/>
          </a:bodyPr>
          <a:lstStyle/>
          <a:p>
            <a:pPr marL="109220">
              <a:lnSpc>
                <a:spcPct val="10000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sp>
        <p:nvSpPr>
          <p:cNvPr id="14" name="object 14"/>
          <p:cNvSpPr txBox="1"/>
          <p:nvPr/>
        </p:nvSpPr>
        <p:spPr>
          <a:xfrm>
            <a:off x="274464" y="895350"/>
            <a:ext cx="6069330" cy="1096839"/>
          </a:xfrm>
          <a:prstGeom prst="rect">
            <a:avLst/>
          </a:prstGeom>
          <a:solidFill>
            <a:srgbClr val="FFFFFF"/>
          </a:solidFill>
          <a:ln w="9520">
            <a:solidFill>
              <a:srgbClr val="FFFFFF"/>
            </a:solidFill>
          </a:ln>
        </p:spPr>
        <p:txBody>
          <a:bodyPr vert="horz" wrap="square" lIns="0" tIns="0" rIns="0" bIns="0" rtlCol="0">
            <a:spAutoFit/>
          </a:bodyPr>
          <a:lstStyle/>
          <a:p>
            <a:pPr marL="86360" marR="158750">
              <a:lnSpc>
                <a:spcPct val="99000"/>
              </a:lnSpc>
            </a:pPr>
            <a:endParaRPr lang="en-US" sz="1200" dirty="0" smtClean="0">
              <a:solidFill>
                <a:srgbClr val="009DD9"/>
              </a:solidFill>
              <a:latin typeface="Arial"/>
              <a:cs typeface="Arial"/>
            </a:endParaRPr>
          </a:p>
          <a:p>
            <a:pPr marL="86360" marR="158750">
              <a:lnSpc>
                <a:spcPct val="99000"/>
              </a:lnSpc>
            </a:pPr>
            <a:r>
              <a:rPr sz="1200" dirty="0" smtClean="0">
                <a:solidFill>
                  <a:srgbClr val="009DD9"/>
                </a:solidFill>
                <a:latin typeface="Arial"/>
                <a:cs typeface="Arial"/>
              </a:rPr>
              <a:t>The</a:t>
            </a:r>
            <a:r>
              <a:rPr sz="1200" spc="-5" dirty="0" smtClean="0">
                <a:solidFill>
                  <a:srgbClr val="009DD9"/>
                </a:solidFill>
                <a:latin typeface="Arial"/>
                <a:cs typeface="Arial"/>
              </a:rPr>
              <a:t> </a:t>
            </a:r>
            <a:r>
              <a:rPr lang="en-US" sz="1200" spc="-5" dirty="0" smtClean="0">
                <a:solidFill>
                  <a:srgbClr val="009DD9"/>
                </a:solidFill>
                <a:latin typeface="Arial"/>
                <a:cs typeface="Arial"/>
              </a:rPr>
              <a:t>VTP</a:t>
            </a:r>
            <a:r>
              <a:rPr sz="1200" dirty="0" smtClean="0">
                <a:solidFill>
                  <a:srgbClr val="009DD9"/>
                </a:solidFill>
                <a:latin typeface="Arial"/>
                <a:cs typeface="Arial"/>
              </a:rPr>
              <a:t> </a:t>
            </a:r>
            <a:r>
              <a:rPr sz="1200" spc="-5" dirty="0">
                <a:solidFill>
                  <a:srgbClr val="009DD9"/>
                </a:solidFill>
                <a:latin typeface="Arial"/>
                <a:cs typeface="Arial"/>
              </a:rPr>
              <a:t>long-axi</a:t>
            </a:r>
            <a:r>
              <a:rPr sz="1200" dirty="0">
                <a:solidFill>
                  <a:srgbClr val="009DD9"/>
                </a:solidFill>
                <a:latin typeface="Arial"/>
                <a:cs typeface="Arial"/>
              </a:rPr>
              <a:t>s vertical</a:t>
            </a:r>
            <a:r>
              <a:rPr sz="1200" spc="-5" dirty="0">
                <a:solidFill>
                  <a:srgbClr val="009DD9"/>
                </a:solidFill>
                <a:latin typeface="Arial"/>
                <a:cs typeface="Arial"/>
              </a:rPr>
              <a:t> drainag</a:t>
            </a:r>
            <a:r>
              <a:rPr sz="1200" dirty="0">
                <a:solidFill>
                  <a:srgbClr val="009DD9"/>
                </a:solidFill>
                <a:latin typeface="Arial"/>
                <a:cs typeface="Arial"/>
              </a:rPr>
              <a:t>e </a:t>
            </a:r>
            <a:r>
              <a:rPr sz="1200" spc="-5" dirty="0">
                <a:solidFill>
                  <a:srgbClr val="009DD9"/>
                </a:solidFill>
                <a:latin typeface="Arial"/>
                <a:cs typeface="Arial"/>
              </a:rPr>
              <a:t>pum</a:t>
            </a:r>
            <a:r>
              <a:rPr sz="1200" dirty="0">
                <a:solidFill>
                  <a:srgbClr val="009DD9"/>
                </a:solidFill>
                <a:latin typeface="Arial"/>
                <a:cs typeface="Arial"/>
              </a:rPr>
              <a:t>p </a:t>
            </a:r>
            <a:r>
              <a:rPr sz="1200" spc="-5" dirty="0">
                <a:solidFill>
                  <a:srgbClr val="009DD9"/>
                </a:solidFill>
                <a:latin typeface="Arial"/>
                <a:cs typeface="Arial"/>
              </a:rPr>
              <a:t>produce</a:t>
            </a:r>
            <a:r>
              <a:rPr sz="1200" dirty="0">
                <a:solidFill>
                  <a:srgbClr val="009DD9"/>
                </a:solidFill>
                <a:latin typeface="Arial"/>
                <a:cs typeface="Arial"/>
              </a:rPr>
              <a:t>d </a:t>
            </a:r>
            <a:r>
              <a:rPr sz="1200" spc="-5" dirty="0">
                <a:solidFill>
                  <a:srgbClr val="009DD9"/>
                </a:solidFill>
                <a:latin typeface="Arial"/>
                <a:cs typeface="Arial"/>
              </a:rPr>
              <a:t>b</a:t>
            </a:r>
            <a:r>
              <a:rPr sz="1200" dirty="0">
                <a:solidFill>
                  <a:srgbClr val="009DD9"/>
                </a:solidFill>
                <a:latin typeface="Arial"/>
                <a:cs typeface="Arial"/>
              </a:rPr>
              <a:t>y </a:t>
            </a:r>
            <a:r>
              <a:rPr sz="1200" spc="-5" dirty="0">
                <a:solidFill>
                  <a:srgbClr val="009DD9"/>
                </a:solidFill>
                <a:latin typeface="Arial"/>
                <a:cs typeface="Arial"/>
              </a:rPr>
              <a:t>ou</a:t>
            </a:r>
            <a:r>
              <a:rPr sz="1200" dirty="0">
                <a:solidFill>
                  <a:srgbClr val="009DD9"/>
                </a:solidFill>
                <a:latin typeface="Arial"/>
                <a:cs typeface="Arial"/>
              </a:rPr>
              <a:t>r company</a:t>
            </a:r>
            <a:r>
              <a:rPr sz="1200" spc="-5" dirty="0">
                <a:solidFill>
                  <a:srgbClr val="009DD9"/>
                </a:solidFill>
                <a:latin typeface="Arial"/>
                <a:cs typeface="Arial"/>
              </a:rPr>
              <a:t> i</a:t>
            </a:r>
            <a:r>
              <a:rPr sz="1200" dirty="0">
                <a:solidFill>
                  <a:srgbClr val="009DD9"/>
                </a:solidFill>
                <a:latin typeface="Arial"/>
                <a:cs typeface="Arial"/>
              </a:rPr>
              <a:t>s a comprehensive</a:t>
            </a:r>
            <a:r>
              <a:rPr sz="1200" spc="-5" dirty="0">
                <a:solidFill>
                  <a:srgbClr val="009DD9"/>
                </a:solidFill>
                <a:latin typeface="Arial"/>
                <a:cs typeface="Arial"/>
              </a:rPr>
              <a:t> long-axi</a:t>
            </a:r>
            <a:r>
              <a:rPr sz="1200" dirty="0">
                <a:solidFill>
                  <a:srgbClr val="009DD9"/>
                </a:solidFill>
                <a:latin typeface="Arial"/>
                <a:cs typeface="Arial"/>
              </a:rPr>
              <a:t>s </a:t>
            </a:r>
            <a:r>
              <a:rPr sz="1200" spc="-5" dirty="0">
                <a:solidFill>
                  <a:srgbClr val="009DD9"/>
                </a:solidFill>
                <a:latin typeface="Arial"/>
                <a:cs typeface="Arial"/>
              </a:rPr>
              <a:t>dee</a:t>
            </a:r>
            <a:r>
              <a:rPr sz="1200" dirty="0">
                <a:solidFill>
                  <a:srgbClr val="009DD9"/>
                </a:solidFill>
                <a:latin typeface="Arial"/>
                <a:cs typeface="Arial"/>
              </a:rPr>
              <a:t>p </a:t>
            </a:r>
            <a:r>
              <a:rPr sz="1200" spc="-5" dirty="0">
                <a:solidFill>
                  <a:srgbClr val="009DD9"/>
                </a:solidFill>
                <a:latin typeface="Arial"/>
                <a:cs typeface="Arial"/>
              </a:rPr>
              <a:t>wel</a:t>
            </a:r>
            <a:r>
              <a:rPr sz="1200" dirty="0">
                <a:solidFill>
                  <a:srgbClr val="009DD9"/>
                </a:solidFill>
                <a:latin typeface="Arial"/>
                <a:cs typeface="Arial"/>
              </a:rPr>
              <a:t>l centrifugal</a:t>
            </a:r>
            <a:r>
              <a:rPr sz="1200" spc="-5" dirty="0">
                <a:solidFill>
                  <a:srgbClr val="009DD9"/>
                </a:solidFill>
                <a:latin typeface="Arial"/>
                <a:cs typeface="Arial"/>
              </a:rPr>
              <a:t> pump</a:t>
            </a:r>
            <a:r>
              <a:rPr sz="1200" dirty="0">
                <a:solidFill>
                  <a:srgbClr val="009DD9"/>
                </a:solidFill>
                <a:latin typeface="Arial"/>
                <a:cs typeface="Arial"/>
              </a:rPr>
              <a:t>, </a:t>
            </a:r>
            <a:r>
              <a:rPr sz="1200" spc="-5" dirty="0">
                <a:solidFill>
                  <a:srgbClr val="009DD9"/>
                </a:solidFill>
                <a:latin typeface="Arial"/>
                <a:cs typeface="Arial"/>
              </a:rPr>
              <a:t>powe</a:t>
            </a:r>
            <a:r>
              <a:rPr sz="1200" dirty="0">
                <a:solidFill>
                  <a:srgbClr val="009DD9"/>
                </a:solidFill>
                <a:latin typeface="Arial"/>
                <a:cs typeface="Arial"/>
              </a:rPr>
              <a:t>r </a:t>
            </a:r>
            <a:r>
              <a:rPr sz="1200" spc="-5" dirty="0">
                <a:solidFill>
                  <a:srgbClr val="009DD9"/>
                </a:solidFill>
                <a:latin typeface="Arial"/>
                <a:cs typeface="Arial"/>
              </a:rPr>
              <a:t>plan</a:t>
            </a:r>
            <a:r>
              <a:rPr sz="1200" dirty="0">
                <a:solidFill>
                  <a:srgbClr val="009DD9"/>
                </a:solidFill>
                <a:latin typeface="Arial"/>
                <a:cs typeface="Arial"/>
              </a:rPr>
              <a:t>t circulating</a:t>
            </a:r>
            <a:r>
              <a:rPr sz="1200" spc="-5" dirty="0">
                <a:solidFill>
                  <a:srgbClr val="009DD9"/>
                </a:solidFill>
                <a:latin typeface="Arial"/>
                <a:cs typeface="Arial"/>
              </a:rPr>
              <a:t> oblique </a:t>
            </a:r>
            <a:r>
              <a:rPr sz="1200" dirty="0">
                <a:solidFill>
                  <a:srgbClr val="009DD9"/>
                </a:solidFill>
                <a:latin typeface="Arial"/>
                <a:cs typeface="Arial"/>
              </a:rPr>
              <a:t>flow</a:t>
            </a:r>
            <a:r>
              <a:rPr sz="1200" spc="-5" dirty="0">
                <a:solidFill>
                  <a:srgbClr val="009DD9"/>
                </a:solidFill>
                <a:latin typeface="Arial"/>
                <a:cs typeface="Arial"/>
              </a:rPr>
              <a:t> pump</a:t>
            </a:r>
            <a:r>
              <a:rPr sz="1200" dirty="0">
                <a:solidFill>
                  <a:srgbClr val="009DD9"/>
                </a:solidFill>
                <a:latin typeface="Arial"/>
                <a:cs typeface="Arial"/>
              </a:rPr>
              <a:t>, </a:t>
            </a:r>
            <a:r>
              <a:rPr sz="1200" spc="-5" dirty="0">
                <a:solidFill>
                  <a:srgbClr val="009DD9"/>
                </a:solidFill>
                <a:latin typeface="Arial"/>
                <a:cs typeface="Arial"/>
              </a:rPr>
              <a:t>an</a:t>
            </a:r>
            <a:r>
              <a:rPr sz="1200" dirty="0">
                <a:solidFill>
                  <a:srgbClr val="009DD9"/>
                </a:solidFill>
                <a:latin typeface="Arial"/>
                <a:cs typeface="Arial"/>
              </a:rPr>
              <a:t>d a</a:t>
            </a:r>
            <a:r>
              <a:rPr sz="1200" spc="-5" dirty="0">
                <a:solidFill>
                  <a:srgbClr val="009DD9"/>
                </a:solidFill>
                <a:latin typeface="Arial"/>
                <a:cs typeface="Arial"/>
              </a:rPr>
              <a:t> produc</a:t>
            </a:r>
            <a:r>
              <a:rPr sz="1200" dirty="0">
                <a:solidFill>
                  <a:srgbClr val="009DD9"/>
                </a:solidFill>
                <a:latin typeface="Arial"/>
                <a:cs typeface="Arial"/>
              </a:rPr>
              <a:t>t </a:t>
            </a:r>
            <a:r>
              <a:rPr sz="1200" spc="-5" dirty="0">
                <a:solidFill>
                  <a:srgbClr val="009DD9"/>
                </a:solidFill>
                <a:latin typeface="Arial"/>
                <a:cs typeface="Arial"/>
              </a:rPr>
              <a:t>independentl</a:t>
            </a:r>
            <a:r>
              <a:rPr sz="1200" dirty="0">
                <a:solidFill>
                  <a:srgbClr val="009DD9"/>
                </a:solidFill>
                <a:latin typeface="Arial"/>
                <a:cs typeface="Arial"/>
              </a:rPr>
              <a:t>y </a:t>
            </a:r>
            <a:r>
              <a:rPr sz="1200" spc="-5" dirty="0">
                <a:solidFill>
                  <a:srgbClr val="009DD9"/>
                </a:solidFill>
                <a:latin typeface="Arial"/>
                <a:cs typeface="Arial"/>
              </a:rPr>
              <a:t>develope</a:t>
            </a:r>
            <a:r>
              <a:rPr sz="1200" dirty="0">
                <a:solidFill>
                  <a:srgbClr val="009DD9"/>
                </a:solidFill>
                <a:latin typeface="Arial"/>
                <a:cs typeface="Arial"/>
              </a:rPr>
              <a:t>d </a:t>
            </a:r>
            <a:r>
              <a:rPr sz="1200" spc="-5" dirty="0">
                <a:solidFill>
                  <a:srgbClr val="009DD9"/>
                </a:solidFill>
                <a:latin typeface="Arial"/>
                <a:cs typeface="Arial"/>
              </a:rPr>
              <a:t>i</a:t>
            </a:r>
            <a:r>
              <a:rPr sz="1200" dirty="0">
                <a:solidFill>
                  <a:srgbClr val="009DD9"/>
                </a:solidFill>
                <a:latin typeface="Arial"/>
                <a:cs typeface="Arial"/>
              </a:rPr>
              <a:t>n combination</a:t>
            </a:r>
            <a:r>
              <a:rPr sz="1200" spc="-5" dirty="0">
                <a:solidFill>
                  <a:srgbClr val="009DD9"/>
                </a:solidFill>
                <a:latin typeface="Arial"/>
                <a:cs typeface="Arial"/>
              </a:rPr>
              <a:t> wit</a:t>
            </a:r>
            <a:r>
              <a:rPr sz="1200" dirty="0">
                <a:solidFill>
                  <a:srgbClr val="009DD9"/>
                </a:solidFill>
                <a:latin typeface="Arial"/>
                <a:cs typeface="Arial"/>
              </a:rPr>
              <a:t>h the</a:t>
            </a:r>
            <a:r>
              <a:rPr sz="1200" spc="-5" dirty="0">
                <a:solidFill>
                  <a:srgbClr val="009DD9"/>
                </a:solidFill>
                <a:latin typeface="Arial"/>
                <a:cs typeface="Arial"/>
              </a:rPr>
              <a:t> </a:t>
            </a:r>
            <a:r>
              <a:rPr sz="1200" dirty="0">
                <a:solidFill>
                  <a:srgbClr val="009DD9"/>
                </a:solidFill>
                <a:latin typeface="Arial"/>
                <a:cs typeface="Arial"/>
              </a:rPr>
              <a:t>company's </a:t>
            </a:r>
            <a:r>
              <a:rPr sz="1200" spc="-5" dirty="0">
                <a:solidFill>
                  <a:srgbClr val="009DD9"/>
                </a:solidFill>
                <a:latin typeface="Arial"/>
                <a:cs typeface="Arial"/>
              </a:rPr>
              <a:t>existin</a:t>
            </a:r>
            <a:r>
              <a:rPr sz="1200" dirty="0">
                <a:solidFill>
                  <a:srgbClr val="009DD9"/>
                </a:solidFill>
                <a:latin typeface="Arial"/>
                <a:cs typeface="Arial"/>
              </a:rPr>
              <a:t>g </a:t>
            </a:r>
            <a:r>
              <a:rPr sz="1200" spc="-5" dirty="0">
                <a:solidFill>
                  <a:srgbClr val="009DD9"/>
                </a:solidFill>
                <a:latin typeface="Arial"/>
                <a:cs typeface="Arial"/>
              </a:rPr>
              <a:t>product</a:t>
            </a:r>
            <a:r>
              <a:rPr sz="1200" dirty="0">
                <a:solidFill>
                  <a:srgbClr val="009DD9"/>
                </a:solidFill>
                <a:latin typeface="Arial"/>
                <a:cs typeface="Arial"/>
              </a:rPr>
              <a:t>s </a:t>
            </a:r>
            <a:r>
              <a:rPr sz="1200" spc="-5" dirty="0">
                <a:solidFill>
                  <a:srgbClr val="009DD9"/>
                </a:solidFill>
                <a:latin typeface="Arial"/>
                <a:cs typeface="Arial"/>
              </a:rPr>
              <a:t>an</a:t>
            </a:r>
            <a:r>
              <a:rPr sz="1200" dirty="0">
                <a:solidFill>
                  <a:srgbClr val="009DD9"/>
                </a:solidFill>
                <a:latin typeface="Arial"/>
                <a:cs typeface="Arial"/>
              </a:rPr>
              <a:t>d market requirements.</a:t>
            </a:r>
            <a:r>
              <a:rPr sz="1200" spc="-5" dirty="0">
                <a:solidFill>
                  <a:srgbClr val="009DD9"/>
                </a:solidFill>
                <a:latin typeface="Arial"/>
                <a:cs typeface="Arial"/>
              </a:rPr>
              <a:t> It</a:t>
            </a:r>
            <a:r>
              <a:rPr sz="1200" dirty="0">
                <a:solidFill>
                  <a:srgbClr val="009DD9"/>
                </a:solidFill>
                <a:latin typeface="Arial"/>
                <a:cs typeface="Arial"/>
              </a:rPr>
              <a:t> </a:t>
            </a:r>
            <a:r>
              <a:rPr sz="1200" spc="-5" dirty="0">
                <a:solidFill>
                  <a:srgbClr val="009DD9"/>
                </a:solidFill>
                <a:latin typeface="Arial"/>
                <a:cs typeface="Arial"/>
              </a:rPr>
              <a:t>ha</a:t>
            </a:r>
            <a:r>
              <a:rPr sz="1200" dirty="0">
                <a:solidFill>
                  <a:srgbClr val="009DD9"/>
                </a:solidFill>
                <a:latin typeface="Arial"/>
                <a:cs typeface="Arial"/>
              </a:rPr>
              <a:t>s </a:t>
            </a:r>
            <a:r>
              <a:rPr sz="1200" spc="-5" dirty="0">
                <a:solidFill>
                  <a:srgbClr val="009DD9"/>
                </a:solidFill>
                <a:latin typeface="Arial"/>
                <a:cs typeface="Arial"/>
              </a:rPr>
              <a:t>hig</a:t>
            </a:r>
            <a:r>
              <a:rPr sz="1200" dirty="0">
                <a:solidFill>
                  <a:srgbClr val="009DD9"/>
                </a:solidFill>
                <a:latin typeface="Arial"/>
                <a:cs typeface="Arial"/>
              </a:rPr>
              <a:t>h </a:t>
            </a:r>
            <a:r>
              <a:rPr sz="1200" spc="-15" dirty="0">
                <a:solidFill>
                  <a:srgbClr val="009DD9"/>
                </a:solidFill>
                <a:latin typeface="Arial"/>
                <a:cs typeface="Arial"/>
              </a:rPr>
              <a:t>e</a:t>
            </a:r>
            <a:r>
              <a:rPr sz="1200" spc="-30" dirty="0">
                <a:solidFill>
                  <a:srgbClr val="009DD9"/>
                </a:solidFill>
                <a:latin typeface="Arial"/>
                <a:cs typeface="Arial"/>
              </a:rPr>
              <a:t>f</a:t>
            </a:r>
            <a:r>
              <a:rPr sz="1200" dirty="0">
                <a:solidFill>
                  <a:srgbClr val="009DD9"/>
                </a:solidFill>
                <a:latin typeface="Arial"/>
                <a:cs typeface="Arial"/>
              </a:rPr>
              <a:t>ficienc</a:t>
            </a:r>
            <a:r>
              <a:rPr sz="1200" spc="-95" dirty="0">
                <a:solidFill>
                  <a:srgbClr val="009DD9"/>
                </a:solidFill>
                <a:latin typeface="Arial"/>
                <a:cs typeface="Arial"/>
              </a:rPr>
              <a:t>y</a:t>
            </a:r>
            <a:r>
              <a:rPr sz="1200" spc="-5" dirty="0">
                <a:solidFill>
                  <a:srgbClr val="009DD9"/>
                </a:solidFill>
                <a:latin typeface="Arial"/>
                <a:cs typeface="Arial"/>
              </a:rPr>
              <a:t>,</a:t>
            </a:r>
            <a:r>
              <a:rPr sz="1200" dirty="0">
                <a:solidFill>
                  <a:srgbClr val="009DD9"/>
                </a:solidFill>
                <a:latin typeface="Arial"/>
                <a:cs typeface="Arial"/>
              </a:rPr>
              <a:t> </a:t>
            </a:r>
            <a:r>
              <a:rPr sz="1200" spc="-5" dirty="0">
                <a:solidFill>
                  <a:srgbClr val="009DD9"/>
                </a:solidFill>
                <a:latin typeface="Arial"/>
                <a:cs typeface="Arial"/>
              </a:rPr>
              <a:t>wid</a:t>
            </a:r>
            <a:r>
              <a:rPr sz="1200" dirty="0">
                <a:solidFill>
                  <a:srgbClr val="009DD9"/>
                </a:solidFill>
                <a:latin typeface="Arial"/>
                <a:cs typeface="Arial"/>
              </a:rPr>
              <a:t>e range</a:t>
            </a:r>
            <a:r>
              <a:rPr sz="1200" spc="-5" dirty="0">
                <a:solidFill>
                  <a:srgbClr val="009DD9"/>
                </a:solidFill>
                <a:latin typeface="Arial"/>
                <a:cs typeface="Arial"/>
              </a:rPr>
              <a:t> </a:t>
            </a:r>
            <a:r>
              <a:rPr sz="1200" spc="-15" dirty="0">
                <a:solidFill>
                  <a:srgbClr val="009DD9"/>
                </a:solidFill>
                <a:latin typeface="Arial"/>
                <a:cs typeface="Arial"/>
              </a:rPr>
              <a:t>o</a:t>
            </a:r>
            <a:r>
              <a:rPr sz="1200" spc="-5" dirty="0">
                <a:solidFill>
                  <a:srgbClr val="009DD9"/>
                </a:solidFill>
                <a:latin typeface="Arial"/>
                <a:cs typeface="Arial"/>
              </a:rPr>
              <a:t>f</a:t>
            </a:r>
            <a:r>
              <a:rPr sz="1200" dirty="0">
                <a:solidFill>
                  <a:srgbClr val="009DD9"/>
                </a:solidFill>
                <a:latin typeface="Arial"/>
                <a:cs typeface="Arial"/>
              </a:rPr>
              <a:t> </a:t>
            </a:r>
            <a:r>
              <a:rPr sz="1200" spc="-5" dirty="0">
                <a:solidFill>
                  <a:srgbClr val="009DD9"/>
                </a:solidFill>
                <a:latin typeface="Arial"/>
                <a:cs typeface="Arial"/>
              </a:rPr>
              <a:t>high </a:t>
            </a:r>
            <a:r>
              <a:rPr sz="1200" spc="-15" dirty="0">
                <a:solidFill>
                  <a:srgbClr val="009DD9"/>
                </a:solidFill>
                <a:latin typeface="Arial"/>
                <a:cs typeface="Arial"/>
              </a:rPr>
              <a:t>e</a:t>
            </a:r>
            <a:r>
              <a:rPr sz="1200" spc="-30" dirty="0">
                <a:solidFill>
                  <a:srgbClr val="009DD9"/>
                </a:solidFill>
                <a:latin typeface="Arial"/>
                <a:cs typeface="Arial"/>
              </a:rPr>
              <a:t>f</a:t>
            </a:r>
            <a:r>
              <a:rPr sz="1200" dirty="0">
                <a:solidFill>
                  <a:srgbClr val="009DD9"/>
                </a:solidFill>
                <a:latin typeface="Arial"/>
                <a:cs typeface="Arial"/>
              </a:rPr>
              <a:t>ficienc</a:t>
            </a:r>
            <a:r>
              <a:rPr sz="1200" spc="-95" dirty="0">
                <a:solidFill>
                  <a:srgbClr val="009DD9"/>
                </a:solidFill>
                <a:latin typeface="Arial"/>
                <a:cs typeface="Arial"/>
              </a:rPr>
              <a:t>y</a:t>
            </a:r>
            <a:r>
              <a:rPr sz="1200" spc="-5" dirty="0">
                <a:solidFill>
                  <a:srgbClr val="009DD9"/>
                </a:solidFill>
                <a:latin typeface="Arial"/>
                <a:cs typeface="Arial"/>
              </a:rPr>
              <a:t>,</a:t>
            </a:r>
            <a:r>
              <a:rPr sz="1200" dirty="0">
                <a:solidFill>
                  <a:srgbClr val="009DD9"/>
                </a:solidFill>
                <a:latin typeface="Arial"/>
                <a:cs typeface="Arial"/>
              </a:rPr>
              <a:t> </a:t>
            </a:r>
            <a:r>
              <a:rPr sz="1200" spc="-5" dirty="0">
                <a:solidFill>
                  <a:srgbClr val="009DD9"/>
                </a:solidFill>
                <a:latin typeface="Arial"/>
                <a:cs typeface="Arial"/>
              </a:rPr>
              <a:t>an</a:t>
            </a:r>
            <a:r>
              <a:rPr sz="1200" dirty="0">
                <a:solidFill>
                  <a:srgbClr val="009DD9"/>
                </a:solidFill>
                <a:latin typeface="Arial"/>
                <a:cs typeface="Arial"/>
              </a:rPr>
              <a:t>d stable</a:t>
            </a:r>
            <a:r>
              <a:rPr sz="1200" spc="-5" dirty="0">
                <a:solidFill>
                  <a:srgbClr val="009DD9"/>
                </a:solidFill>
                <a:latin typeface="Arial"/>
                <a:cs typeface="Arial"/>
              </a:rPr>
              <a:t> performance</a:t>
            </a:r>
            <a:r>
              <a:rPr sz="1200" dirty="0">
                <a:solidFill>
                  <a:srgbClr val="009DD9"/>
                </a:solidFill>
                <a:latin typeface="Arial"/>
                <a:cs typeface="Arial"/>
              </a:rPr>
              <a:t>. </a:t>
            </a:r>
            <a:r>
              <a:rPr sz="1200" spc="-5" dirty="0">
                <a:solidFill>
                  <a:srgbClr val="009DD9"/>
                </a:solidFill>
                <a:latin typeface="Arial"/>
                <a:cs typeface="Arial"/>
              </a:rPr>
              <a:t>,</a:t>
            </a:r>
            <a:r>
              <a:rPr sz="1200" dirty="0">
                <a:solidFill>
                  <a:srgbClr val="009DD9"/>
                </a:solidFill>
                <a:latin typeface="Arial"/>
                <a:cs typeface="Arial"/>
              </a:rPr>
              <a:t> Good</a:t>
            </a:r>
            <a:r>
              <a:rPr sz="1200" spc="-5" dirty="0">
                <a:solidFill>
                  <a:srgbClr val="009DD9"/>
                </a:solidFill>
                <a:latin typeface="Arial"/>
                <a:cs typeface="Arial"/>
              </a:rPr>
              <a:t> anti-cavitatio</a:t>
            </a:r>
            <a:r>
              <a:rPr sz="1200" dirty="0">
                <a:solidFill>
                  <a:srgbClr val="009DD9"/>
                </a:solidFill>
                <a:latin typeface="Arial"/>
                <a:cs typeface="Arial"/>
              </a:rPr>
              <a:t>n </a:t>
            </a:r>
            <a:r>
              <a:rPr sz="1200" spc="-5" dirty="0">
                <a:solidFill>
                  <a:srgbClr val="009DD9"/>
                </a:solidFill>
                <a:latin typeface="Arial"/>
                <a:cs typeface="Arial"/>
              </a:rPr>
              <a:t>performanc</a:t>
            </a:r>
            <a:r>
              <a:rPr sz="1200" dirty="0">
                <a:solidFill>
                  <a:srgbClr val="009DD9"/>
                </a:solidFill>
                <a:latin typeface="Arial"/>
                <a:cs typeface="Arial"/>
              </a:rPr>
              <a:t>e </a:t>
            </a:r>
            <a:r>
              <a:rPr sz="1200" spc="-5" dirty="0">
                <a:solidFill>
                  <a:srgbClr val="009DD9"/>
                </a:solidFill>
                <a:latin typeface="Arial"/>
                <a:cs typeface="Arial"/>
              </a:rPr>
              <a:t>an</a:t>
            </a:r>
            <a:r>
              <a:rPr sz="1200" dirty="0">
                <a:solidFill>
                  <a:srgbClr val="009DD9"/>
                </a:solidFill>
                <a:latin typeface="Arial"/>
                <a:cs typeface="Arial"/>
              </a:rPr>
              <a:t>d so</a:t>
            </a:r>
            <a:r>
              <a:rPr sz="1200" spc="-5" dirty="0">
                <a:solidFill>
                  <a:srgbClr val="009DD9"/>
                </a:solidFill>
                <a:latin typeface="Arial"/>
                <a:cs typeface="Arial"/>
              </a:rPr>
              <a:t> on.</a:t>
            </a:r>
            <a:endParaRPr sz="1200" dirty="0">
              <a:latin typeface="Arial"/>
              <a:cs typeface="Arial"/>
            </a:endParaRPr>
          </a:p>
        </p:txBody>
      </p:sp>
      <p:pic>
        <p:nvPicPr>
          <p:cNvPr id="6148" name="Picture 4" descr="https://image.made-in-china.com/2f0j00wUGRWSsyfVqi/Jts-Vertical-Turbine-Pu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42950"/>
            <a:ext cx="2667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669517" y="870391"/>
            <a:ext cx="7200265" cy="307777"/>
          </a:xfrm>
          <a:prstGeom prst="rect">
            <a:avLst/>
          </a:prstGeom>
        </p:spPr>
        <p:txBody>
          <a:bodyPr vert="horz" wrap="square" lIns="0" tIns="0" rIns="0" bIns="0" rtlCol="0">
            <a:spAutoFit/>
          </a:bodyPr>
          <a:lstStyle/>
          <a:p>
            <a:pPr marL="12700">
              <a:lnSpc>
                <a:spcPct val="100000"/>
              </a:lnSpc>
            </a:pPr>
            <a:r>
              <a:rPr sz="2000" dirty="0">
                <a:latin typeface="Calibri"/>
                <a:cs typeface="Calibri"/>
              </a:rPr>
              <a:t>2.</a:t>
            </a:r>
            <a:r>
              <a:rPr sz="2000" spc="-5" dirty="0">
                <a:latin typeface="Calibri"/>
                <a:cs typeface="Calibri"/>
              </a:rPr>
              <a:t> Structura</a:t>
            </a:r>
            <a:r>
              <a:rPr sz="2000" dirty="0">
                <a:latin typeface="Calibri"/>
                <a:cs typeface="Calibri"/>
              </a:rPr>
              <a:t>l</a:t>
            </a:r>
            <a:r>
              <a:rPr sz="2000" spc="15" dirty="0">
                <a:latin typeface="Calibri"/>
                <a:cs typeface="Calibri"/>
              </a:rPr>
              <a:t> </a:t>
            </a:r>
            <a:r>
              <a:rPr sz="2000" spc="30" dirty="0">
                <a:latin typeface="Calibri"/>
                <a:cs typeface="Calibri"/>
              </a:rPr>
              <a:t>characteris-cs</a:t>
            </a:r>
            <a:r>
              <a:rPr sz="2000" spc="-10" dirty="0">
                <a:latin typeface="Calibri"/>
                <a:cs typeface="Calibri"/>
              </a:rPr>
              <a:t> </a:t>
            </a:r>
            <a:r>
              <a:rPr sz="2000" spc="-5" dirty="0">
                <a:latin typeface="Calibri"/>
                <a:cs typeface="Calibri"/>
              </a:rPr>
              <a:t>o</a:t>
            </a:r>
            <a:r>
              <a:rPr sz="2000" dirty="0">
                <a:latin typeface="Calibri"/>
                <a:cs typeface="Calibri"/>
              </a:rPr>
              <a:t>f </a:t>
            </a:r>
            <a:r>
              <a:rPr lang="en-US" sz="2000" dirty="0" smtClean="0">
                <a:latin typeface="Calibri"/>
                <a:cs typeface="Calibri"/>
              </a:rPr>
              <a:t>VTP long-axis vertic</a:t>
            </a:r>
            <a:r>
              <a:rPr sz="2000" spc="70" dirty="0" smtClean="0">
                <a:latin typeface="Calibri"/>
                <a:cs typeface="Calibri"/>
              </a:rPr>
              <a:t>al</a:t>
            </a:r>
            <a:r>
              <a:rPr sz="2000" spc="-10" dirty="0" smtClean="0">
                <a:latin typeface="Calibri"/>
                <a:cs typeface="Calibri"/>
              </a:rPr>
              <a:t> </a:t>
            </a:r>
            <a:r>
              <a:rPr sz="2000" spc="-5" dirty="0">
                <a:latin typeface="Calibri"/>
                <a:cs typeface="Calibri"/>
              </a:rPr>
              <a:t>drainag</a:t>
            </a:r>
            <a:r>
              <a:rPr sz="2000" dirty="0">
                <a:latin typeface="Calibri"/>
                <a:cs typeface="Calibri"/>
              </a:rPr>
              <a:t>e</a:t>
            </a:r>
            <a:r>
              <a:rPr sz="2000" spc="10" dirty="0">
                <a:latin typeface="Calibri"/>
                <a:cs typeface="Calibri"/>
              </a:rPr>
              <a:t> </a:t>
            </a:r>
            <a:r>
              <a:rPr sz="2000" spc="-5" dirty="0">
                <a:latin typeface="Calibri"/>
                <a:cs typeface="Calibri"/>
              </a:rPr>
              <a:t>pump</a:t>
            </a:r>
            <a:endParaRPr sz="2000" dirty="0">
              <a:latin typeface="Calibri"/>
              <a:cs typeface="Calibri"/>
            </a:endParaRPr>
          </a:p>
        </p:txBody>
      </p:sp>
      <p:sp>
        <p:nvSpPr>
          <p:cNvPr id="9" name="object 9"/>
          <p:cNvSpPr txBox="1">
            <a:spLocks noGrp="1"/>
          </p:cNvSpPr>
          <p:nvPr>
            <p:ph type="body" idx="1"/>
          </p:nvPr>
        </p:nvSpPr>
        <p:spPr>
          <a:xfrm>
            <a:off x="690299" y="1344622"/>
            <a:ext cx="7763400" cy="3346237"/>
          </a:xfrm>
          <a:prstGeom prst="rect">
            <a:avLst/>
          </a:prstGeom>
        </p:spPr>
        <p:txBody>
          <a:bodyPr vert="horz" wrap="square" lIns="0" tIns="0" rIns="0" bIns="0" rtlCol="0">
            <a:spAutoFit/>
          </a:bodyPr>
          <a:lstStyle/>
          <a:p>
            <a:pPr marL="12700" marR="32384">
              <a:lnSpc>
                <a:spcPts val="1500"/>
              </a:lnSpc>
              <a:buFont typeface="Calibri"/>
              <a:buAutoNum type="arabicPeriod"/>
              <a:tabLst>
                <a:tab pos="175895" algn="l"/>
              </a:tabLst>
            </a:pPr>
            <a:r>
              <a:rPr spc="-5" dirty="0"/>
              <a:t>It i</a:t>
            </a:r>
            <a:r>
              <a:rPr dirty="0"/>
              <a:t>s mainly</a:t>
            </a:r>
            <a:r>
              <a:rPr spc="-5" dirty="0"/>
              <a:t> installe</a:t>
            </a:r>
            <a:r>
              <a:rPr dirty="0"/>
              <a:t>d</a:t>
            </a:r>
            <a:r>
              <a:rPr spc="5" dirty="0"/>
              <a:t> </a:t>
            </a:r>
            <a:r>
              <a:rPr spc="-5" dirty="0"/>
              <a:t>o</a:t>
            </a:r>
            <a:r>
              <a:rPr dirty="0"/>
              <a:t>n a </a:t>
            </a:r>
            <a:r>
              <a:rPr spc="-5" dirty="0"/>
              <a:t>singl</a:t>
            </a:r>
            <a:r>
              <a:rPr dirty="0"/>
              <a:t>e </a:t>
            </a:r>
            <a:r>
              <a:rPr spc="25" dirty="0"/>
              <a:t>founda-on</a:t>
            </a:r>
            <a:r>
              <a:rPr spc="15" dirty="0"/>
              <a:t>,</a:t>
            </a:r>
            <a:r>
              <a:rPr spc="-5" dirty="0"/>
              <a:t> </a:t>
            </a:r>
            <a:r>
              <a:rPr dirty="0"/>
              <a:t>and</a:t>
            </a:r>
            <a:r>
              <a:rPr spc="-5" dirty="0"/>
              <a:t> </a:t>
            </a:r>
            <a:r>
              <a:rPr dirty="0"/>
              <a:t>can</a:t>
            </a:r>
            <a:r>
              <a:rPr spc="-5" dirty="0"/>
              <a:t> </a:t>
            </a:r>
            <a:r>
              <a:rPr dirty="0"/>
              <a:t>also</a:t>
            </a:r>
            <a:r>
              <a:rPr spc="-5" dirty="0"/>
              <a:t> </a:t>
            </a:r>
            <a:r>
              <a:rPr spc="-15" dirty="0"/>
              <a:t>b</a:t>
            </a:r>
            <a:r>
              <a:rPr spc="-10" dirty="0"/>
              <a:t>e</a:t>
            </a:r>
            <a:r>
              <a:rPr dirty="0"/>
              <a:t> </a:t>
            </a:r>
            <a:r>
              <a:rPr spc="-10" dirty="0"/>
              <a:t>made</a:t>
            </a:r>
            <a:r>
              <a:rPr spc="-5" dirty="0"/>
              <a:t> int</a:t>
            </a:r>
            <a:r>
              <a:rPr dirty="0"/>
              <a:t>o a </a:t>
            </a:r>
            <a:r>
              <a:rPr spc="-5" dirty="0"/>
              <a:t>doubl</a:t>
            </a:r>
            <a:r>
              <a:rPr dirty="0"/>
              <a:t>e </a:t>
            </a:r>
            <a:r>
              <a:rPr spc="25" dirty="0"/>
              <a:t>founda-o</a:t>
            </a:r>
            <a:r>
              <a:rPr spc="30" dirty="0"/>
              <a:t>n</a:t>
            </a:r>
            <a:r>
              <a:rPr dirty="0"/>
              <a:t> </a:t>
            </a:r>
            <a:r>
              <a:rPr spc="15" dirty="0"/>
              <a:t>installa-o</a:t>
            </a:r>
            <a:r>
              <a:rPr spc="30" dirty="0"/>
              <a:t>n</a:t>
            </a:r>
            <a:r>
              <a:rPr spc="5" dirty="0"/>
              <a:t> </a:t>
            </a:r>
            <a:r>
              <a:rPr spc="-15" dirty="0"/>
              <a:t>structure</a:t>
            </a:r>
            <a:r>
              <a:rPr spc="-10" dirty="0"/>
              <a:t> </a:t>
            </a:r>
            <a:r>
              <a:rPr dirty="0"/>
              <a:t>according</a:t>
            </a:r>
            <a:r>
              <a:rPr spc="-5" dirty="0"/>
              <a:t> </a:t>
            </a:r>
            <a:r>
              <a:rPr dirty="0"/>
              <a:t>to</a:t>
            </a:r>
            <a:r>
              <a:rPr spc="-5" dirty="0"/>
              <a:t> sit</a:t>
            </a:r>
            <a:r>
              <a:rPr dirty="0"/>
              <a:t>e </a:t>
            </a:r>
            <a:r>
              <a:rPr spc="30" dirty="0"/>
              <a:t>condi-ons</a:t>
            </a:r>
          </a:p>
          <a:p>
            <a:pPr marL="12700" marR="222250">
              <a:lnSpc>
                <a:spcPts val="1500"/>
              </a:lnSpc>
              <a:spcBef>
                <a:spcPts val="100"/>
              </a:spcBef>
              <a:buFont typeface="Calibri"/>
              <a:buAutoNum type="arabicPeriod"/>
              <a:tabLst>
                <a:tab pos="175895" algn="l"/>
              </a:tabLst>
            </a:pPr>
            <a:r>
              <a:rPr dirty="0"/>
              <a:t>According</a:t>
            </a:r>
            <a:r>
              <a:rPr spc="-10" dirty="0"/>
              <a:t> </a:t>
            </a:r>
            <a:r>
              <a:rPr dirty="0"/>
              <a:t>to</a:t>
            </a:r>
            <a:r>
              <a:rPr spc="-5" dirty="0"/>
              <a:t> </a:t>
            </a:r>
            <a:r>
              <a:rPr spc="-10" dirty="0"/>
              <a:t>the</a:t>
            </a:r>
            <a:r>
              <a:rPr dirty="0"/>
              <a:t> </a:t>
            </a:r>
            <a:r>
              <a:rPr spc="-5" dirty="0"/>
              <a:t>hea</a:t>
            </a:r>
            <a:r>
              <a:rPr dirty="0"/>
              <a:t>d </a:t>
            </a:r>
            <a:r>
              <a:rPr spc="-5" dirty="0"/>
              <a:t>o</a:t>
            </a:r>
            <a:r>
              <a:rPr dirty="0"/>
              <a:t>f </a:t>
            </a:r>
            <a:r>
              <a:rPr spc="-10" dirty="0"/>
              <a:t>the</a:t>
            </a:r>
            <a:r>
              <a:rPr dirty="0"/>
              <a:t> </a:t>
            </a:r>
            <a:r>
              <a:rPr spc="-5" dirty="0"/>
              <a:t>pum</a:t>
            </a:r>
            <a:r>
              <a:rPr dirty="0"/>
              <a:t>p </a:t>
            </a:r>
            <a:r>
              <a:rPr spc="-5" dirty="0"/>
              <a:t>,</a:t>
            </a:r>
            <a:r>
              <a:rPr dirty="0"/>
              <a:t> </a:t>
            </a:r>
            <a:r>
              <a:rPr spc="-10" dirty="0"/>
              <a:t>the</a:t>
            </a:r>
            <a:r>
              <a:rPr dirty="0"/>
              <a:t> </a:t>
            </a:r>
            <a:r>
              <a:rPr spc="-5" dirty="0"/>
              <a:t>impelle</a:t>
            </a:r>
            <a:r>
              <a:rPr dirty="0"/>
              <a:t>r</a:t>
            </a:r>
            <a:r>
              <a:rPr spc="5" dirty="0"/>
              <a:t> </a:t>
            </a:r>
            <a:r>
              <a:rPr spc="-5" dirty="0"/>
              <a:t>ha</a:t>
            </a:r>
            <a:r>
              <a:rPr dirty="0"/>
              <a:t>s centrifugal</a:t>
            </a:r>
            <a:r>
              <a:rPr spc="-5" dirty="0"/>
              <a:t> </a:t>
            </a:r>
            <a:r>
              <a:rPr spc="-10" dirty="0"/>
              <a:t>type</a:t>
            </a:r>
            <a:r>
              <a:rPr dirty="0"/>
              <a:t> ( </a:t>
            </a:r>
            <a:r>
              <a:rPr spc="-5" dirty="0"/>
              <a:t>hig</a:t>
            </a:r>
            <a:r>
              <a:rPr dirty="0"/>
              <a:t>h </a:t>
            </a:r>
            <a:r>
              <a:rPr spc="-5" dirty="0"/>
              <a:t>hea</a:t>
            </a:r>
            <a:r>
              <a:rPr dirty="0"/>
              <a:t>d ) </a:t>
            </a:r>
            <a:r>
              <a:rPr spc="-5" dirty="0"/>
              <a:t>,</a:t>
            </a:r>
            <a:r>
              <a:rPr dirty="0"/>
              <a:t> mixed</a:t>
            </a:r>
            <a:r>
              <a:rPr spc="-5" dirty="0"/>
              <a:t> ﬂo</a:t>
            </a:r>
            <a:r>
              <a:rPr dirty="0"/>
              <a:t>w </a:t>
            </a:r>
            <a:r>
              <a:rPr spc="-10" dirty="0"/>
              <a:t>type</a:t>
            </a:r>
            <a:r>
              <a:rPr dirty="0"/>
              <a:t> and</a:t>
            </a:r>
            <a:r>
              <a:rPr spc="-5" dirty="0"/>
              <a:t> </a:t>
            </a:r>
            <a:r>
              <a:rPr dirty="0"/>
              <a:t>axial </a:t>
            </a:r>
            <a:r>
              <a:rPr spc="-5" dirty="0"/>
              <a:t>ﬂo</a:t>
            </a:r>
            <a:r>
              <a:rPr dirty="0"/>
              <a:t>w </a:t>
            </a:r>
            <a:r>
              <a:rPr spc="-10" dirty="0"/>
              <a:t>type</a:t>
            </a:r>
            <a:r>
              <a:rPr dirty="0"/>
              <a:t> ( </a:t>
            </a:r>
            <a:r>
              <a:rPr spc="-5" dirty="0"/>
              <a:t>lo</a:t>
            </a:r>
            <a:r>
              <a:rPr dirty="0"/>
              <a:t>w </a:t>
            </a:r>
            <a:r>
              <a:rPr spc="-5" dirty="0"/>
              <a:t>hea</a:t>
            </a:r>
            <a:r>
              <a:rPr dirty="0"/>
              <a:t>d )</a:t>
            </a:r>
          </a:p>
          <a:p>
            <a:pPr marL="161925" marR="3526790" indent="-149225">
              <a:lnSpc>
                <a:spcPts val="1500"/>
              </a:lnSpc>
              <a:spcBef>
                <a:spcPts val="100"/>
              </a:spcBef>
              <a:buFont typeface="Calibri"/>
              <a:buAutoNum type="arabicPeriod"/>
              <a:tabLst>
                <a:tab pos="138430" algn="l"/>
              </a:tabLst>
            </a:pPr>
            <a:r>
              <a:rPr spc="-10" dirty="0"/>
              <a:t>Water</a:t>
            </a:r>
            <a:r>
              <a:rPr spc="-5" dirty="0"/>
              <a:t> outle</a:t>
            </a:r>
            <a:r>
              <a:rPr dirty="0"/>
              <a:t>t mode</a:t>
            </a:r>
            <a:r>
              <a:rPr spc="-5" dirty="0"/>
              <a:t> : uppe</a:t>
            </a:r>
            <a:r>
              <a:rPr dirty="0"/>
              <a:t>r </a:t>
            </a:r>
            <a:r>
              <a:rPr spc="-5" dirty="0"/>
              <a:t>outle</a:t>
            </a:r>
            <a:r>
              <a:rPr dirty="0"/>
              <a:t>t </a:t>
            </a:r>
            <a:r>
              <a:rPr spc="-10" dirty="0"/>
              <a:t>type</a:t>
            </a:r>
            <a:r>
              <a:rPr dirty="0"/>
              <a:t> and</a:t>
            </a:r>
            <a:r>
              <a:rPr spc="-5" dirty="0"/>
              <a:t> </a:t>
            </a:r>
            <a:r>
              <a:rPr spc="-15" dirty="0"/>
              <a:t>lowe</a:t>
            </a:r>
            <a:r>
              <a:rPr spc="-5" dirty="0"/>
              <a:t>r</a:t>
            </a:r>
            <a:r>
              <a:rPr spc="5" dirty="0"/>
              <a:t> </a:t>
            </a:r>
            <a:r>
              <a:rPr spc="-5" dirty="0"/>
              <a:t>outle</a:t>
            </a:r>
            <a:r>
              <a:rPr dirty="0"/>
              <a:t>t </a:t>
            </a:r>
            <a:r>
              <a:rPr spc="-10" dirty="0"/>
              <a:t>type</a:t>
            </a:r>
            <a:r>
              <a:rPr spc="-5" dirty="0"/>
              <a:t> </a:t>
            </a:r>
            <a:r>
              <a:rPr spc="-5" dirty="0" smtClean="0"/>
              <a:t>Sealin</a:t>
            </a:r>
            <a:r>
              <a:rPr dirty="0" smtClean="0"/>
              <a:t>g</a:t>
            </a:r>
            <a:r>
              <a:rPr spc="5" dirty="0" smtClean="0"/>
              <a:t> </a:t>
            </a:r>
            <a:r>
              <a:rPr spc="-15" dirty="0"/>
              <a:t>form</a:t>
            </a:r>
            <a:r>
              <a:rPr spc="-5" dirty="0"/>
              <a:t>:</a:t>
            </a:r>
            <a:r>
              <a:rPr dirty="0"/>
              <a:t> </a:t>
            </a:r>
            <a:r>
              <a:rPr spc="25" dirty="0"/>
              <a:t>conven-onal</a:t>
            </a:r>
            <a:r>
              <a:rPr spc="-10" dirty="0"/>
              <a:t> </a:t>
            </a:r>
            <a:r>
              <a:rPr spc="-5" dirty="0"/>
              <a:t>packin</a:t>
            </a:r>
            <a:r>
              <a:rPr dirty="0"/>
              <a:t>g</a:t>
            </a:r>
            <a:r>
              <a:rPr spc="5" dirty="0"/>
              <a:t> </a:t>
            </a:r>
            <a:r>
              <a:rPr spc="-5" dirty="0"/>
              <a:t>sea</a:t>
            </a:r>
            <a:r>
              <a:rPr dirty="0"/>
              <a:t>l ( mechanical</a:t>
            </a:r>
            <a:r>
              <a:rPr spc="-10" dirty="0"/>
              <a:t> </a:t>
            </a:r>
            <a:r>
              <a:rPr spc="-5" dirty="0"/>
              <a:t>sea</a:t>
            </a:r>
            <a:r>
              <a:rPr dirty="0"/>
              <a:t>l )</a:t>
            </a:r>
          </a:p>
          <a:p>
            <a:pPr marL="12700" marR="132715">
              <a:lnSpc>
                <a:spcPts val="1600"/>
              </a:lnSpc>
              <a:spcBef>
                <a:spcPts val="20"/>
              </a:spcBef>
              <a:buFont typeface="Calibri"/>
              <a:buAutoNum type="arabicPeriod"/>
              <a:tabLst>
                <a:tab pos="175895" algn="l"/>
              </a:tabLst>
            </a:pPr>
            <a:r>
              <a:rPr spc="-15" dirty="0"/>
              <a:t>Sleev</a:t>
            </a:r>
            <a:r>
              <a:rPr spc="-10" dirty="0"/>
              <a:t>e</a:t>
            </a:r>
            <a:r>
              <a:rPr spc="5" dirty="0"/>
              <a:t> </a:t>
            </a:r>
            <a:r>
              <a:rPr spc="-5" dirty="0"/>
              <a:t>(mus</a:t>
            </a:r>
            <a:r>
              <a:rPr dirty="0"/>
              <a:t>t </a:t>
            </a:r>
            <a:r>
              <a:rPr spc="-15" dirty="0"/>
              <a:t>b</a:t>
            </a:r>
            <a:r>
              <a:rPr spc="-10" dirty="0"/>
              <a:t>e</a:t>
            </a:r>
            <a:r>
              <a:rPr dirty="0"/>
              <a:t> </a:t>
            </a:r>
            <a:r>
              <a:rPr spc="-5" dirty="0"/>
              <a:t>use</a:t>
            </a:r>
            <a:r>
              <a:rPr dirty="0"/>
              <a:t>d </a:t>
            </a:r>
            <a:r>
              <a:rPr spc="-5" dirty="0"/>
              <a:t>i</a:t>
            </a:r>
            <a:r>
              <a:rPr dirty="0"/>
              <a:t>n </a:t>
            </a:r>
            <a:r>
              <a:rPr spc="25" dirty="0"/>
              <a:t>conjunc-on</a:t>
            </a:r>
            <a:r>
              <a:rPr spc="-10" dirty="0"/>
              <a:t> </a:t>
            </a:r>
            <a:r>
              <a:rPr dirty="0"/>
              <a:t>with</a:t>
            </a:r>
            <a:r>
              <a:rPr spc="-5" dirty="0"/>
              <a:t> </a:t>
            </a:r>
            <a:r>
              <a:rPr spc="-10" dirty="0"/>
              <a:t>external </a:t>
            </a:r>
            <a:r>
              <a:rPr spc="-5" dirty="0"/>
              <a:t>ﬂushin</a:t>
            </a:r>
            <a:r>
              <a:rPr dirty="0"/>
              <a:t>g </a:t>
            </a:r>
            <a:r>
              <a:rPr spc="-10" dirty="0"/>
              <a:t>water</a:t>
            </a:r>
            <a:r>
              <a:rPr spc="5" dirty="0"/>
              <a:t> </a:t>
            </a:r>
            <a:r>
              <a:rPr dirty="0"/>
              <a:t>) </a:t>
            </a:r>
            <a:r>
              <a:rPr dirty="0">
                <a:latin typeface="Arial"/>
                <a:cs typeface="Arial"/>
              </a:rPr>
              <a:t>- </a:t>
            </a:r>
            <a:r>
              <a:rPr dirty="0"/>
              <a:t>to</a:t>
            </a:r>
            <a:r>
              <a:rPr spc="-5" dirty="0"/>
              <a:t> </a:t>
            </a:r>
            <a:r>
              <a:rPr spc="-15" dirty="0"/>
              <a:t>protec</a:t>
            </a:r>
            <a:r>
              <a:rPr spc="-5" dirty="0"/>
              <a:t>t</a:t>
            </a:r>
            <a:r>
              <a:rPr spc="5" dirty="0"/>
              <a:t> </a:t>
            </a:r>
            <a:r>
              <a:rPr spc="-10" dirty="0"/>
              <a:t>the</a:t>
            </a:r>
            <a:r>
              <a:rPr dirty="0"/>
              <a:t> </a:t>
            </a:r>
            <a:r>
              <a:rPr spc="-75" dirty="0" smtClean="0"/>
              <a:t>sha</a:t>
            </a:r>
            <a:r>
              <a:rPr lang="en-US" spc="-75" dirty="0" smtClean="0"/>
              <a:t>ft</a:t>
            </a:r>
            <a:r>
              <a:rPr dirty="0" smtClean="0"/>
              <a:t> </a:t>
            </a:r>
            <a:r>
              <a:rPr dirty="0"/>
              <a:t>and</a:t>
            </a:r>
            <a:r>
              <a:rPr spc="-5" dirty="0"/>
              <a:t> </a:t>
            </a:r>
            <a:r>
              <a:rPr dirty="0"/>
              <a:t>guide</a:t>
            </a:r>
            <a:r>
              <a:rPr spc="-5" dirty="0"/>
              <a:t> bearin</a:t>
            </a:r>
            <a:r>
              <a:rPr dirty="0"/>
              <a:t>g</a:t>
            </a:r>
            <a:r>
              <a:rPr spc="5" dirty="0"/>
              <a:t> </a:t>
            </a:r>
            <a:r>
              <a:rPr dirty="0"/>
              <a:t>( for medium</a:t>
            </a:r>
            <a:r>
              <a:rPr spc="-5" dirty="0"/>
              <a:t> </a:t>
            </a:r>
            <a:r>
              <a:rPr dirty="0"/>
              <a:t>with</a:t>
            </a:r>
            <a:r>
              <a:rPr spc="-5" dirty="0"/>
              <a:t> hig</a:t>
            </a:r>
            <a:r>
              <a:rPr dirty="0"/>
              <a:t>h </a:t>
            </a:r>
            <a:r>
              <a:rPr spc="-5" dirty="0"/>
              <a:t>impurit</a:t>
            </a:r>
            <a:r>
              <a:rPr dirty="0"/>
              <a:t>y</a:t>
            </a:r>
            <a:r>
              <a:rPr spc="5" dirty="0"/>
              <a:t> </a:t>
            </a:r>
            <a:r>
              <a:rPr dirty="0"/>
              <a:t>content</a:t>
            </a:r>
            <a:r>
              <a:rPr spc="-5" dirty="0"/>
              <a:t> </a:t>
            </a:r>
            <a:r>
              <a:rPr spc="-15" dirty="0"/>
              <a:t>o</a:t>
            </a:r>
            <a:r>
              <a:rPr spc="-5" dirty="0"/>
              <a:t>r</a:t>
            </a:r>
            <a:r>
              <a:rPr dirty="0"/>
              <a:t> </a:t>
            </a:r>
            <a:r>
              <a:rPr spc="-5" dirty="0"/>
              <a:t>specia</a:t>
            </a:r>
            <a:r>
              <a:rPr dirty="0"/>
              <a:t>l </a:t>
            </a:r>
            <a:r>
              <a:rPr spc="-10" dirty="0"/>
              <a:t>working</a:t>
            </a:r>
            <a:r>
              <a:rPr spc="-5" dirty="0"/>
              <a:t> </a:t>
            </a:r>
            <a:r>
              <a:rPr spc="25" dirty="0"/>
              <a:t>condi-ons,</a:t>
            </a:r>
            <a:r>
              <a:rPr spc="-5" dirty="0"/>
              <a:t> etc. </a:t>
            </a:r>
            <a:r>
              <a:rPr dirty="0"/>
              <a:t>)</a:t>
            </a:r>
          </a:p>
          <a:p>
            <a:pPr marL="175260" indent="-162560">
              <a:lnSpc>
                <a:spcPts val="1440"/>
              </a:lnSpc>
              <a:buFont typeface="Calibri"/>
              <a:buAutoNum type="arabicPeriod"/>
              <a:tabLst>
                <a:tab pos="175895" algn="l"/>
              </a:tabLst>
            </a:pPr>
            <a:r>
              <a:rPr lang="en-US" dirty="0" smtClean="0"/>
              <a:t>Core pumps VTP</a:t>
            </a:r>
            <a:r>
              <a:rPr dirty="0" smtClean="0"/>
              <a:t> </a:t>
            </a:r>
            <a:r>
              <a:rPr spc="-10" dirty="0"/>
              <a:t>type</a:t>
            </a:r>
            <a:r>
              <a:rPr dirty="0"/>
              <a:t> (</a:t>
            </a:r>
            <a:r>
              <a:rPr spc="-5" dirty="0"/>
              <a:t> </a:t>
            </a:r>
            <a:r>
              <a:rPr dirty="0"/>
              <a:t>upp</a:t>
            </a:r>
            <a:r>
              <a:rPr spc="-5" dirty="0"/>
              <a:t>er</a:t>
            </a:r>
            <a:r>
              <a:rPr dirty="0"/>
              <a:t> </a:t>
            </a:r>
            <a:r>
              <a:rPr spc="-10" dirty="0"/>
              <a:t>water</a:t>
            </a:r>
            <a:r>
              <a:rPr spc="-5" dirty="0"/>
              <a:t> outle</a:t>
            </a:r>
            <a:r>
              <a:rPr dirty="0"/>
              <a:t>t and</a:t>
            </a:r>
            <a:r>
              <a:rPr spc="-5" dirty="0"/>
              <a:t> </a:t>
            </a:r>
            <a:r>
              <a:rPr spc="-15" dirty="0"/>
              <a:t>lowe</a:t>
            </a:r>
            <a:r>
              <a:rPr spc="-5" dirty="0"/>
              <a:t>r</a:t>
            </a:r>
            <a:r>
              <a:rPr spc="5" dirty="0"/>
              <a:t> </a:t>
            </a:r>
            <a:r>
              <a:rPr spc="-10" dirty="0"/>
              <a:t>water</a:t>
            </a:r>
            <a:r>
              <a:rPr spc="-5" dirty="0"/>
              <a:t> outle</a:t>
            </a:r>
            <a:r>
              <a:rPr dirty="0"/>
              <a:t>t ) </a:t>
            </a:r>
            <a:r>
              <a:rPr spc="-5" dirty="0"/>
              <a:t>,</a:t>
            </a:r>
            <a:r>
              <a:rPr dirty="0"/>
              <a:t> </a:t>
            </a:r>
            <a:r>
              <a:rPr spc="-5" dirty="0"/>
              <a:t>durin</a:t>
            </a:r>
            <a:r>
              <a:rPr dirty="0"/>
              <a:t>g maintenance</a:t>
            </a:r>
            <a:r>
              <a:rPr spc="-5" dirty="0"/>
              <a:t> ,</a:t>
            </a:r>
            <a:r>
              <a:rPr spc="5" dirty="0"/>
              <a:t> </a:t>
            </a:r>
            <a:r>
              <a:rPr spc="-10" dirty="0"/>
              <a:t>the</a:t>
            </a:r>
            <a:r>
              <a:rPr dirty="0"/>
              <a:t> </a:t>
            </a:r>
            <a:r>
              <a:rPr spc="-5" dirty="0"/>
              <a:t>pum</a:t>
            </a:r>
            <a:r>
              <a:rPr dirty="0"/>
              <a:t>p </a:t>
            </a:r>
            <a:r>
              <a:rPr spc="25" dirty="0" smtClean="0"/>
              <a:t>founda</a:t>
            </a:r>
            <a:r>
              <a:rPr lang="en-US" spc="25" dirty="0" smtClean="0"/>
              <a:t>ti</a:t>
            </a:r>
            <a:r>
              <a:rPr spc="25" dirty="0" smtClean="0"/>
              <a:t>o</a:t>
            </a:r>
            <a:r>
              <a:rPr spc="30" dirty="0" smtClean="0"/>
              <a:t>n</a:t>
            </a:r>
            <a:r>
              <a:rPr dirty="0" smtClean="0"/>
              <a:t> </a:t>
            </a:r>
            <a:r>
              <a:rPr dirty="0" err="1" smtClean="0"/>
              <a:t>and</a:t>
            </a:r>
            <a:r>
              <a:rPr spc="-5" dirty="0" err="1" smtClean="0"/>
              <a:t>pipin</a:t>
            </a:r>
            <a:r>
              <a:rPr dirty="0" err="1" smtClean="0"/>
              <a:t>g</a:t>
            </a:r>
            <a:r>
              <a:rPr dirty="0" smtClean="0"/>
              <a:t> </a:t>
            </a:r>
            <a:r>
              <a:rPr spc="-5" dirty="0"/>
              <a:t>d</a:t>
            </a:r>
            <a:r>
              <a:rPr dirty="0"/>
              <a:t>o </a:t>
            </a:r>
            <a:r>
              <a:rPr spc="-5" dirty="0"/>
              <a:t>no</a:t>
            </a:r>
            <a:r>
              <a:rPr dirty="0"/>
              <a:t>t </a:t>
            </a:r>
            <a:r>
              <a:rPr spc="-15" dirty="0"/>
              <a:t>nee</a:t>
            </a:r>
            <a:r>
              <a:rPr spc="-10" dirty="0"/>
              <a:t>d</a:t>
            </a:r>
            <a:r>
              <a:rPr dirty="0"/>
              <a:t> to</a:t>
            </a:r>
            <a:r>
              <a:rPr spc="-5" dirty="0"/>
              <a:t> </a:t>
            </a:r>
            <a:r>
              <a:rPr spc="-15" dirty="0"/>
              <a:t>b</a:t>
            </a:r>
            <a:r>
              <a:rPr spc="-10" dirty="0"/>
              <a:t>e</a:t>
            </a:r>
            <a:r>
              <a:rPr dirty="0"/>
              <a:t> </a:t>
            </a:r>
            <a:r>
              <a:rPr spc="-5" dirty="0"/>
              <a:t>disassembled</a:t>
            </a:r>
            <a:r>
              <a:rPr dirty="0"/>
              <a:t>, </a:t>
            </a:r>
            <a:r>
              <a:rPr spc="-5" dirty="0"/>
              <a:t>onl</a:t>
            </a:r>
            <a:r>
              <a:rPr dirty="0"/>
              <a:t>y </a:t>
            </a:r>
            <a:r>
              <a:rPr spc="-10" dirty="0"/>
              <a:t>the</a:t>
            </a:r>
            <a:r>
              <a:rPr dirty="0"/>
              <a:t> </a:t>
            </a:r>
            <a:r>
              <a:rPr spc="-10" dirty="0"/>
              <a:t>rotor</a:t>
            </a:r>
            <a:r>
              <a:rPr spc="-5" dirty="0"/>
              <a:t> </a:t>
            </a:r>
            <a:r>
              <a:rPr spc="-15" dirty="0"/>
              <a:t>par</a:t>
            </a:r>
            <a:r>
              <a:rPr spc="-5" dirty="0"/>
              <a:t>t</a:t>
            </a:r>
            <a:r>
              <a:rPr dirty="0"/>
              <a:t> </a:t>
            </a:r>
            <a:r>
              <a:rPr spc="-5" dirty="0"/>
              <a:t>i</a:t>
            </a:r>
            <a:r>
              <a:rPr dirty="0"/>
              <a:t>s </a:t>
            </a:r>
            <a:r>
              <a:rPr spc="-5" dirty="0"/>
              <a:t>pulle</a:t>
            </a:r>
            <a:r>
              <a:rPr dirty="0"/>
              <a:t>d </a:t>
            </a:r>
            <a:r>
              <a:rPr spc="-5" dirty="0"/>
              <a:t>ou</a:t>
            </a:r>
            <a:r>
              <a:rPr dirty="0"/>
              <a:t>t .</a:t>
            </a:r>
          </a:p>
          <a:p>
            <a:pPr marL="12700" marR="5080">
              <a:lnSpc>
                <a:spcPct val="99400"/>
              </a:lnSpc>
              <a:spcBef>
                <a:spcPts val="50"/>
              </a:spcBef>
              <a:buFont typeface="Calibri"/>
              <a:buAutoNum type="arabicPeriod" startAt="6"/>
              <a:tabLst>
                <a:tab pos="175895" algn="l"/>
              </a:tabLst>
            </a:pPr>
            <a:r>
              <a:rPr spc="-5" dirty="0"/>
              <a:t>Th</a:t>
            </a:r>
            <a:r>
              <a:rPr dirty="0"/>
              <a:t>e </a:t>
            </a:r>
            <a:r>
              <a:rPr spc="30" dirty="0"/>
              <a:t>connec-on</a:t>
            </a:r>
            <a:r>
              <a:rPr spc="-5" dirty="0"/>
              <a:t> </a:t>
            </a:r>
            <a:r>
              <a:rPr spc="-15" dirty="0"/>
              <a:t>betwee</a:t>
            </a:r>
            <a:r>
              <a:rPr spc="-10" dirty="0"/>
              <a:t>n</a:t>
            </a:r>
            <a:r>
              <a:rPr spc="5" dirty="0"/>
              <a:t> </a:t>
            </a:r>
            <a:r>
              <a:rPr spc="-10" dirty="0"/>
              <a:t>the</a:t>
            </a:r>
            <a:r>
              <a:rPr dirty="0"/>
              <a:t> </a:t>
            </a:r>
            <a:r>
              <a:rPr spc="-5" dirty="0"/>
              <a:t>impelle</a:t>
            </a:r>
            <a:r>
              <a:rPr dirty="0"/>
              <a:t>r</a:t>
            </a:r>
            <a:r>
              <a:rPr spc="5" dirty="0"/>
              <a:t> </a:t>
            </a:r>
            <a:r>
              <a:rPr spc="-80" dirty="0" smtClean="0"/>
              <a:t>sha</a:t>
            </a:r>
            <a:r>
              <a:rPr lang="en-US" spc="-80" dirty="0" smtClean="0"/>
              <a:t>ft</a:t>
            </a:r>
            <a:r>
              <a:rPr spc="-35" dirty="0" smtClean="0"/>
              <a:t>,</a:t>
            </a:r>
            <a:r>
              <a:rPr dirty="0" smtClean="0"/>
              <a:t> </a:t>
            </a:r>
            <a:r>
              <a:rPr spc="-10" dirty="0"/>
              <a:t>drive</a:t>
            </a:r>
            <a:r>
              <a:rPr dirty="0"/>
              <a:t> </a:t>
            </a:r>
            <a:r>
              <a:rPr spc="-75" dirty="0" smtClean="0"/>
              <a:t>sha</a:t>
            </a:r>
            <a:r>
              <a:rPr lang="en-US" spc="-75" dirty="0" smtClean="0"/>
              <a:t>ft</a:t>
            </a:r>
            <a:r>
              <a:rPr dirty="0" smtClean="0"/>
              <a:t> </a:t>
            </a:r>
            <a:r>
              <a:rPr dirty="0"/>
              <a:t>and</a:t>
            </a:r>
            <a:r>
              <a:rPr spc="-5" dirty="0"/>
              <a:t> </a:t>
            </a:r>
            <a:r>
              <a:rPr dirty="0"/>
              <a:t>motor</a:t>
            </a:r>
            <a:r>
              <a:rPr spc="-5" dirty="0"/>
              <a:t> </a:t>
            </a:r>
            <a:r>
              <a:rPr spc="-75" dirty="0" smtClean="0"/>
              <a:t>sha</a:t>
            </a:r>
            <a:r>
              <a:rPr lang="en-US" spc="-75" dirty="0" smtClean="0"/>
              <a:t>ft</a:t>
            </a:r>
            <a:r>
              <a:rPr dirty="0" smtClean="0"/>
              <a:t> </a:t>
            </a:r>
            <a:r>
              <a:rPr spc="-5" dirty="0"/>
              <a:t>i</a:t>
            </a:r>
            <a:r>
              <a:rPr dirty="0"/>
              <a:t>s connected</a:t>
            </a:r>
            <a:r>
              <a:rPr spc="-5" dirty="0"/>
              <a:t> b</a:t>
            </a:r>
            <a:r>
              <a:rPr dirty="0"/>
              <a:t>y rigid</a:t>
            </a:r>
            <a:r>
              <a:rPr spc="-5" dirty="0"/>
              <a:t> </a:t>
            </a:r>
            <a:r>
              <a:rPr dirty="0"/>
              <a:t>coupling ( </a:t>
            </a:r>
            <a:r>
              <a:rPr spc="-10" dirty="0"/>
              <a:t>threaded</a:t>
            </a:r>
            <a:r>
              <a:rPr spc="-5" dirty="0"/>
              <a:t> </a:t>
            </a:r>
            <a:r>
              <a:rPr dirty="0"/>
              <a:t>coupling</a:t>
            </a:r>
            <a:r>
              <a:rPr spc="-10" dirty="0"/>
              <a:t> </a:t>
            </a:r>
            <a:r>
              <a:rPr dirty="0"/>
              <a:t>and</a:t>
            </a:r>
            <a:r>
              <a:rPr spc="-5" dirty="0"/>
              <a:t> </a:t>
            </a:r>
            <a:r>
              <a:rPr spc="-15" dirty="0"/>
              <a:t>sleev</a:t>
            </a:r>
            <a:r>
              <a:rPr spc="-10" dirty="0"/>
              <a:t>e</a:t>
            </a:r>
            <a:r>
              <a:rPr dirty="0"/>
              <a:t> coupling</a:t>
            </a:r>
            <a:r>
              <a:rPr spc="-10" dirty="0"/>
              <a:t> </a:t>
            </a:r>
            <a:r>
              <a:rPr dirty="0"/>
              <a:t>) </a:t>
            </a:r>
            <a:r>
              <a:rPr spc="-5" dirty="0"/>
              <a:t>;</a:t>
            </a:r>
            <a:r>
              <a:rPr dirty="0"/>
              <a:t> </a:t>
            </a:r>
            <a:r>
              <a:rPr spc="-10" dirty="0"/>
              <a:t>the</a:t>
            </a:r>
            <a:r>
              <a:rPr dirty="0"/>
              <a:t> coupling</a:t>
            </a:r>
            <a:r>
              <a:rPr spc="-10" dirty="0"/>
              <a:t> </a:t>
            </a:r>
            <a:r>
              <a:rPr spc="-15" dirty="0"/>
              <a:t>betwee</a:t>
            </a:r>
            <a:r>
              <a:rPr spc="-10" dirty="0"/>
              <a:t>n</a:t>
            </a:r>
            <a:r>
              <a:rPr spc="5" dirty="0"/>
              <a:t> </a:t>
            </a:r>
            <a:r>
              <a:rPr spc="-10" dirty="0"/>
              <a:t>the</a:t>
            </a:r>
            <a:r>
              <a:rPr dirty="0"/>
              <a:t> </a:t>
            </a:r>
            <a:r>
              <a:rPr spc="-10" dirty="0"/>
              <a:t>water</a:t>
            </a:r>
            <a:r>
              <a:rPr spc="-5" dirty="0"/>
              <a:t> pum</a:t>
            </a:r>
            <a:r>
              <a:rPr dirty="0"/>
              <a:t>p and</a:t>
            </a:r>
            <a:r>
              <a:rPr spc="-5" dirty="0"/>
              <a:t> </a:t>
            </a:r>
            <a:r>
              <a:rPr spc="-10" dirty="0"/>
              <a:t>the</a:t>
            </a:r>
            <a:r>
              <a:rPr dirty="0"/>
              <a:t> motor</a:t>
            </a:r>
            <a:r>
              <a:rPr spc="-5" dirty="0"/>
              <a:t> i</a:t>
            </a:r>
            <a:r>
              <a:rPr dirty="0"/>
              <a:t>s an</a:t>
            </a:r>
            <a:r>
              <a:rPr spc="-5" dirty="0"/>
              <a:t> </a:t>
            </a:r>
            <a:r>
              <a:rPr spc="50" dirty="0"/>
              <a:t>elas-c</a:t>
            </a:r>
            <a:r>
              <a:rPr spc="-10" dirty="0"/>
              <a:t> </a:t>
            </a:r>
            <a:r>
              <a:rPr spc="25" dirty="0"/>
              <a:t>cancella-on</a:t>
            </a:r>
            <a:r>
              <a:rPr spc="10" dirty="0"/>
              <a:t> </a:t>
            </a:r>
            <a:r>
              <a:rPr dirty="0"/>
              <a:t>coupling,</a:t>
            </a:r>
            <a:r>
              <a:rPr spc="-5" dirty="0"/>
              <a:t> </a:t>
            </a:r>
            <a:r>
              <a:rPr dirty="0"/>
              <a:t>which</a:t>
            </a:r>
            <a:r>
              <a:rPr spc="-5" dirty="0"/>
              <a:t> </a:t>
            </a:r>
            <a:r>
              <a:rPr dirty="0"/>
              <a:t>can</a:t>
            </a:r>
            <a:r>
              <a:rPr spc="-5" dirty="0"/>
              <a:t> </a:t>
            </a:r>
            <a:r>
              <a:rPr dirty="0"/>
              <a:t>According</a:t>
            </a:r>
            <a:r>
              <a:rPr spc="-10" dirty="0"/>
              <a:t> </a:t>
            </a:r>
            <a:r>
              <a:rPr dirty="0"/>
              <a:t>to</a:t>
            </a:r>
            <a:r>
              <a:rPr spc="-5" dirty="0"/>
              <a:t> </a:t>
            </a:r>
            <a:r>
              <a:rPr spc="-10" dirty="0"/>
              <a:t>customer</a:t>
            </a:r>
            <a:r>
              <a:rPr spc="-5" dirty="0"/>
              <a:t> </a:t>
            </a:r>
            <a:r>
              <a:rPr spc="-10" dirty="0"/>
              <a:t>requirements, </a:t>
            </a:r>
            <a:r>
              <a:rPr spc="-5" dirty="0"/>
              <a:t>i</a:t>
            </a:r>
            <a:r>
              <a:rPr dirty="0"/>
              <a:t>t </a:t>
            </a:r>
            <a:r>
              <a:rPr spc="-5" dirty="0"/>
              <a:t>i</a:t>
            </a:r>
            <a:r>
              <a:rPr dirty="0"/>
              <a:t>s changed</a:t>
            </a:r>
            <a:r>
              <a:rPr spc="-5" dirty="0"/>
              <a:t> </a:t>
            </a:r>
            <a:r>
              <a:rPr dirty="0"/>
              <a:t>to</a:t>
            </a:r>
            <a:r>
              <a:rPr spc="-5" dirty="0"/>
              <a:t> </a:t>
            </a:r>
            <a:r>
              <a:rPr dirty="0"/>
              <a:t>a </a:t>
            </a:r>
            <a:r>
              <a:rPr spc="-5" dirty="0"/>
              <a:t>diaphrag</a:t>
            </a:r>
            <a:r>
              <a:rPr dirty="0"/>
              <a:t>m</a:t>
            </a:r>
            <a:r>
              <a:rPr spc="5" dirty="0"/>
              <a:t> </a:t>
            </a:r>
            <a:r>
              <a:rPr dirty="0"/>
              <a:t>coupling,</a:t>
            </a:r>
            <a:r>
              <a:rPr spc="-5" dirty="0"/>
              <a:t> etc.</a:t>
            </a:r>
          </a:p>
          <a:p>
            <a:pPr marL="175260" indent="-162560">
              <a:lnSpc>
                <a:spcPts val="1500"/>
              </a:lnSpc>
              <a:buFont typeface="Calibri"/>
              <a:buAutoNum type="arabicPeriod" startAt="6"/>
              <a:tabLst>
                <a:tab pos="175895" algn="l"/>
              </a:tabLst>
            </a:pPr>
            <a:r>
              <a:rPr spc="-5" dirty="0"/>
              <a:t>Th</a:t>
            </a:r>
            <a:r>
              <a:rPr dirty="0"/>
              <a:t>e guide</a:t>
            </a:r>
            <a:r>
              <a:rPr spc="-5" dirty="0"/>
              <a:t> bearing</a:t>
            </a:r>
            <a:r>
              <a:rPr dirty="0"/>
              <a:t>s</a:t>
            </a:r>
            <a:r>
              <a:rPr spc="5" dirty="0"/>
              <a:t> </a:t>
            </a:r>
            <a:r>
              <a:rPr spc="-10" dirty="0"/>
              <a:t>are</a:t>
            </a:r>
            <a:r>
              <a:rPr dirty="0"/>
              <a:t> </a:t>
            </a:r>
            <a:r>
              <a:rPr spc="-10" dirty="0"/>
              <a:t>generally </a:t>
            </a:r>
            <a:r>
              <a:rPr spc="-100" dirty="0"/>
              <a:t>water-­‐lubricated</a:t>
            </a:r>
            <a:r>
              <a:rPr spc="-10" dirty="0"/>
              <a:t> rubber</a:t>
            </a:r>
            <a:r>
              <a:rPr spc="-5" dirty="0"/>
              <a:t> </a:t>
            </a:r>
            <a:r>
              <a:rPr spc="-15" dirty="0"/>
              <a:t>bearings</a:t>
            </a:r>
            <a:r>
              <a:rPr spc="-5" dirty="0"/>
              <a:t>,</a:t>
            </a:r>
            <a:r>
              <a:rPr dirty="0"/>
              <a:t> and</a:t>
            </a:r>
            <a:r>
              <a:rPr spc="-5" dirty="0"/>
              <a:t> </a:t>
            </a:r>
            <a:r>
              <a:rPr dirty="0"/>
              <a:t>can</a:t>
            </a:r>
            <a:r>
              <a:rPr spc="-5" dirty="0"/>
              <a:t> </a:t>
            </a:r>
            <a:r>
              <a:rPr dirty="0"/>
              <a:t>also</a:t>
            </a:r>
            <a:r>
              <a:rPr spc="-5" dirty="0"/>
              <a:t> </a:t>
            </a:r>
            <a:r>
              <a:rPr spc="-15" dirty="0"/>
              <a:t>b</a:t>
            </a:r>
            <a:r>
              <a:rPr spc="-10" dirty="0"/>
              <a:t>e</a:t>
            </a:r>
            <a:r>
              <a:rPr dirty="0"/>
              <a:t> </a:t>
            </a:r>
            <a:r>
              <a:rPr spc="-10" dirty="0"/>
              <a:t>replaced </a:t>
            </a:r>
            <a:r>
              <a:rPr dirty="0"/>
              <a:t>with</a:t>
            </a:r>
            <a:r>
              <a:rPr spc="-5" dirty="0"/>
              <a:t> bearing</a:t>
            </a:r>
            <a:r>
              <a:rPr dirty="0"/>
              <a:t>s</a:t>
            </a:r>
            <a:r>
              <a:rPr spc="5" dirty="0"/>
              <a:t> </a:t>
            </a:r>
            <a:r>
              <a:rPr spc="-5" dirty="0"/>
              <a:t>of</a:t>
            </a:r>
          </a:p>
          <a:p>
            <a:pPr marL="12700">
              <a:lnSpc>
                <a:spcPct val="100000"/>
              </a:lnSpc>
              <a:spcBef>
                <a:spcPts val="40"/>
              </a:spcBef>
            </a:pPr>
            <a:r>
              <a:rPr spc="-15" dirty="0"/>
              <a:t>othe</a:t>
            </a:r>
            <a:r>
              <a:rPr spc="-5" dirty="0"/>
              <a:t>r</a:t>
            </a:r>
            <a:r>
              <a:rPr dirty="0"/>
              <a:t> materials</a:t>
            </a:r>
            <a:r>
              <a:rPr spc="-5" dirty="0"/>
              <a:t> (polyurethane</a:t>
            </a:r>
            <a:r>
              <a:rPr dirty="0"/>
              <a:t>, </a:t>
            </a:r>
            <a:r>
              <a:rPr spc="-5" dirty="0"/>
              <a:t>Sairo</a:t>
            </a:r>
            <a:r>
              <a:rPr dirty="0"/>
              <a:t>n and</a:t>
            </a:r>
            <a:r>
              <a:rPr spc="-5" dirty="0"/>
              <a:t> </a:t>
            </a:r>
            <a:r>
              <a:rPr spc="-15" dirty="0"/>
              <a:t>othe</a:t>
            </a:r>
            <a:r>
              <a:rPr spc="-5" dirty="0"/>
              <a:t>r</a:t>
            </a:r>
            <a:r>
              <a:rPr dirty="0"/>
              <a:t> materials)</a:t>
            </a:r>
            <a:r>
              <a:rPr spc="-5" dirty="0"/>
              <a:t> </a:t>
            </a:r>
            <a:r>
              <a:rPr dirty="0"/>
              <a:t>according</a:t>
            </a:r>
            <a:r>
              <a:rPr spc="-5" dirty="0"/>
              <a:t> </a:t>
            </a:r>
            <a:r>
              <a:rPr dirty="0"/>
              <a:t>to</a:t>
            </a:r>
            <a:r>
              <a:rPr spc="-5" dirty="0"/>
              <a:t> </a:t>
            </a:r>
            <a:r>
              <a:rPr spc="-10" dirty="0"/>
              <a:t>customer</a:t>
            </a:r>
            <a:r>
              <a:rPr spc="-5" dirty="0"/>
              <a:t> </a:t>
            </a:r>
            <a:r>
              <a:rPr dirty="0"/>
              <a:t>and</a:t>
            </a:r>
            <a:r>
              <a:rPr spc="-5" dirty="0"/>
              <a:t> sit</a:t>
            </a:r>
            <a:r>
              <a:rPr dirty="0"/>
              <a:t>e </a:t>
            </a:r>
            <a:r>
              <a:rPr spc="-5" dirty="0"/>
              <a:t>us</a:t>
            </a:r>
            <a:r>
              <a:rPr dirty="0"/>
              <a:t>e </a:t>
            </a:r>
            <a:r>
              <a:rPr spc="30" dirty="0"/>
              <a:t>condi-ons.</a:t>
            </a:r>
          </a:p>
          <a:p>
            <a:pPr marL="12700" marR="86995">
              <a:lnSpc>
                <a:spcPts val="1500"/>
              </a:lnSpc>
              <a:spcBef>
                <a:spcPts val="140"/>
              </a:spcBef>
              <a:buFont typeface="Calibri"/>
              <a:buAutoNum type="arabicPeriod" startAt="8"/>
              <a:tabLst>
                <a:tab pos="175895" algn="l"/>
              </a:tabLst>
            </a:pPr>
            <a:r>
              <a:rPr spc="-5" dirty="0"/>
              <a:t>Th</a:t>
            </a:r>
            <a:r>
              <a:rPr dirty="0"/>
              <a:t>e motor</a:t>
            </a:r>
            <a:r>
              <a:rPr spc="-5" dirty="0"/>
              <a:t> </a:t>
            </a:r>
            <a:r>
              <a:rPr spc="-10" dirty="0"/>
              <a:t>generally </a:t>
            </a:r>
            <a:r>
              <a:rPr dirty="0"/>
              <a:t>adopts</a:t>
            </a:r>
            <a:r>
              <a:rPr spc="-5" dirty="0"/>
              <a:t> </a:t>
            </a:r>
            <a:r>
              <a:rPr spc="-10" dirty="0"/>
              <a:t>the</a:t>
            </a:r>
            <a:r>
              <a:rPr dirty="0"/>
              <a:t> </a:t>
            </a:r>
            <a:r>
              <a:rPr spc="-5" dirty="0"/>
              <a:t>standar</a:t>
            </a:r>
            <a:r>
              <a:rPr dirty="0"/>
              <a:t>d Y </a:t>
            </a:r>
            <a:r>
              <a:rPr spc="-15" dirty="0"/>
              <a:t>serie</a:t>
            </a:r>
            <a:r>
              <a:rPr spc="-5" dirty="0"/>
              <a:t>s</a:t>
            </a:r>
            <a:r>
              <a:rPr dirty="0"/>
              <a:t> </a:t>
            </a:r>
            <a:r>
              <a:rPr spc="-10" dirty="0"/>
              <a:t>motor,</a:t>
            </a:r>
            <a:r>
              <a:rPr spc="-5" dirty="0"/>
              <a:t> </a:t>
            </a:r>
            <a:r>
              <a:rPr dirty="0"/>
              <a:t>and</a:t>
            </a:r>
            <a:r>
              <a:rPr spc="-5" dirty="0"/>
              <a:t> </a:t>
            </a:r>
            <a:r>
              <a:rPr dirty="0"/>
              <a:t>can</a:t>
            </a:r>
            <a:r>
              <a:rPr spc="-5" dirty="0"/>
              <a:t> </a:t>
            </a:r>
            <a:r>
              <a:rPr dirty="0"/>
              <a:t>also</a:t>
            </a:r>
            <a:r>
              <a:rPr spc="-5" dirty="0"/>
              <a:t> us</a:t>
            </a:r>
            <a:r>
              <a:rPr dirty="0"/>
              <a:t>e </a:t>
            </a:r>
            <a:r>
              <a:rPr spc="-10" dirty="0"/>
              <a:t>the</a:t>
            </a:r>
            <a:r>
              <a:rPr dirty="0"/>
              <a:t> </a:t>
            </a:r>
            <a:r>
              <a:rPr spc="-5" dirty="0"/>
              <a:t>YL</a:t>
            </a:r>
            <a:r>
              <a:rPr dirty="0"/>
              <a:t>B </a:t>
            </a:r>
            <a:r>
              <a:rPr spc="-10" dirty="0"/>
              <a:t>type</a:t>
            </a:r>
            <a:r>
              <a:rPr dirty="0"/>
              <a:t> </a:t>
            </a:r>
            <a:r>
              <a:rPr spc="-5" dirty="0"/>
              <a:t>specia</a:t>
            </a:r>
            <a:r>
              <a:rPr dirty="0"/>
              <a:t>l motor</a:t>
            </a:r>
            <a:r>
              <a:rPr spc="-5" dirty="0"/>
              <a:t> </a:t>
            </a:r>
            <a:r>
              <a:rPr dirty="0"/>
              <a:t>and</a:t>
            </a:r>
            <a:r>
              <a:rPr spc="-5" dirty="0"/>
              <a:t> diesel </a:t>
            </a:r>
            <a:r>
              <a:rPr dirty="0"/>
              <a:t>engine</a:t>
            </a:r>
            <a:r>
              <a:rPr spc="-10" dirty="0"/>
              <a:t> </a:t>
            </a:r>
            <a:r>
              <a:rPr dirty="0"/>
              <a:t>according</a:t>
            </a:r>
            <a:r>
              <a:rPr spc="-5" dirty="0"/>
              <a:t> </a:t>
            </a:r>
            <a:r>
              <a:rPr dirty="0"/>
              <a:t>to</a:t>
            </a:r>
            <a:r>
              <a:rPr spc="-5" dirty="0"/>
              <a:t> </a:t>
            </a:r>
            <a:r>
              <a:rPr spc="-10" dirty="0"/>
              <a:t>the</a:t>
            </a:r>
            <a:r>
              <a:rPr dirty="0"/>
              <a:t> </a:t>
            </a:r>
            <a:r>
              <a:rPr spc="-10" dirty="0"/>
              <a:t>customer</a:t>
            </a:r>
            <a:r>
              <a:rPr spc="-5" dirty="0"/>
              <a:t> </a:t>
            </a:r>
            <a:r>
              <a:rPr dirty="0"/>
              <a:t>and</a:t>
            </a:r>
            <a:r>
              <a:rPr spc="-5" dirty="0"/>
              <a:t> sit</a:t>
            </a:r>
            <a:r>
              <a:rPr dirty="0"/>
              <a:t>e </a:t>
            </a:r>
            <a:r>
              <a:rPr spc="-5" dirty="0"/>
              <a:t>us</a:t>
            </a:r>
            <a:r>
              <a:rPr dirty="0"/>
              <a:t>e </a:t>
            </a:r>
            <a:r>
              <a:rPr spc="30" dirty="0" smtClean="0"/>
              <a:t>condi</a:t>
            </a:r>
            <a:r>
              <a:rPr lang="en-US" spc="30" dirty="0" smtClean="0"/>
              <a:t>ti</a:t>
            </a:r>
            <a:r>
              <a:rPr spc="30" dirty="0" smtClean="0"/>
              <a:t>ons</a:t>
            </a:r>
            <a:r>
              <a:rPr spc="30" dirty="0"/>
              <a:t>.</a:t>
            </a:r>
          </a:p>
        </p:txBody>
      </p:sp>
      <p:sp>
        <p:nvSpPr>
          <p:cNvPr id="10" name="object 10"/>
          <p:cNvSpPr txBox="1">
            <a:spLocks noGrp="1"/>
          </p:cNvSpPr>
          <p:nvPr>
            <p:ph type="title"/>
          </p:nvPr>
        </p:nvSpPr>
        <p:spPr>
          <a:xfrm>
            <a:off x="609600" y="310127"/>
            <a:ext cx="4788217" cy="357696"/>
          </a:xfrm>
          <a:prstGeom prst="rect">
            <a:avLst/>
          </a:prstGeom>
        </p:spPr>
        <p:txBody>
          <a:bodyPr vert="horz" wrap="square" lIns="0" tIns="49437" rIns="0" bIns="0" rtlCol="0">
            <a:spAutoFit/>
          </a:bodyPr>
          <a:lstStyle/>
          <a:p>
            <a:pPr marL="109220">
              <a:lnSpc>
                <a:spcPts val="239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1" name="Picture 10"/>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864525" y="539672"/>
            <a:ext cx="7200265" cy="4475008"/>
          </a:xfrm>
          <a:prstGeom prst="rect">
            <a:avLst/>
          </a:prstGeom>
        </p:spPr>
        <p:txBody>
          <a:bodyPr vert="horz" wrap="square" lIns="0" tIns="0" rIns="0" bIns="0" rtlCol="0">
            <a:spAutoFit/>
          </a:bodyPr>
          <a:lstStyle/>
          <a:p>
            <a:pPr marL="262890" indent="-250190">
              <a:lnSpc>
                <a:spcPct val="100000"/>
              </a:lnSpc>
              <a:buFont typeface="Calibri"/>
              <a:buAutoNum type="arabicPeriod" startAt="2"/>
              <a:tabLst>
                <a:tab pos="262890" algn="l"/>
              </a:tabLst>
            </a:pPr>
            <a:r>
              <a:rPr sz="2000" spc="-5" dirty="0">
                <a:latin typeface="Calibri"/>
                <a:cs typeface="Calibri"/>
              </a:rPr>
              <a:t>Structura</a:t>
            </a:r>
            <a:r>
              <a:rPr sz="2000" dirty="0">
                <a:latin typeface="Calibri"/>
                <a:cs typeface="Calibri"/>
              </a:rPr>
              <a:t>l</a:t>
            </a:r>
            <a:r>
              <a:rPr sz="2000" spc="15" dirty="0">
                <a:latin typeface="Calibri"/>
                <a:cs typeface="Calibri"/>
              </a:rPr>
              <a:t> </a:t>
            </a:r>
            <a:r>
              <a:rPr lang="en-US" sz="2000" spc="15" dirty="0" smtClean="0">
                <a:latin typeface="Calibri"/>
                <a:cs typeface="Calibri"/>
              </a:rPr>
              <a:t>of VTP vertical axis</a:t>
            </a:r>
            <a:r>
              <a:rPr sz="2000" spc="-10" dirty="0" smtClean="0">
                <a:latin typeface="Calibri"/>
                <a:cs typeface="Calibri"/>
              </a:rPr>
              <a:t> </a:t>
            </a:r>
            <a:r>
              <a:rPr sz="2000" spc="-5" dirty="0">
                <a:latin typeface="Calibri"/>
                <a:cs typeface="Calibri"/>
              </a:rPr>
              <a:t>drainag</a:t>
            </a:r>
            <a:r>
              <a:rPr sz="2000" dirty="0">
                <a:latin typeface="Calibri"/>
                <a:cs typeface="Calibri"/>
              </a:rPr>
              <a:t>e</a:t>
            </a:r>
            <a:r>
              <a:rPr sz="2000" spc="10" dirty="0">
                <a:latin typeface="Calibri"/>
                <a:cs typeface="Calibri"/>
              </a:rPr>
              <a:t> </a:t>
            </a:r>
            <a:r>
              <a:rPr sz="2000" spc="-5" dirty="0">
                <a:latin typeface="Calibri"/>
                <a:cs typeface="Calibri"/>
              </a:rPr>
              <a:t>pump</a:t>
            </a:r>
            <a:endParaRPr sz="2000" dirty="0">
              <a:latin typeface="Calibri"/>
              <a:cs typeface="Calibri"/>
            </a:endParaRPr>
          </a:p>
          <a:p>
            <a:pPr marL="219075" marR="1073150" lvl="1">
              <a:lnSpc>
                <a:spcPts val="1600"/>
              </a:lnSpc>
              <a:spcBef>
                <a:spcPts val="795"/>
              </a:spcBef>
              <a:buFont typeface="Calibri"/>
              <a:buAutoNum type="arabicPeriod"/>
              <a:tabLst>
                <a:tab pos="394970" algn="l"/>
              </a:tabLst>
            </a:pPr>
            <a:r>
              <a:rPr sz="1400" spc="-5" dirty="0">
                <a:latin typeface="Calibri"/>
                <a:cs typeface="Calibri"/>
              </a:rPr>
              <a:t>It i</a:t>
            </a:r>
            <a:r>
              <a:rPr sz="1400" dirty="0">
                <a:latin typeface="Calibri"/>
                <a:cs typeface="Calibri"/>
              </a:rPr>
              <a:t>s mainly</a:t>
            </a:r>
            <a:r>
              <a:rPr sz="1400" spc="-5" dirty="0">
                <a:latin typeface="Calibri"/>
                <a:cs typeface="Calibri"/>
              </a:rPr>
              <a:t> installe</a:t>
            </a:r>
            <a:r>
              <a:rPr sz="1400" dirty="0">
                <a:latin typeface="Calibri"/>
                <a:cs typeface="Calibri"/>
              </a:rPr>
              <a:t>d</a:t>
            </a:r>
            <a:r>
              <a:rPr sz="1400" spc="5" dirty="0">
                <a:latin typeface="Calibri"/>
                <a:cs typeface="Calibri"/>
              </a:rPr>
              <a:t> </a:t>
            </a:r>
            <a:r>
              <a:rPr sz="1400" spc="-5" dirty="0">
                <a:latin typeface="Calibri"/>
                <a:cs typeface="Calibri"/>
              </a:rPr>
              <a:t>o</a:t>
            </a:r>
            <a:r>
              <a:rPr sz="1400" dirty="0">
                <a:latin typeface="Calibri"/>
                <a:cs typeface="Calibri"/>
              </a:rPr>
              <a:t>n a </a:t>
            </a:r>
            <a:r>
              <a:rPr sz="1400" spc="-5" dirty="0">
                <a:latin typeface="Calibri"/>
                <a:cs typeface="Calibri"/>
              </a:rPr>
              <a:t>singl</a:t>
            </a:r>
            <a:r>
              <a:rPr sz="1400" dirty="0">
                <a:latin typeface="Calibri"/>
                <a:cs typeface="Calibri"/>
              </a:rPr>
              <a:t>e </a:t>
            </a:r>
            <a:r>
              <a:rPr sz="1400" spc="25" dirty="0">
                <a:latin typeface="Calibri"/>
                <a:cs typeface="Calibri"/>
              </a:rPr>
              <a:t>founda-on</a:t>
            </a:r>
            <a:r>
              <a:rPr sz="1400" spc="15" dirty="0">
                <a:latin typeface="Calibri"/>
                <a:cs typeface="Calibri"/>
              </a:rPr>
              <a:t>,</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a:t>
            </a:r>
            <a:r>
              <a:rPr sz="1400" spc="-15" dirty="0">
                <a:latin typeface="Calibri"/>
                <a:cs typeface="Calibri"/>
              </a:rPr>
              <a:t>b</a:t>
            </a:r>
            <a:r>
              <a:rPr sz="1400" spc="-10" dirty="0">
                <a:latin typeface="Calibri"/>
                <a:cs typeface="Calibri"/>
              </a:rPr>
              <a:t>e</a:t>
            </a:r>
            <a:r>
              <a:rPr sz="1400" dirty="0">
                <a:latin typeface="Calibri"/>
                <a:cs typeface="Calibri"/>
              </a:rPr>
              <a:t> </a:t>
            </a:r>
            <a:r>
              <a:rPr sz="1400" spc="-10" dirty="0">
                <a:latin typeface="Calibri"/>
                <a:cs typeface="Calibri"/>
              </a:rPr>
              <a:t>made</a:t>
            </a:r>
            <a:r>
              <a:rPr sz="1400" spc="-5" dirty="0">
                <a:latin typeface="Calibri"/>
                <a:cs typeface="Calibri"/>
              </a:rPr>
              <a:t> int</a:t>
            </a:r>
            <a:r>
              <a:rPr sz="1400" dirty="0">
                <a:latin typeface="Calibri"/>
                <a:cs typeface="Calibri"/>
              </a:rPr>
              <a:t>o a </a:t>
            </a:r>
            <a:r>
              <a:rPr sz="1400" spc="-5" dirty="0">
                <a:latin typeface="Calibri"/>
                <a:cs typeface="Calibri"/>
              </a:rPr>
              <a:t>double </a:t>
            </a:r>
            <a:r>
              <a:rPr sz="1400" spc="25" dirty="0">
                <a:latin typeface="Calibri"/>
                <a:cs typeface="Calibri"/>
              </a:rPr>
              <a:t>founda-o</a:t>
            </a:r>
            <a:r>
              <a:rPr sz="1400" spc="35" dirty="0">
                <a:latin typeface="Calibri"/>
                <a:cs typeface="Calibri"/>
              </a:rPr>
              <a:t>n</a:t>
            </a:r>
            <a:r>
              <a:rPr sz="1400" dirty="0">
                <a:latin typeface="Calibri"/>
                <a:cs typeface="Calibri"/>
              </a:rPr>
              <a:t> </a:t>
            </a:r>
            <a:r>
              <a:rPr sz="1400" spc="20" dirty="0">
                <a:latin typeface="Calibri"/>
                <a:cs typeface="Calibri"/>
              </a:rPr>
              <a:t>installa-o</a:t>
            </a:r>
            <a:r>
              <a:rPr sz="1400" spc="35" dirty="0">
                <a:latin typeface="Calibri"/>
                <a:cs typeface="Calibri"/>
              </a:rPr>
              <a:t>n</a:t>
            </a:r>
            <a:r>
              <a:rPr sz="1400" spc="5" dirty="0">
                <a:latin typeface="Calibri"/>
                <a:cs typeface="Calibri"/>
              </a:rPr>
              <a:t> </a:t>
            </a:r>
            <a:r>
              <a:rPr sz="1400" spc="-15" dirty="0">
                <a:latin typeface="Calibri"/>
                <a:cs typeface="Calibri"/>
              </a:rPr>
              <a:t>structur</a:t>
            </a:r>
            <a:r>
              <a:rPr sz="1400" spc="-10" dirty="0">
                <a:latin typeface="Calibri"/>
                <a:cs typeface="Calibri"/>
              </a:rPr>
              <a:t>e</a:t>
            </a:r>
            <a:r>
              <a:rPr sz="1400" dirty="0">
                <a:latin typeface="Calibri"/>
                <a:cs typeface="Calibri"/>
              </a:rPr>
              <a:t> according</a:t>
            </a:r>
            <a:r>
              <a:rPr sz="1400" spc="-5" dirty="0">
                <a:latin typeface="Calibri"/>
                <a:cs typeface="Calibri"/>
              </a:rPr>
              <a:t> </a:t>
            </a:r>
            <a:r>
              <a:rPr sz="1400" dirty="0">
                <a:latin typeface="Calibri"/>
                <a:cs typeface="Calibri"/>
              </a:rPr>
              <a:t>to</a:t>
            </a:r>
            <a:r>
              <a:rPr sz="1400" spc="-5" dirty="0">
                <a:latin typeface="Calibri"/>
                <a:cs typeface="Calibri"/>
              </a:rPr>
              <a:t> sit</a:t>
            </a:r>
            <a:r>
              <a:rPr sz="1400" dirty="0">
                <a:latin typeface="Calibri"/>
                <a:cs typeface="Calibri"/>
              </a:rPr>
              <a:t>e </a:t>
            </a:r>
            <a:r>
              <a:rPr sz="1400" spc="35" dirty="0">
                <a:latin typeface="Calibri"/>
                <a:cs typeface="Calibri"/>
              </a:rPr>
              <a:t>condi-ons</a:t>
            </a:r>
            <a:endParaRPr sz="1400" dirty="0">
              <a:latin typeface="Calibri"/>
              <a:cs typeface="Calibri"/>
            </a:endParaRPr>
          </a:p>
          <a:p>
            <a:pPr marL="219075" marR="774065" lvl="1">
              <a:lnSpc>
                <a:spcPts val="1700"/>
              </a:lnSpc>
              <a:spcBef>
                <a:spcPts val="20"/>
              </a:spcBef>
              <a:buFont typeface="Calibri"/>
              <a:buAutoNum type="arabicPeriod"/>
              <a:tabLst>
                <a:tab pos="394970" algn="l"/>
              </a:tabLst>
            </a:pPr>
            <a:r>
              <a:rPr sz="1400" dirty="0">
                <a:latin typeface="Calibri"/>
                <a:cs typeface="Calibri"/>
              </a:rPr>
              <a:t>According</a:t>
            </a:r>
            <a:r>
              <a:rPr sz="1400" spc="-10"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hea</a:t>
            </a:r>
            <a:r>
              <a:rPr sz="1400" dirty="0">
                <a:latin typeface="Calibri"/>
                <a:cs typeface="Calibri"/>
              </a:rPr>
              <a:t>d </a:t>
            </a:r>
            <a:r>
              <a:rPr sz="1400" spc="-5" dirty="0">
                <a:latin typeface="Calibri"/>
                <a:cs typeface="Calibri"/>
              </a:rPr>
              <a:t>o</a:t>
            </a:r>
            <a:r>
              <a:rPr sz="1400" dirty="0">
                <a:latin typeface="Calibri"/>
                <a:cs typeface="Calibri"/>
              </a:rPr>
              <a:t>f </a:t>
            </a:r>
            <a:r>
              <a:rPr sz="1400" spc="-10" dirty="0">
                <a:latin typeface="Calibri"/>
                <a:cs typeface="Calibri"/>
              </a:rPr>
              <a:t>the</a:t>
            </a:r>
            <a:r>
              <a:rPr sz="1400" dirty="0">
                <a:latin typeface="Calibri"/>
                <a:cs typeface="Calibri"/>
              </a:rPr>
              <a:t> </a:t>
            </a:r>
            <a:r>
              <a:rPr sz="1400" spc="-5" dirty="0">
                <a:latin typeface="Calibri"/>
                <a:cs typeface="Calibri"/>
              </a:rPr>
              <a:t>pum</a:t>
            </a:r>
            <a:r>
              <a:rPr sz="1400" dirty="0">
                <a:latin typeface="Calibri"/>
                <a:cs typeface="Calibri"/>
              </a:rPr>
              <a:t>p </a:t>
            </a:r>
            <a:r>
              <a:rPr sz="1400" spc="-5" dirty="0">
                <a:latin typeface="Calibri"/>
                <a:cs typeface="Calibri"/>
              </a:rPr>
              <a:t>,</a:t>
            </a:r>
            <a:r>
              <a:rPr sz="1400"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impelle</a:t>
            </a:r>
            <a:r>
              <a:rPr sz="1400" dirty="0">
                <a:latin typeface="Calibri"/>
                <a:cs typeface="Calibri"/>
              </a:rPr>
              <a:t>r</a:t>
            </a:r>
            <a:r>
              <a:rPr sz="1400" spc="5" dirty="0">
                <a:latin typeface="Calibri"/>
                <a:cs typeface="Calibri"/>
              </a:rPr>
              <a:t> </a:t>
            </a:r>
            <a:r>
              <a:rPr sz="1400" spc="-5" dirty="0">
                <a:latin typeface="Calibri"/>
                <a:cs typeface="Calibri"/>
              </a:rPr>
              <a:t>ha</a:t>
            </a:r>
            <a:r>
              <a:rPr sz="1400" dirty="0">
                <a:latin typeface="Calibri"/>
                <a:cs typeface="Calibri"/>
              </a:rPr>
              <a:t>s centrifugal</a:t>
            </a:r>
            <a:r>
              <a:rPr sz="1400" spc="-5" dirty="0">
                <a:latin typeface="Calibri"/>
                <a:cs typeface="Calibri"/>
              </a:rPr>
              <a:t> </a:t>
            </a:r>
            <a:r>
              <a:rPr sz="1400" spc="-10" dirty="0">
                <a:latin typeface="Calibri"/>
                <a:cs typeface="Calibri"/>
              </a:rPr>
              <a:t>type</a:t>
            </a:r>
            <a:r>
              <a:rPr sz="1400" dirty="0">
                <a:latin typeface="Calibri"/>
                <a:cs typeface="Calibri"/>
              </a:rPr>
              <a:t> ( </a:t>
            </a:r>
            <a:r>
              <a:rPr sz="1400" spc="-5" dirty="0">
                <a:latin typeface="Calibri"/>
                <a:cs typeface="Calibri"/>
              </a:rPr>
              <a:t>hig</a:t>
            </a:r>
            <a:r>
              <a:rPr sz="1400" dirty="0">
                <a:latin typeface="Calibri"/>
                <a:cs typeface="Calibri"/>
              </a:rPr>
              <a:t>h </a:t>
            </a:r>
            <a:r>
              <a:rPr sz="1400" spc="-5" dirty="0">
                <a:latin typeface="Calibri"/>
                <a:cs typeface="Calibri"/>
              </a:rPr>
              <a:t>hea</a:t>
            </a:r>
            <a:r>
              <a:rPr sz="1400" dirty="0">
                <a:latin typeface="Calibri"/>
                <a:cs typeface="Calibri"/>
              </a:rPr>
              <a:t>d ) </a:t>
            </a:r>
            <a:r>
              <a:rPr sz="1400" spc="-5" dirty="0">
                <a:latin typeface="Calibri"/>
                <a:cs typeface="Calibri"/>
              </a:rPr>
              <a:t>, </a:t>
            </a:r>
            <a:r>
              <a:rPr sz="1400" dirty="0">
                <a:latin typeface="Calibri"/>
                <a:cs typeface="Calibri"/>
              </a:rPr>
              <a:t>mixed</a:t>
            </a:r>
            <a:r>
              <a:rPr sz="1400" spc="-5" dirty="0">
                <a:latin typeface="Calibri"/>
                <a:cs typeface="Calibri"/>
              </a:rPr>
              <a:t> ﬂo</a:t>
            </a:r>
            <a:r>
              <a:rPr sz="1400" dirty="0">
                <a:latin typeface="Calibri"/>
                <a:cs typeface="Calibri"/>
              </a:rPr>
              <a:t>w </a:t>
            </a:r>
            <a:r>
              <a:rPr sz="1400" spc="-10" dirty="0">
                <a:latin typeface="Calibri"/>
                <a:cs typeface="Calibri"/>
              </a:rPr>
              <a:t>type</a:t>
            </a:r>
            <a:r>
              <a:rPr sz="1400" dirty="0">
                <a:latin typeface="Calibri"/>
                <a:cs typeface="Calibri"/>
              </a:rPr>
              <a:t> and</a:t>
            </a:r>
            <a:r>
              <a:rPr sz="1400" spc="-5" dirty="0">
                <a:latin typeface="Calibri"/>
                <a:cs typeface="Calibri"/>
              </a:rPr>
              <a:t> </a:t>
            </a:r>
            <a:r>
              <a:rPr sz="1400" dirty="0">
                <a:latin typeface="Calibri"/>
                <a:cs typeface="Calibri"/>
              </a:rPr>
              <a:t>axial</a:t>
            </a:r>
            <a:r>
              <a:rPr sz="1400" spc="-5" dirty="0">
                <a:latin typeface="Calibri"/>
                <a:cs typeface="Calibri"/>
              </a:rPr>
              <a:t> ﬂo</a:t>
            </a:r>
            <a:r>
              <a:rPr sz="1400" dirty="0">
                <a:latin typeface="Calibri"/>
                <a:cs typeface="Calibri"/>
              </a:rPr>
              <a:t>w </a:t>
            </a:r>
            <a:r>
              <a:rPr sz="1400" spc="-10" dirty="0">
                <a:latin typeface="Calibri"/>
                <a:cs typeface="Calibri"/>
              </a:rPr>
              <a:t>type</a:t>
            </a:r>
            <a:r>
              <a:rPr sz="1400" dirty="0">
                <a:latin typeface="Calibri"/>
                <a:cs typeface="Calibri"/>
              </a:rPr>
              <a:t> ( </a:t>
            </a:r>
            <a:r>
              <a:rPr sz="1400" spc="-5" dirty="0">
                <a:latin typeface="Calibri"/>
                <a:cs typeface="Calibri"/>
              </a:rPr>
              <a:t>lo</a:t>
            </a:r>
            <a:r>
              <a:rPr sz="1400" dirty="0">
                <a:latin typeface="Calibri"/>
                <a:cs typeface="Calibri"/>
              </a:rPr>
              <a:t>w </a:t>
            </a:r>
            <a:r>
              <a:rPr sz="1400" spc="-5" dirty="0">
                <a:latin typeface="Calibri"/>
                <a:cs typeface="Calibri"/>
              </a:rPr>
              <a:t>hea</a:t>
            </a:r>
            <a:r>
              <a:rPr sz="1400" dirty="0">
                <a:latin typeface="Calibri"/>
                <a:cs typeface="Calibri"/>
              </a:rPr>
              <a:t>d )</a:t>
            </a:r>
          </a:p>
          <a:p>
            <a:pPr marL="394335" lvl="1" indent="-175260" algn="just">
              <a:lnSpc>
                <a:spcPts val="1639"/>
              </a:lnSpc>
              <a:buFont typeface="Calibri"/>
              <a:buAutoNum type="arabicPeriod"/>
              <a:tabLst>
                <a:tab pos="394970" algn="l"/>
              </a:tabLst>
            </a:pPr>
            <a:r>
              <a:rPr sz="1400" spc="-10" dirty="0">
                <a:latin typeface="Calibri"/>
                <a:cs typeface="Calibri"/>
              </a:rPr>
              <a:t>Water</a:t>
            </a:r>
            <a:r>
              <a:rPr sz="1400" spc="-5" dirty="0">
                <a:latin typeface="Calibri"/>
                <a:cs typeface="Calibri"/>
              </a:rPr>
              <a:t> outle</a:t>
            </a:r>
            <a:r>
              <a:rPr sz="1400" dirty="0">
                <a:latin typeface="Calibri"/>
                <a:cs typeface="Calibri"/>
              </a:rPr>
              <a:t>t mode</a:t>
            </a:r>
            <a:r>
              <a:rPr sz="1400" spc="-5" dirty="0">
                <a:latin typeface="Calibri"/>
                <a:cs typeface="Calibri"/>
              </a:rPr>
              <a:t> : uppe</a:t>
            </a:r>
            <a:r>
              <a:rPr sz="1400" dirty="0">
                <a:latin typeface="Calibri"/>
                <a:cs typeface="Calibri"/>
              </a:rPr>
              <a:t>r </a:t>
            </a:r>
            <a:r>
              <a:rPr sz="1400" spc="-5" dirty="0">
                <a:latin typeface="Calibri"/>
                <a:cs typeface="Calibri"/>
              </a:rPr>
              <a:t>outle</a:t>
            </a:r>
            <a:r>
              <a:rPr sz="1400" dirty="0">
                <a:latin typeface="Calibri"/>
                <a:cs typeface="Calibri"/>
              </a:rPr>
              <a:t>t </a:t>
            </a:r>
            <a:r>
              <a:rPr sz="1400" spc="-10" dirty="0">
                <a:latin typeface="Calibri"/>
                <a:cs typeface="Calibri"/>
              </a:rPr>
              <a:t>type</a:t>
            </a:r>
            <a:r>
              <a:rPr sz="1400" dirty="0">
                <a:latin typeface="Calibri"/>
                <a:cs typeface="Calibri"/>
              </a:rPr>
              <a:t> and</a:t>
            </a:r>
            <a:r>
              <a:rPr sz="1400" spc="-5" dirty="0">
                <a:latin typeface="Calibri"/>
                <a:cs typeface="Calibri"/>
              </a:rPr>
              <a:t> </a:t>
            </a:r>
            <a:r>
              <a:rPr sz="1400" dirty="0">
                <a:latin typeface="Calibri"/>
                <a:cs typeface="Calibri"/>
              </a:rPr>
              <a:t>l</a:t>
            </a:r>
            <a:r>
              <a:rPr sz="1400" spc="-15" dirty="0">
                <a:latin typeface="Calibri"/>
                <a:cs typeface="Calibri"/>
              </a:rPr>
              <a:t>owe</a:t>
            </a:r>
            <a:r>
              <a:rPr sz="1400" spc="-5" dirty="0">
                <a:latin typeface="Calibri"/>
                <a:cs typeface="Calibri"/>
              </a:rPr>
              <a:t>r</a:t>
            </a:r>
            <a:r>
              <a:rPr sz="1400" dirty="0">
                <a:latin typeface="Calibri"/>
                <a:cs typeface="Calibri"/>
              </a:rPr>
              <a:t> </a:t>
            </a:r>
            <a:r>
              <a:rPr sz="1400" spc="-5" dirty="0">
                <a:latin typeface="Calibri"/>
                <a:cs typeface="Calibri"/>
              </a:rPr>
              <a:t>outle</a:t>
            </a:r>
            <a:r>
              <a:rPr sz="1400" dirty="0">
                <a:latin typeface="Calibri"/>
                <a:cs typeface="Calibri"/>
              </a:rPr>
              <a:t>t </a:t>
            </a:r>
            <a:r>
              <a:rPr sz="1400" spc="-10" dirty="0">
                <a:latin typeface="Calibri"/>
                <a:cs typeface="Calibri"/>
              </a:rPr>
              <a:t>type;</a:t>
            </a:r>
            <a:r>
              <a:rPr sz="1400" dirty="0">
                <a:latin typeface="Calibri"/>
                <a:cs typeface="Calibri"/>
              </a:rPr>
              <a:t> </a:t>
            </a:r>
            <a:r>
              <a:rPr sz="1400" spc="-5" dirty="0">
                <a:latin typeface="Calibri"/>
                <a:cs typeface="Calibri"/>
              </a:rPr>
              <a:t>outle</a:t>
            </a:r>
            <a:r>
              <a:rPr sz="1400" dirty="0">
                <a:latin typeface="Calibri"/>
                <a:cs typeface="Calibri"/>
              </a:rPr>
              <a:t>t </a:t>
            </a:r>
            <a:r>
              <a:rPr sz="1400" spc="-15" dirty="0">
                <a:latin typeface="Calibri"/>
                <a:cs typeface="Calibri"/>
              </a:rPr>
              <a:t>diameter</a:t>
            </a:r>
            <a:endParaRPr sz="1400" dirty="0">
              <a:latin typeface="Calibri"/>
              <a:cs typeface="Calibri"/>
            </a:endParaRPr>
          </a:p>
          <a:p>
            <a:pPr marL="219075" marR="481330" lvl="1" algn="just">
              <a:lnSpc>
                <a:spcPct val="98200"/>
              </a:lnSpc>
              <a:spcBef>
                <a:spcPts val="50"/>
              </a:spcBef>
              <a:buFont typeface="Calibri"/>
              <a:buAutoNum type="arabicPeriod"/>
              <a:tabLst>
                <a:tab pos="394970" algn="l"/>
              </a:tabLst>
            </a:pPr>
            <a:r>
              <a:rPr sz="1400" spc="-15" dirty="0">
                <a:latin typeface="Calibri"/>
                <a:cs typeface="Calibri"/>
              </a:rPr>
              <a:t>Sleev</a:t>
            </a:r>
            <a:r>
              <a:rPr sz="1400" spc="-10" dirty="0">
                <a:latin typeface="Calibri"/>
                <a:cs typeface="Calibri"/>
              </a:rPr>
              <a:t>e</a:t>
            </a:r>
            <a:r>
              <a:rPr sz="1400" spc="5" dirty="0">
                <a:latin typeface="Calibri"/>
                <a:cs typeface="Calibri"/>
              </a:rPr>
              <a:t> </a:t>
            </a:r>
            <a:r>
              <a:rPr sz="1400" spc="-5" dirty="0">
                <a:latin typeface="Calibri"/>
                <a:cs typeface="Calibri"/>
              </a:rPr>
              <a:t>(mus</a:t>
            </a:r>
            <a:r>
              <a:rPr sz="1400" dirty="0">
                <a:latin typeface="Calibri"/>
                <a:cs typeface="Calibri"/>
              </a:rPr>
              <a:t>t </a:t>
            </a:r>
            <a:r>
              <a:rPr sz="1400" spc="-15" dirty="0">
                <a:latin typeface="Calibri"/>
                <a:cs typeface="Calibri"/>
              </a:rPr>
              <a:t>b</a:t>
            </a:r>
            <a:r>
              <a:rPr sz="1400" spc="-10" dirty="0">
                <a:latin typeface="Calibri"/>
                <a:cs typeface="Calibri"/>
              </a:rPr>
              <a:t>e</a:t>
            </a:r>
            <a:r>
              <a:rPr sz="1400" dirty="0">
                <a:latin typeface="Calibri"/>
                <a:cs typeface="Calibri"/>
              </a:rPr>
              <a:t> </a:t>
            </a:r>
            <a:r>
              <a:rPr sz="1400" spc="-5" dirty="0">
                <a:latin typeface="Calibri"/>
                <a:cs typeface="Calibri"/>
              </a:rPr>
              <a:t>use</a:t>
            </a:r>
            <a:r>
              <a:rPr sz="1400" dirty="0">
                <a:latin typeface="Calibri"/>
                <a:cs typeface="Calibri"/>
              </a:rPr>
              <a:t>d </a:t>
            </a:r>
            <a:r>
              <a:rPr sz="1400" spc="-5" dirty="0">
                <a:latin typeface="Calibri"/>
                <a:cs typeface="Calibri"/>
              </a:rPr>
              <a:t>i</a:t>
            </a:r>
            <a:r>
              <a:rPr sz="1400" dirty="0">
                <a:latin typeface="Calibri"/>
                <a:cs typeface="Calibri"/>
              </a:rPr>
              <a:t>n </a:t>
            </a:r>
            <a:r>
              <a:rPr sz="1400" spc="30" dirty="0" smtClean="0">
                <a:latin typeface="Calibri"/>
                <a:cs typeface="Calibri"/>
              </a:rPr>
              <a:t>conjunc</a:t>
            </a:r>
            <a:r>
              <a:rPr lang="en-US" sz="1400" spc="30" dirty="0" smtClean="0">
                <a:latin typeface="Calibri"/>
                <a:cs typeface="Calibri"/>
              </a:rPr>
              <a:t>tio</a:t>
            </a:r>
            <a:r>
              <a:rPr sz="1400" spc="30" dirty="0" smtClean="0">
                <a:latin typeface="Calibri"/>
                <a:cs typeface="Calibri"/>
              </a:rPr>
              <a:t>n</a:t>
            </a:r>
            <a:r>
              <a:rPr sz="1400" spc="-10" dirty="0" smtClean="0">
                <a:latin typeface="Calibri"/>
                <a:cs typeface="Calibri"/>
              </a:rPr>
              <a:t> </a:t>
            </a:r>
            <a:r>
              <a:rPr sz="1400" dirty="0">
                <a:latin typeface="Calibri"/>
                <a:cs typeface="Calibri"/>
              </a:rPr>
              <a:t>with</a:t>
            </a:r>
            <a:r>
              <a:rPr sz="1400" spc="-5" dirty="0">
                <a:latin typeface="Calibri"/>
                <a:cs typeface="Calibri"/>
              </a:rPr>
              <a:t> </a:t>
            </a:r>
            <a:r>
              <a:rPr sz="1400" spc="-10" dirty="0">
                <a:latin typeface="Calibri"/>
                <a:cs typeface="Calibri"/>
              </a:rPr>
              <a:t>external </a:t>
            </a:r>
            <a:r>
              <a:rPr sz="1400" spc="-5" dirty="0">
                <a:latin typeface="Calibri"/>
                <a:cs typeface="Calibri"/>
              </a:rPr>
              <a:t>ﬂushin</a:t>
            </a:r>
            <a:r>
              <a:rPr sz="1400" dirty="0">
                <a:latin typeface="Calibri"/>
                <a:cs typeface="Calibri"/>
              </a:rPr>
              <a:t>g </a:t>
            </a:r>
            <a:r>
              <a:rPr sz="1400" spc="-10" dirty="0">
                <a:latin typeface="Calibri"/>
                <a:cs typeface="Calibri"/>
              </a:rPr>
              <a:t>water</a:t>
            </a:r>
            <a:r>
              <a:rPr sz="1400" spc="5" dirty="0">
                <a:latin typeface="Calibri"/>
                <a:cs typeface="Calibri"/>
              </a:rPr>
              <a:t> </a:t>
            </a:r>
            <a:r>
              <a:rPr sz="1400" dirty="0">
                <a:latin typeface="Calibri"/>
                <a:cs typeface="Calibri"/>
              </a:rPr>
              <a:t>) </a:t>
            </a:r>
            <a:r>
              <a:rPr sz="1400" dirty="0">
                <a:latin typeface="Arial"/>
                <a:cs typeface="Arial"/>
              </a:rPr>
              <a:t>- </a:t>
            </a:r>
            <a:r>
              <a:rPr sz="1400" dirty="0">
                <a:latin typeface="Calibri"/>
                <a:cs typeface="Calibri"/>
              </a:rPr>
              <a:t>to</a:t>
            </a:r>
            <a:r>
              <a:rPr sz="1400" spc="-5" dirty="0">
                <a:latin typeface="Calibri"/>
                <a:cs typeface="Calibri"/>
              </a:rPr>
              <a:t> </a:t>
            </a:r>
            <a:r>
              <a:rPr sz="1400" spc="-15" dirty="0">
                <a:latin typeface="Calibri"/>
                <a:cs typeface="Calibri"/>
              </a:rPr>
              <a:t>protec</a:t>
            </a:r>
            <a:r>
              <a:rPr sz="1400" spc="-5" dirty="0">
                <a:latin typeface="Calibri"/>
                <a:cs typeface="Calibri"/>
              </a:rPr>
              <a:t>t</a:t>
            </a:r>
            <a:r>
              <a:rPr sz="1400" spc="5" dirty="0">
                <a:latin typeface="Calibri"/>
                <a:cs typeface="Calibri"/>
              </a:rPr>
              <a:t> </a:t>
            </a:r>
            <a:r>
              <a:rPr sz="1400" spc="-10" dirty="0">
                <a:latin typeface="Calibri"/>
                <a:cs typeface="Calibri"/>
              </a:rPr>
              <a:t>the</a:t>
            </a:r>
            <a:r>
              <a:rPr sz="1400" dirty="0">
                <a:latin typeface="Calibri"/>
                <a:cs typeface="Calibri"/>
              </a:rPr>
              <a:t> </a:t>
            </a:r>
            <a:r>
              <a:rPr sz="1400" spc="-95" dirty="0">
                <a:latin typeface="Calibri"/>
                <a:cs typeface="Calibri"/>
              </a:rPr>
              <a:t>shaM</a:t>
            </a:r>
            <a:r>
              <a:rPr sz="1400" spc="-40"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guide</a:t>
            </a:r>
            <a:r>
              <a:rPr sz="1400" spc="-5" dirty="0">
                <a:latin typeface="Calibri"/>
                <a:cs typeface="Calibri"/>
              </a:rPr>
              <a:t> bearin</a:t>
            </a:r>
            <a:r>
              <a:rPr sz="1400" dirty="0">
                <a:latin typeface="Calibri"/>
                <a:cs typeface="Calibri"/>
              </a:rPr>
              <a:t>g</a:t>
            </a:r>
            <a:r>
              <a:rPr sz="1400" spc="5" dirty="0">
                <a:latin typeface="Calibri"/>
                <a:cs typeface="Calibri"/>
              </a:rPr>
              <a:t> </a:t>
            </a:r>
            <a:r>
              <a:rPr sz="1400" dirty="0">
                <a:latin typeface="Calibri"/>
                <a:cs typeface="Calibri"/>
              </a:rPr>
              <a:t>( </a:t>
            </a:r>
            <a:r>
              <a:rPr sz="1400" spc="-5" dirty="0">
                <a:latin typeface="Calibri"/>
                <a:cs typeface="Calibri"/>
              </a:rPr>
              <a:t>fo</a:t>
            </a:r>
            <a:r>
              <a:rPr sz="1400" dirty="0">
                <a:latin typeface="Calibri"/>
                <a:cs typeface="Calibri"/>
              </a:rPr>
              <a:t>r medium</a:t>
            </a:r>
            <a:r>
              <a:rPr sz="1400" spc="-5" dirty="0">
                <a:latin typeface="Calibri"/>
                <a:cs typeface="Calibri"/>
              </a:rPr>
              <a:t> </a:t>
            </a:r>
            <a:r>
              <a:rPr sz="1400" dirty="0">
                <a:latin typeface="Calibri"/>
                <a:cs typeface="Calibri"/>
              </a:rPr>
              <a:t>with</a:t>
            </a:r>
            <a:r>
              <a:rPr sz="1400" spc="-5" dirty="0">
                <a:latin typeface="Calibri"/>
                <a:cs typeface="Calibri"/>
              </a:rPr>
              <a:t> hig</a:t>
            </a:r>
            <a:r>
              <a:rPr sz="1400" dirty="0">
                <a:latin typeface="Calibri"/>
                <a:cs typeface="Calibri"/>
              </a:rPr>
              <a:t>h </a:t>
            </a:r>
            <a:r>
              <a:rPr sz="1400" spc="-5" dirty="0">
                <a:latin typeface="Calibri"/>
                <a:cs typeface="Calibri"/>
              </a:rPr>
              <a:t>impurit</a:t>
            </a:r>
            <a:r>
              <a:rPr sz="1400" dirty="0">
                <a:latin typeface="Calibri"/>
                <a:cs typeface="Calibri"/>
              </a:rPr>
              <a:t>y</a:t>
            </a:r>
            <a:r>
              <a:rPr sz="1400" spc="5" dirty="0">
                <a:latin typeface="Calibri"/>
                <a:cs typeface="Calibri"/>
              </a:rPr>
              <a:t> </a:t>
            </a:r>
            <a:r>
              <a:rPr sz="1400" dirty="0">
                <a:latin typeface="Calibri"/>
                <a:cs typeface="Calibri"/>
              </a:rPr>
              <a:t>content</a:t>
            </a:r>
            <a:r>
              <a:rPr sz="1400" spc="-5" dirty="0">
                <a:latin typeface="Calibri"/>
                <a:cs typeface="Calibri"/>
              </a:rPr>
              <a:t> </a:t>
            </a:r>
            <a:r>
              <a:rPr sz="1400" spc="-15" dirty="0">
                <a:latin typeface="Calibri"/>
                <a:cs typeface="Calibri"/>
              </a:rPr>
              <a:t>o</a:t>
            </a:r>
            <a:r>
              <a:rPr sz="1400" spc="-5" dirty="0">
                <a:latin typeface="Calibri"/>
                <a:cs typeface="Calibri"/>
              </a:rPr>
              <a:t>r</a:t>
            </a:r>
            <a:r>
              <a:rPr sz="1400" dirty="0">
                <a:latin typeface="Calibri"/>
                <a:cs typeface="Calibri"/>
              </a:rPr>
              <a:t> </a:t>
            </a:r>
            <a:r>
              <a:rPr sz="1400" spc="-5" dirty="0">
                <a:latin typeface="Calibri"/>
                <a:cs typeface="Calibri"/>
              </a:rPr>
              <a:t>specia</a:t>
            </a:r>
            <a:r>
              <a:rPr sz="1400" dirty="0">
                <a:latin typeface="Calibri"/>
                <a:cs typeface="Calibri"/>
              </a:rPr>
              <a:t>l </a:t>
            </a:r>
            <a:r>
              <a:rPr sz="1400" spc="-10" dirty="0">
                <a:latin typeface="Calibri"/>
                <a:cs typeface="Calibri"/>
              </a:rPr>
              <a:t>working</a:t>
            </a:r>
            <a:r>
              <a:rPr sz="1400" spc="-5" dirty="0">
                <a:latin typeface="Calibri"/>
                <a:cs typeface="Calibri"/>
              </a:rPr>
              <a:t> </a:t>
            </a:r>
            <a:r>
              <a:rPr sz="1400" spc="25" dirty="0">
                <a:latin typeface="Calibri"/>
                <a:cs typeface="Calibri"/>
              </a:rPr>
              <a:t>condi-ons,</a:t>
            </a:r>
            <a:r>
              <a:rPr sz="1400" spc="15" dirty="0">
                <a:latin typeface="Calibri"/>
                <a:cs typeface="Calibri"/>
              </a:rPr>
              <a:t> </a:t>
            </a:r>
            <a:r>
              <a:rPr sz="1400" spc="-10" dirty="0">
                <a:latin typeface="Calibri"/>
                <a:cs typeface="Calibri"/>
              </a:rPr>
              <a:t>etc.</a:t>
            </a:r>
            <a:r>
              <a:rPr sz="1400" spc="-5" dirty="0">
                <a:latin typeface="Calibri"/>
                <a:cs typeface="Calibri"/>
              </a:rPr>
              <a:t> </a:t>
            </a:r>
            <a:r>
              <a:rPr sz="1400" dirty="0">
                <a:latin typeface="Calibri"/>
                <a:cs typeface="Calibri"/>
              </a:rPr>
              <a:t>)</a:t>
            </a:r>
          </a:p>
          <a:p>
            <a:pPr marL="219075" marR="449580" lvl="1">
              <a:lnSpc>
                <a:spcPct val="101200"/>
              </a:lnSpc>
              <a:buFont typeface="Calibri"/>
              <a:buAutoNum type="arabicPeriod"/>
              <a:tabLst>
                <a:tab pos="394970" algn="l"/>
              </a:tabLst>
            </a:pPr>
            <a:r>
              <a:rPr sz="1400" spc="-15" dirty="0">
                <a:latin typeface="Calibri"/>
                <a:cs typeface="Calibri"/>
              </a:rPr>
              <a:t>Hear</a:t>
            </a:r>
            <a:r>
              <a:rPr sz="1400" spc="-5" dirty="0">
                <a:latin typeface="Calibri"/>
                <a:cs typeface="Calibri"/>
              </a:rPr>
              <a:t>t</a:t>
            </a:r>
            <a:r>
              <a:rPr sz="1400" dirty="0">
                <a:latin typeface="Calibri"/>
                <a:cs typeface="Calibri"/>
              </a:rPr>
              <a:t> </a:t>
            </a:r>
            <a:r>
              <a:rPr sz="1400" spc="-5" dirty="0">
                <a:latin typeface="Calibri"/>
                <a:cs typeface="Calibri"/>
              </a:rPr>
              <a:t>pumpin</a:t>
            </a:r>
            <a:r>
              <a:rPr sz="1400" dirty="0">
                <a:latin typeface="Calibri"/>
                <a:cs typeface="Calibri"/>
              </a:rPr>
              <a:t>g </a:t>
            </a:r>
            <a:r>
              <a:rPr sz="1400" spc="-10" dirty="0">
                <a:latin typeface="Calibri"/>
                <a:cs typeface="Calibri"/>
              </a:rPr>
              <a:t>type</a:t>
            </a:r>
            <a:r>
              <a:rPr sz="1400" dirty="0">
                <a:latin typeface="Calibri"/>
                <a:cs typeface="Calibri"/>
              </a:rPr>
              <a:t> </a:t>
            </a:r>
            <a:r>
              <a:rPr sz="1400" spc="-5" dirty="0">
                <a:latin typeface="Calibri"/>
                <a:cs typeface="Calibri"/>
              </a:rPr>
              <a:t>(uppe</a:t>
            </a:r>
            <a:r>
              <a:rPr sz="1400" dirty="0">
                <a:latin typeface="Calibri"/>
                <a:cs typeface="Calibri"/>
              </a:rPr>
              <a:t>r </a:t>
            </a:r>
            <a:r>
              <a:rPr sz="1400" spc="-10" dirty="0">
                <a:latin typeface="Calibri"/>
                <a:cs typeface="Calibri"/>
              </a:rPr>
              <a:t>water</a:t>
            </a:r>
            <a:r>
              <a:rPr sz="1400" spc="-5" dirty="0">
                <a:latin typeface="Calibri"/>
                <a:cs typeface="Calibri"/>
              </a:rPr>
              <a:t> outle</a:t>
            </a:r>
            <a:r>
              <a:rPr sz="1400" dirty="0">
                <a:latin typeface="Calibri"/>
                <a:cs typeface="Calibri"/>
              </a:rPr>
              <a:t>t and</a:t>
            </a:r>
            <a:r>
              <a:rPr sz="1400" spc="-5" dirty="0">
                <a:latin typeface="Calibri"/>
                <a:cs typeface="Calibri"/>
              </a:rPr>
              <a:t> </a:t>
            </a:r>
            <a:r>
              <a:rPr sz="1400" spc="-15" dirty="0">
                <a:latin typeface="Calibri"/>
                <a:cs typeface="Calibri"/>
              </a:rPr>
              <a:t>lowe</a:t>
            </a:r>
            <a:r>
              <a:rPr sz="1400" spc="-5" dirty="0">
                <a:latin typeface="Calibri"/>
                <a:cs typeface="Calibri"/>
              </a:rPr>
              <a:t>r</a:t>
            </a:r>
            <a:r>
              <a:rPr sz="1400" spc="5" dirty="0">
                <a:latin typeface="Calibri"/>
                <a:cs typeface="Calibri"/>
              </a:rPr>
              <a:t> </a:t>
            </a:r>
            <a:r>
              <a:rPr sz="1400" spc="-10" dirty="0">
                <a:latin typeface="Calibri"/>
                <a:cs typeface="Calibri"/>
              </a:rPr>
              <a:t>water</a:t>
            </a:r>
            <a:r>
              <a:rPr sz="1400" spc="-5" dirty="0">
                <a:latin typeface="Calibri"/>
                <a:cs typeface="Calibri"/>
              </a:rPr>
              <a:t> outlet</a:t>
            </a:r>
            <a:r>
              <a:rPr sz="1400" dirty="0">
                <a:latin typeface="Calibri"/>
                <a:cs typeface="Calibri"/>
              </a:rPr>
              <a:t>) </a:t>
            </a:r>
            <a:r>
              <a:rPr sz="1400" spc="-5" dirty="0">
                <a:latin typeface="Calibri"/>
                <a:cs typeface="Calibri"/>
              </a:rPr>
              <a:t>: Dur</a:t>
            </a:r>
            <a:r>
              <a:rPr sz="1400" dirty="0">
                <a:latin typeface="Calibri"/>
                <a:cs typeface="Calibri"/>
              </a:rPr>
              <a:t>i</a:t>
            </a:r>
            <a:r>
              <a:rPr sz="1400" spc="-5" dirty="0">
                <a:latin typeface="Calibri"/>
                <a:cs typeface="Calibri"/>
              </a:rPr>
              <a:t>n</a:t>
            </a:r>
            <a:r>
              <a:rPr sz="1400" dirty="0">
                <a:latin typeface="Calibri"/>
                <a:cs typeface="Calibri"/>
              </a:rPr>
              <a:t>g mai</a:t>
            </a:r>
            <a:r>
              <a:rPr sz="1400" spc="-5" dirty="0">
                <a:latin typeface="Calibri"/>
                <a:cs typeface="Calibri"/>
              </a:rPr>
              <a:t>ntenanc</a:t>
            </a:r>
            <a:r>
              <a:rPr sz="1400" dirty="0">
                <a:latin typeface="Calibri"/>
                <a:cs typeface="Calibri"/>
              </a:rPr>
              <a:t>e</a:t>
            </a:r>
            <a:r>
              <a:rPr sz="1400" spc="5" dirty="0">
                <a:latin typeface="Calibri"/>
                <a:cs typeface="Calibri"/>
              </a:rPr>
              <a:t> </a:t>
            </a:r>
            <a:r>
              <a:rPr sz="1400" spc="-5" dirty="0">
                <a:latin typeface="Calibri"/>
                <a:cs typeface="Calibri"/>
              </a:rPr>
              <a:t>,</a:t>
            </a:r>
            <a:r>
              <a:rPr sz="1400" spc="-10" dirty="0">
                <a:latin typeface="Calibri"/>
                <a:cs typeface="Calibri"/>
              </a:rPr>
              <a:t> the</a:t>
            </a:r>
            <a:r>
              <a:rPr sz="1400" dirty="0">
                <a:latin typeface="Calibri"/>
                <a:cs typeface="Calibri"/>
              </a:rPr>
              <a:t> </a:t>
            </a:r>
            <a:r>
              <a:rPr sz="1400" spc="-5" dirty="0">
                <a:latin typeface="Calibri"/>
                <a:cs typeface="Calibri"/>
              </a:rPr>
              <a:t>pum</a:t>
            </a:r>
            <a:r>
              <a:rPr sz="1400" dirty="0">
                <a:latin typeface="Calibri"/>
                <a:cs typeface="Calibri"/>
              </a:rPr>
              <a:t>p </a:t>
            </a:r>
            <a:r>
              <a:rPr sz="1400" spc="25" dirty="0">
                <a:latin typeface="Calibri"/>
                <a:cs typeface="Calibri"/>
              </a:rPr>
              <a:t>founda-o</a:t>
            </a:r>
            <a:r>
              <a:rPr sz="1400" spc="35" dirty="0">
                <a:latin typeface="Calibri"/>
                <a:cs typeface="Calibri"/>
              </a:rPr>
              <a:t>n</a:t>
            </a:r>
            <a:r>
              <a:rPr sz="1400" dirty="0">
                <a:latin typeface="Calibri"/>
                <a:cs typeface="Calibri"/>
              </a:rPr>
              <a:t> and</a:t>
            </a:r>
            <a:r>
              <a:rPr sz="1400" spc="-5" dirty="0">
                <a:latin typeface="Calibri"/>
                <a:cs typeface="Calibri"/>
              </a:rPr>
              <a:t> pipin</a:t>
            </a:r>
            <a:r>
              <a:rPr sz="1400" dirty="0">
                <a:latin typeface="Calibri"/>
                <a:cs typeface="Calibri"/>
              </a:rPr>
              <a:t>g </a:t>
            </a:r>
            <a:r>
              <a:rPr sz="1400" spc="-5" dirty="0">
                <a:latin typeface="Calibri"/>
                <a:cs typeface="Calibri"/>
              </a:rPr>
              <a:t>d</a:t>
            </a:r>
            <a:r>
              <a:rPr sz="1400" dirty="0">
                <a:latin typeface="Calibri"/>
                <a:cs typeface="Calibri"/>
              </a:rPr>
              <a:t>o </a:t>
            </a:r>
            <a:r>
              <a:rPr sz="1400" spc="-5" dirty="0">
                <a:latin typeface="Calibri"/>
                <a:cs typeface="Calibri"/>
              </a:rPr>
              <a:t>no</a:t>
            </a:r>
            <a:r>
              <a:rPr sz="1400" dirty="0">
                <a:latin typeface="Calibri"/>
                <a:cs typeface="Calibri"/>
              </a:rPr>
              <a:t>t </a:t>
            </a:r>
            <a:r>
              <a:rPr sz="1400" spc="-15" dirty="0">
                <a:latin typeface="Calibri"/>
                <a:cs typeface="Calibri"/>
              </a:rPr>
              <a:t>nee</a:t>
            </a:r>
            <a:r>
              <a:rPr sz="1400" spc="-10" dirty="0">
                <a:latin typeface="Calibri"/>
                <a:cs typeface="Calibri"/>
              </a:rPr>
              <a:t>d</a:t>
            </a:r>
            <a:r>
              <a:rPr sz="1400" dirty="0">
                <a:latin typeface="Calibri"/>
                <a:cs typeface="Calibri"/>
              </a:rPr>
              <a:t> to</a:t>
            </a:r>
            <a:r>
              <a:rPr sz="1400" spc="-5" dirty="0">
                <a:latin typeface="Calibri"/>
                <a:cs typeface="Calibri"/>
              </a:rPr>
              <a:t> </a:t>
            </a:r>
            <a:r>
              <a:rPr sz="1400" spc="-15" dirty="0">
                <a:latin typeface="Calibri"/>
                <a:cs typeface="Calibri"/>
              </a:rPr>
              <a:t>b</a:t>
            </a:r>
            <a:r>
              <a:rPr sz="1400" spc="-10" dirty="0">
                <a:latin typeface="Calibri"/>
                <a:cs typeface="Calibri"/>
              </a:rPr>
              <a:t>e</a:t>
            </a:r>
            <a:r>
              <a:rPr sz="1400" dirty="0">
                <a:latin typeface="Calibri"/>
                <a:cs typeface="Calibri"/>
              </a:rPr>
              <a:t> </a:t>
            </a:r>
            <a:r>
              <a:rPr sz="1400" spc="-5" dirty="0">
                <a:latin typeface="Calibri"/>
                <a:cs typeface="Calibri"/>
              </a:rPr>
              <a:t>disassembled</a:t>
            </a:r>
            <a:r>
              <a:rPr sz="1400" dirty="0">
                <a:latin typeface="Calibri"/>
                <a:cs typeface="Calibri"/>
              </a:rPr>
              <a:t>, </a:t>
            </a:r>
            <a:r>
              <a:rPr sz="1400" spc="-5" dirty="0">
                <a:latin typeface="Calibri"/>
                <a:cs typeface="Calibri"/>
              </a:rPr>
              <a:t>onl</a:t>
            </a:r>
            <a:r>
              <a:rPr sz="1400" dirty="0">
                <a:latin typeface="Calibri"/>
                <a:cs typeface="Calibri"/>
              </a:rPr>
              <a:t>y </a:t>
            </a:r>
            <a:r>
              <a:rPr sz="1400" spc="-10" dirty="0">
                <a:latin typeface="Calibri"/>
                <a:cs typeface="Calibri"/>
              </a:rPr>
              <a:t>the</a:t>
            </a:r>
            <a:r>
              <a:rPr sz="1400" dirty="0">
                <a:latin typeface="Calibri"/>
                <a:cs typeface="Calibri"/>
              </a:rPr>
              <a:t> </a:t>
            </a:r>
            <a:r>
              <a:rPr sz="1400" spc="-10" dirty="0">
                <a:latin typeface="Calibri"/>
                <a:cs typeface="Calibri"/>
              </a:rPr>
              <a:t>rotor</a:t>
            </a:r>
            <a:r>
              <a:rPr sz="1400" spc="-5" dirty="0">
                <a:latin typeface="Calibri"/>
                <a:cs typeface="Calibri"/>
              </a:rPr>
              <a:t> </a:t>
            </a:r>
            <a:r>
              <a:rPr sz="1400" spc="-15" dirty="0">
                <a:latin typeface="Calibri"/>
                <a:cs typeface="Calibri"/>
              </a:rPr>
              <a:t>par</a:t>
            </a:r>
            <a:r>
              <a:rPr sz="1400" spc="-5" dirty="0">
                <a:latin typeface="Calibri"/>
                <a:cs typeface="Calibri"/>
              </a:rPr>
              <a:t>t</a:t>
            </a:r>
            <a:r>
              <a:rPr sz="1400" dirty="0">
                <a:latin typeface="Calibri"/>
                <a:cs typeface="Calibri"/>
              </a:rPr>
              <a:t> </a:t>
            </a:r>
            <a:r>
              <a:rPr sz="1400" spc="-5" dirty="0">
                <a:latin typeface="Calibri"/>
                <a:cs typeface="Calibri"/>
              </a:rPr>
              <a:t>is draw</a:t>
            </a:r>
            <a:r>
              <a:rPr sz="1400" dirty="0">
                <a:latin typeface="Calibri"/>
                <a:cs typeface="Calibri"/>
              </a:rPr>
              <a:t>n </a:t>
            </a:r>
            <a:r>
              <a:rPr sz="1400" spc="-5" dirty="0">
                <a:latin typeface="Calibri"/>
                <a:cs typeface="Calibri"/>
              </a:rPr>
              <a:t>ou</a:t>
            </a:r>
            <a:r>
              <a:rPr sz="1400" dirty="0">
                <a:latin typeface="Calibri"/>
                <a:cs typeface="Calibri"/>
              </a:rPr>
              <a:t>t .</a:t>
            </a:r>
          </a:p>
          <a:p>
            <a:pPr marL="394335" lvl="1" indent="-175260" algn="just">
              <a:lnSpc>
                <a:spcPts val="1600"/>
              </a:lnSpc>
              <a:buFont typeface="Calibri"/>
              <a:buAutoNum type="arabicPeriod"/>
              <a:tabLst>
                <a:tab pos="394970" algn="l"/>
              </a:tabLst>
            </a:pPr>
            <a:r>
              <a:rPr sz="1400" spc="-5" dirty="0">
                <a:latin typeface="Calibri"/>
                <a:cs typeface="Calibri"/>
              </a:rPr>
              <a:t>Th</a:t>
            </a:r>
            <a:r>
              <a:rPr sz="1400" dirty="0">
                <a:latin typeface="Calibri"/>
                <a:cs typeface="Calibri"/>
              </a:rPr>
              <a:t>e </a:t>
            </a:r>
            <a:r>
              <a:rPr sz="1400" spc="30" dirty="0">
                <a:latin typeface="Calibri"/>
                <a:cs typeface="Calibri"/>
              </a:rPr>
              <a:t>connec-on</a:t>
            </a:r>
            <a:r>
              <a:rPr sz="1400" spc="-5" dirty="0">
                <a:latin typeface="Calibri"/>
                <a:cs typeface="Calibri"/>
              </a:rPr>
              <a:t> </a:t>
            </a:r>
            <a:r>
              <a:rPr sz="1400" spc="-15" dirty="0">
                <a:latin typeface="Calibri"/>
                <a:cs typeface="Calibri"/>
              </a:rPr>
              <a:t>betwee</a:t>
            </a:r>
            <a:r>
              <a:rPr sz="1400" spc="-10" dirty="0">
                <a:latin typeface="Calibri"/>
                <a:cs typeface="Calibri"/>
              </a:rPr>
              <a:t>n</a:t>
            </a:r>
            <a:r>
              <a:rPr sz="1400" spc="5" dirty="0">
                <a:latin typeface="Calibri"/>
                <a:cs typeface="Calibri"/>
              </a:rPr>
              <a:t> </a:t>
            </a:r>
            <a:r>
              <a:rPr sz="1400" spc="-5" dirty="0">
                <a:latin typeface="Calibri"/>
                <a:cs typeface="Calibri"/>
              </a:rPr>
              <a:t>impelle</a:t>
            </a:r>
            <a:r>
              <a:rPr sz="1400" dirty="0">
                <a:latin typeface="Calibri"/>
                <a:cs typeface="Calibri"/>
              </a:rPr>
              <a:t>r</a:t>
            </a:r>
            <a:r>
              <a:rPr sz="1400" spc="5" dirty="0">
                <a:latin typeface="Calibri"/>
                <a:cs typeface="Calibri"/>
              </a:rPr>
              <a:t> </a:t>
            </a:r>
            <a:r>
              <a:rPr sz="1400" spc="-85" dirty="0" smtClean="0">
                <a:latin typeface="Calibri"/>
                <a:cs typeface="Calibri"/>
              </a:rPr>
              <a:t>sha</a:t>
            </a:r>
            <a:r>
              <a:rPr lang="en-US" sz="1400" spc="-85" dirty="0" smtClean="0">
                <a:latin typeface="Calibri"/>
                <a:cs typeface="Calibri"/>
              </a:rPr>
              <a:t>ft</a:t>
            </a:r>
            <a:r>
              <a:rPr sz="1400" spc="-35" dirty="0" smtClean="0">
                <a:latin typeface="Calibri"/>
                <a:cs typeface="Calibri"/>
              </a:rPr>
              <a:t>,</a:t>
            </a:r>
            <a:r>
              <a:rPr sz="1400" dirty="0" smtClean="0">
                <a:latin typeface="Calibri"/>
                <a:cs typeface="Calibri"/>
              </a:rPr>
              <a:t> </a:t>
            </a:r>
            <a:r>
              <a:rPr sz="1400" spc="-15" dirty="0">
                <a:latin typeface="Calibri"/>
                <a:cs typeface="Calibri"/>
              </a:rPr>
              <a:t>driv</a:t>
            </a:r>
            <a:r>
              <a:rPr sz="1400" spc="-10" dirty="0">
                <a:latin typeface="Calibri"/>
                <a:cs typeface="Calibri"/>
              </a:rPr>
              <a:t>e</a:t>
            </a:r>
            <a:r>
              <a:rPr sz="1400" dirty="0">
                <a:latin typeface="Calibri"/>
                <a:cs typeface="Calibri"/>
              </a:rPr>
              <a:t> </a:t>
            </a:r>
            <a:r>
              <a:rPr sz="1400" spc="-80" dirty="0">
                <a:latin typeface="Calibri"/>
                <a:cs typeface="Calibri"/>
              </a:rPr>
              <a:t>sha</a:t>
            </a:r>
            <a:r>
              <a:rPr sz="1400" spc="-135" dirty="0">
                <a:latin typeface="Calibri"/>
                <a:cs typeface="Calibri"/>
              </a:rPr>
              <a:t>M</a:t>
            </a:r>
            <a:r>
              <a:rPr sz="1400" dirty="0">
                <a:latin typeface="Calibri"/>
                <a:cs typeface="Calibri"/>
              </a:rPr>
              <a:t> and</a:t>
            </a:r>
            <a:r>
              <a:rPr sz="1400" spc="-5" dirty="0">
                <a:latin typeface="Calibri"/>
                <a:cs typeface="Calibri"/>
              </a:rPr>
              <a:t> </a:t>
            </a:r>
            <a:r>
              <a:rPr sz="1400" dirty="0">
                <a:latin typeface="Calibri"/>
                <a:cs typeface="Calibri"/>
              </a:rPr>
              <a:t>motor</a:t>
            </a:r>
            <a:r>
              <a:rPr sz="1400" spc="-5" dirty="0">
                <a:latin typeface="Calibri"/>
                <a:cs typeface="Calibri"/>
              </a:rPr>
              <a:t> </a:t>
            </a:r>
            <a:r>
              <a:rPr sz="1400" spc="-80" dirty="0" smtClean="0">
                <a:latin typeface="Calibri"/>
                <a:cs typeface="Calibri"/>
              </a:rPr>
              <a:t>sha</a:t>
            </a:r>
            <a:r>
              <a:rPr lang="en-US" sz="1400" spc="-80" dirty="0" smtClean="0">
                <a:latin typeface="Calibri"/>
                <a:cs typeface="Calibri"/>
              </a:rPr>
              <a:t>ft</a:t>
            </a:r>
            <a:r>
              <a:rPr sz="1400" dirty="0" smtClean="0">
                <a:latin typeface="Calibri"/>
                <a:cs typeface="Calibri"/>
              </a:rPr>
              <a:t> </a:t>
            </a:r>
            <a:r>
              <a:rPr sz="1400" spc="-5" dirty="0">
                <a:latin typeface="Calibri"/>
                <a:cs typeface="Calibri"/>
              </a:rPr>
              <a:t>i</a:t>
            </a:r>
            <a:r>
              <a:rPr sz="1400" dirty="0">
                <a:latin typeface="Calibri"/>
                <a:cs typeface="Calibri"/>
              </a:rPr>
              <a:t>s connected</a:t>
            </a:r>
            <a:r>
              <a:rPr sz="1400" spc="-5" dirty="0">
                <a:latin typeface="Calibri"/>
                <a:cs typeface="Calibri"/>
              </a:rPr>
              <a:t> b</a:t>
            </a:r>
            <a:r>
              <a:rPr sz="1400" dirty="0">
                <a:latin typeface="Calibri"/>
                <a:cs typeface="Calibri"/>
              </a:rPr>
              <a:t>y rigid</a:t>
            </a:r>
          </a:p>
          <a:p>
            <a:pPr marL="219075" algn="just">
              <a:lnSpc>
                <a:spcPct val="100000"/>
              </a:lnSpc>
              <a:spcBef>
                <a:spcPts val="20"/>
              </a:spcBef>
            </a:pPr>
            <a:r>
              <a:rPr sz="1400" dirty="0">
                <a:latin typeface="Calibri"/>
                <a:cs typeface="Calibri"/>
              </a:rPr>
              <a:t>couplin</a:t>
            </a:r>
            <a:r>
              <a:rPr sz="1400" spc="-10" dirty="0">
                <a:latin typeface="Calibri"/>
                <a:cs typeface="Calibri"/>
              </a:rPr>
              <a:t>g</a:t>
            </a:r>
            <a:r>
              <a:rPr sz="1400" spc="-5" dirty="0">
                <a:latin typeface="Calibri"/>
                <a:cs typeface="Calibri"/>
              </a:rPr>
              <a:t> </a:t>
            </a:r>
            <a:r>
              <a:rPr sz="1400" dirty="0">
                <a:latin typeface="Calibri"/>
                <a:cs typeface="Calibri"/>
              </a:rPr>
              <a:t>( </a:t>
            </a:r>
            <a:r>
              <a:rPr sz="1400" spc="-10" dirty="0">
                <a:latin typeface="Calibri"/>
                <a:cs typeface="Calibri"/>
              </a:rPr>
              <a:t>threaded</a:t>
            </a:r>
            <a:r>
              <a:rPr sz="1400" spc="-5" dirty="0">
                <a:latin typeface="Calibri"/>
                <a:cs typeface="Calibri"/>
              </a:rPr>
              <a:t> </a:t>
            </a:r>
            <a:r>
              <a:rPr sz="1400" dirty="0">
                <a:latin typeface="Calibri"/>
                <a:cs typeface="Calibri"/>
              </a:rPr>
              <a:t>coupling</a:t>
            </a:r>
            <a:r>
              <a:rPr sz="1400" spc="-10" dirty="0">
                <a:latin typeface="Calibri"/>
                <a:cs typeface="Calibri"/>
              </a:rPr>
              <a:t> </a:t>
            </a:r>
            <a:r>
              <a:rPr sz="1400" dirty="0">
                <a:latin typeface="Calibri"/>
                <a:cs typeface="Calibri"/>
              </a:rPr>
              <a:t>and</a:t>
            </a:r>
            <a:r>
              <a:rPr sz="1400" spc="-5" dirty="0">
                <a:latin typeface="Calibri"/>
                <a:cs typeface="Calibri"/>
              </a:rPr>
              <a:t> </a:t>
            </a:r>
            <a:r>
              <a:rPr sz="1400" spc="-15" dirty="0">
                <a:latin typeface="Calibri"/>
                <a:cs typeface="Calibri"/>
              </a:rPr>
              <a:t>sleev</a:t>
            </a:r>
            <a:r>
              <a:rPr sz="1400" spc="-10" dirty="0">
                <a:latin typeface="Calibri"/>
                <a:cs typeface="Calibri"/>
              </a:rPr>
              <a:t>e</a:t>
            </a:r>
            <a:r>
              <a:rPr sz="1400" dirty="0">
                <a:latin typeface="Calibri"/>
                <a:cs typeface="Calibri"/>
              </a:rPr>
              <a:t> coupling</a:t>
            </a:r>
            <a:r>
              <a:rPr sz="1400" spc="-10" dirty="0">
                <a:latin typeface="Calibri"/>
                <a:cs typeface="Calibri"/>
              </a:rPr>
              <a:t> </a:t>
            </a:r>
            <a:r>
              <a:rPr sz="1400" dirty="0">
                <a:latin typeface="Calibri"/>
                <a:cs typeface="Calibri"/>
              </a:rPr>
              <a:t>)</a:t>
            </a:r>
          </a:p>
          <a:p>
            <a:pPr marL="219075" marR="813435" lvl="1" algn="just">
              <a:lnSpc>
                <a:spcPct val="101200"/>
              </a:lnSpc>
              <a:buFont typeface="Calibri"/>
              <a:buAutoNum type="arabicPeriod" startAt="7"/>
              <a:tabLst>
                <a:tab pos="394970" algn="l"/>
              </a:tabLst>
            </a:pPr>
            <a:r>
              <a:rPr sz="1400" spc="-5" dirty="0">
                <a:latin typeface="Calibri"/>
                <a:cs typeface="Calibri"/>
              </a:rPr>
              <a:t>Th</a:t>
            </a:r>
            <a:r>
              <a:rPr sz="1400" dirty="0">
                <a:latin typeface="Calibri"/>
                <a:cs typeface="Calibri"/>
              </a:rPr>
              <a:t>e guide</a:t>
            </a:r>
            <a:r>
              <a:rPr sz="1400" spc="-5" dirty="0">
                <a:latin typeface="Calibri"/>
                <a:cs typeface="Calibri"/>
              </a:rPr>
              <a:t> bearing</a:t>
            </a:r>
            <a:r>
              <a:rPr sz="1400" dirty="0">
                <a:latin typeface="Calibri"/>
                <a:cs typeface="Calibri"/>
              </a:rPr>
              <a:t>s</a:t>
            </a:r>
            <a:r>
              <a:rPr sz="1400" spc="5" dirty="0">
                <a:latin typeface="Calibri"/>
                <a:cs typeface="Calibri"/>
              </a:rPr>
              <a:t> </a:t>
            </a:r>
            <a:r>
              <a:rPr sz="1400" spc="-10" dirty="0">
                <a:latin typeface="Calibri"/>
                <a:cs typeface="Calibri"/>
              </a:rPr>
              <a:t>are</a:t>
            </a:r>
            <a:r>
              <a:rPr sz="1400" dirty="0">
                <a:latin typeface="Calibri"/>
                <a:cs typeface="Calibri"/>
              </a:rPr>
              <a:t> </a:t>
            </a:r>
            <a:r>
              <a:rPr sz="1400" spc="-10" dirty="0">
                <a:latin typeface="Calibri"/>
                <a:cs typeface="Calibri"/>
              </a:rPr>
              <a:t>generally </a:t>
            </a:r>
            <a:r>
              <a:rPr sz="1400" spc="-110" dirty="0">
                <a:latin typeface="Calibri"/>
                <a:cs typeface="Calibri"/>
              </a:rPr>
              <a:t>water-­‐lubricated</a:t>
            </a:r>
            <a:r>
              <a:rPr sz="1400" spc="-10" dirty="0">
                <a:latin typeface="Calibri"/>
                <a:cs typeface="Calibri"/>
              </a:rPr>
              <a:t> rubber </a:t>
            </a:r>
            <a:r>
              <a:rPr sz="1400" spc="-15" dirty="0">
                <a:latin typeface="Calibri"/>
                <a:cs typeface="Calibri"/>
              </a:rPr>
              <a:t>bearings</a:t>
            </a:r>
            <a:r>
              <a:rPr sz="1400" spc="-5" dirty="0">
                <a:latin typeface="Calibri"/>
                <a:cs typeface="Calibri"/>
              </a:rPr>
              <a:t>,</a:t>
            </a:r>
            <a:r>
              <a:rPr sz="1400" dirty="0">
                <a:latin typeface="Calibri"/>
                <a:cs typeface="Calibri"/>
              </a:rPr>
              <a:t> 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a:t>
            </a:r>
            <a:r>
              <a:rPr sz="1400" spc="-15" dirty="0">
                <a:latin typeface="Calibri"/>
                <a:cs typeface="Calibri"/>
              </a:rPr>
              <a:t>be</a:t>
            </a:r>
            <a:r>
              <a:rPr sz="1400" spc="-10" dirty="0">
                <a:latin typeface="Calibri"/>
                <a:cs typeface="Calibri"/>
              </a:rPr>
              <a:t> replaced </a:t>
            </a:r>
            <a:r>
              <a:rPr sz="1400" dirty="0">
                <a:latin typeface="Calibri"/>
                <a:cs typeface="Calibri"/>
              </a:rPr>
              <a:t>with</a:t>
            </a:r>
            <a:r>
              <a:rPr sz="1400" spc="-5" dirty="0">
                <a:latin typeface="Calibri"/>
                <a:cs typeface="Calibri"/>
              </a:rPr>
              <a:t> bearing</a:t>
            </a:r>
            <a:r>
              <a:rPr sz="1400" dirty="0">
                <a:latin typeface="Calibri"/>
                <a:cs typeface="Calibri"/>
              </a:rPr>
              <a:t>s</a:t>
            </a:r>
            <a:r>
              <a:rPr sz="1400" spc="5" dirty="0">
                <a:latin typeface="Calibri"/>
                <a:cs typeface="Calibri"/>
              </a:rPr>
              <a:t> </a:t>
            </a:r>
            <a:r>
              <a:rPr sz="1400" spc="-5" dirty="0">
                <a:latin typeface="Calibri"/>
                <a:cs typeface="Calibri"/>
              </a:rPr>
              <a:t>o</a:t>
            </a:r>
            <a:r>
              <a:rPr sz="1400" dirty="0">
                <a:latin typeface="Calibri"/>
                <a:cs typeface="Calibri"/>
              </a:rPr>
              <a:t>f </a:t>
            </a:r>
            <a:r>
              <a:rPr sz="1400" spc="-15" dirty="0">
                <a:latin typeface="Calibri"/>
                <a:cs typeface="Calibri"/>
              </a:rPr>
              <a:t>othe</a:t>
            </a:r>
            <a:r>
              <a:rPr sz="1400" spc="-5" dirty="0">
                <a:latin typeface="Calibri"/>
                <a:cs typeface="Calibri"/>
              </a:rPr>
              <a:t>r</a:t>
            </a:r>
            <a:r>
              <a:rPr sz="1400" dirty="0">
                <a:latin typeface="Calibri"/>
                <a:cs typeface="Calibri"/>
              </a:rPr>
              <a:t> materials</a:t>
            </a:r>
            <a:r>
              <a:rPr sz="1400" spc="-5" dirty="0">
                <a:latin typeface="Calibri"/>
                <a:cs typeface="Calibri"/>
              </a:rPr>
              <a:t> (polyurethane</a:t>
            </a:r>
            <a:r>
              <a:rPr sz="1400" dirty="0">
                <a:latin typeface="Calibri"/>
                <a:cs typeface="Calibri"/>
              </a:rPr>
              <a:t>, </a:t>
            </a:r>
            <a:r>
              <a:rPr sz="1400" spc="-5" dirty="0">
                <a:latin typeface="Calibri"/>
                <a:cs typeface="Calibri"/>
              </a:rPr>
              <a:t>Sairo</a:t>
            </a:r>
            <a:r>
              <a:rPr sz="1400" dirty="0">
                <a:latin typeface="Calibri"/>
                <a:cs typeface="Calibri"/>
              </a:rPr>
              <a:t>n and</a:t>
            </a:r>
            <a:r>
              <a:rPr sz="1400" spc="-5" dirty="0">
                <a:latin typeface="Calibri"/>
                <a:cs typeface="Calibri"/>
              </a:rPr>
              <a:t> </a:t>
            </a:r>
            <a:r>
              <a:rPr sz="1400" spc="-15" dirty="0">
                <a:latin typeface="Calibri"/>
                <a:cs typeface="Calibri"/>
              </a:rPr>
              <a:t>othe</a:t>
            </a:r>
            <a:r>
              <a:rPr sz="1400" spc="-5" dirty="0">
                <a:latin typeface="Calibri"/>
                <a:cs typeface="Calibri"/>
              </a:rPr>
              <a:t>r</a:t>
            </a:r>
            <a:r>
              <a:rPr sz="1400" dirty="0">
                <a:latin typeface="Calibri"/>
                <a:cs typeface="Calibri"/>
              </a:rPr>
              <a:t> materials) according</a:t>
            </a:r>
            <a:r>
              <a:rPr sz="1400" spc="-5"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customer</a:t>
            </a:r>
            <a:r>
              <a:rPr sz="1400" spc="-5" dirty="0">
                <a:latin typeface="Calibri"/>
                <a:cs typeface="Calibri"/>
              </a:rPr>
              <a:t> </a:t>
            </a:r>
            <a:r>
              <a:rPr sz="1400" dirty="0">
                <a:latin typeface="Calibri"/>
                <a:cs typeface="Calibri"/>
              </a:rPr>
              <a:t>and</a:t>
            </a:r>
            <a:r>
              <a:rPr sz="1400" spc="-5" dirty="0">
                <a:latin typeface="Calibri"/>
                <a:cs typeface="Calibri"/>
              </a:rPr>
              <a:t> sit</a:t>
            </a:r>
            <a:r>
              <a:rPr sz="1400" dirty="0">
                <a:latin typeface="Calibri"/>
                <a:cs typeface="Calibri"/>
              </a:rPr>
              <a:t>e </a:t>
            </a:r>
            <a:r>
              <a:rPr sz="1400" spc="-5" dirty="0">
                <a:latin typeface="Calibri"/>
                <a:cs typeface="Calibri"/>
              </a:rPr>
              <a:t>us</a:t>
            </a:r>
            <a:r>
              <a:rPr sz="1400" dirty="0">
                <a:latin typeface="Calibri"/>
                <a:cs typeface="Calibri"/>
              </a:rPr>
              <a:t>e </a:t>
            </a:r>
            <a:r>
              <a:rPr sz="1400" spc="35" dirty="0">
                <a:latin typeface="Calibri"/>
                <a:cs typeface="Calibri"/>
              </a:rPr>
              <a:t>condi-ons.</a:t>
            </a:r>
            <a:endParaRPr sz="1400" dirty="0">
              <a:latin typeface="Calibri"/>
              <a:cs typeface="Calibri"/>
            </a:endParaRPr>
          </a:p>
          <a:p>
            <a:pPr marL="394335" lvl="1" indent="-175260" algn="just">
              <a:lnSpc>
                <a:spcPts val="1600"/>
              </a:lnSpc>
              <a:buFont typeface="Calibri"/>
              <a:buAutoNum type="arabicPeriod" startAt="7"/>
              <a:tabLst>
                <a:tab pos="394970" algn="l"/>
              </a:tabLst>
            </a:pPr>
            <a:r>
              <a:rPr sz="1400" spc="-5" dirty="0">
                <a:latin typeface="Calibri"/>
                <a:cs typeface="Calibri"/>
              </a:rPr>
              <a:t>Th</a:t>
            </a:r>
            <a:r>
              <a:rPr sz="1400" dirty="0">
                <a:latin typeface="Calibri"/>
                <a:cs typeface="Calibri"/>
              </a:rPr>
              <a:t>e motor</a:t>
            </a:r>
            <a:r>
              <a:rPr sz="1400" spc="-5" dirty="0">
                <a:latin typeface="Calibri"/>
                <a:cs typeface="Calibri"/>
              </a:rPr>
              <a:t> </a:t>
            </a:r>
            <a:r>
              <a:rPr sz="1400" spc="-10" dirty="0">
                <a:latin typeface="Calibri"/>
                <a:cs typeface="Calibri"/>
              </a:rPr>
              <a:t>generally </a:t>
            </a:r>
            <a:r>
              <a:rPr sz="1400" dirty="0">
                <a:latin typeface="Calibri"/>
                <a:cs typeface="Calibri"/>
              </a:rPr>
              <a:t>adopts</a:t>
            </a:r>
            <a:r>
              <a:rPr sz="1400" spc="-5"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standar</a:t>
            </a:r>
            <a:r>
              <a:rPr sz="1400" dirty="0">
                <a:latin typeface="Calibri"/>
                <a:cs typeface="Calibri"/>
              </a:rPr>
              <a:t>d Y</a:t>
            </a:r>
            <a:r>
              <a:rPr sz="1400" spc="-5" dirty="0">
                <a:latin typeface="Calibri"/>
                <a:cs typeface="Calibri"/>
              </a:rPr>
              <a:t> </a:t>
            </a:r>
            <a:r>
              <a:rPr sz="1400" spc="-15" dirty="0">
                <a:latin typeface="Calibri"/>
                <a:cs typeface="Calibri"/>
              </a:rPr>
              <a:t>serie</a:t>
            </a:r>
            <a:r>
              <a:rPr sz="1400" spc="-10" dirty="0">
                <a:latin typeface="Calibri"/>
                <a:cs typeface="Calibri"/>
              </a:rPr>
              <a:t>s</a:t>
            </a:r>
            <a:r>
              <a:rPr sz="1400" dirty="0">
                <a:latin typeface="Calibri"/>
                <a:cs typeface="Calibri"/>
              </a:rPr>
              <a:t> </a:t>
            </a:r>
            <a:r>
              <a:rPr sz="1400" spc="-10" dirty="0">
                <a:latin typeface="Calibri"/>
                <a:cs typeface="Calibri"/>
              </a:rPr>
              <a:t>motor,</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us</a:t>
            </a:r>
            <a:r>
              <a:rPr sz="1400" dirty="0">
                <a:latin typeface="Calibri"/>
                <a:cs typeface="Calibri"/>
              </a:rPr>
              <a:t>e </a:t>
            </a:r>
            <a:r>
              <a:rPr sz="1400" spc="-10" dirty="0">
                <a:latin typeface="Calibri"/>
                <a:cs typeface="Calibri"/>
              </a:rPr>
              <a:t>the</a:t>
            </a:r>
            <a:r>
              <a:rPr sz="1400" dirty="0">
                <a:latin typeface="Calibri"/>
                <a:cs typeface="Calibri"/>
              </a:rPr>
              <a:t> </a:t>
            </a:r>
            <a:r>
              <a:rPr sz="1400" spc="-5" dirty="0">
                <a:latin typeface="Calibri"/>
                <a:cs typeface="Calibri"/>
              </a:rPr>
              <a:t>YL</a:t>
            </a:r>
            <a:r>
              <a:rPr sz="1400" dirty="0">
                <a:latin typeface="Calibri"/>
                <a:cs typeface="Calibri"/>
              </a:rPr>
              <a:t>B </a:t>
            </a:r>
            <a:r>
              <a:rPr sz="1400" spc="-10" dirty="0">
                <a:latin typeface="Calibri"/>
                <a:cs typeface="Calibri"/>
              </a:rPr>
              <a:t>type</a:t>
            </a:r>
            <a:endParaRPr sz="1400" dirty="0">
              <a:latin typeface="Calibri"/>
              <a:cs typeface="Calibri"/>
            </a:endParaRPr>
          </a:p>
          <a:p>
            <a:pPr marL="219075" marR="383540">
              <a:lnSpc>
                <a:spcPct val="101200"/>
              </a:lnSpc>
            </a:pPr>
            <a:r>
              <a:rPr sz="1400" spc="-5" dirty="0">
                <a:latin typeface="Calibri"/>
                <a:cs typeface="Calibri"/>
              </a:rPr>
              <a:t>specia</a:t>
            </a:r>
            <a:r>
              <a:rPr sz="1400" dirty="0">
                <a:latin typeface="Calibri"/>
                <a:cs typeface="Calibri"/>
              </a:rPr>
              <a:t>l motor</a:t>
            </a:r>
            <a:r>
              <a:rPr sz="1400" spc="-5" dirty="0">
                <a:latin typeface="Calibri"/>
                <a:cs typeface="Calibri"/>
              </a:rPr>
              <a:t> </a:t>
            </a:r>
            <a:r>
              <a:rPr sz="1400" dirty="0">
                <a:latin typeface="Calibri"/>
                <a:cs typeface="Calibri"/>
              </a:rPr>
              <a:t>with</a:t>
            </a:r>
            <a:r>
              <a:rPr sz="1400" spc="-5" dirty="0">
                <a:latin typeface="Calibri"/>
                <a:cs typeface="Calibri"/>
              </a:rPr>
              <a:t> </a:t>
            </a:r>
            <a:r>
              <a:rPr sz="1400" dirty="0">
                <a:latin typeface="Calibri"/>
                <a:cs typeface="Calibri"/>
              </a:rPr>
              <a:t>a </a:t>
            </a:r>
            <a:r>
              <a:rPr sz="1400" spc="-10" dirty="0">
                <a:latin typeface="Calibri"/>
                <a:cs typeface="Calibri"/>
              </a:rPr>
              <a:t>corner</a:t>
            </a:r>
            <a:r>
              <a:rPr sz="1400" spc="-5" dirty="0">
                <a:latin typeface="Calibri"/>
                <a:cs typeface="Calibri"/>
              </a:rPr>
              <a:t> </a:t>
            </a:r>
            <a:r>
              <a:rPr sz="1400" spc="-10" dirty="0">
                <a:latin typeface="Calibri"/>
                <a:cs typeface="Calibri"/>
              </a:rPr>
              <a:t>gearbox</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a </a:t>
            </a:r>
            <a:r>
              <a:rPr sz="1400" spc="-5" dirty="0">
                <a:latin typeface="Calibri"/>
                <a:cs typeface="Calibri"/>
              </a:rPr>
              <a:t>diese</a:t>
            </a:r>
            <a:r>
              <a:rPr sz="1400" dirty="0">
                <a:latin typeface="Calibri"/>
                <a:cs typeface="Calibri"/>
              </a:rPr>
              <a:t>l engine</a:t>
            </a:r>
            <a:r>
              <a:rPr sz="1400" spc="-10" dirty="0">
                <a:latin typeface="Calibri"/>
                <a:cs typeface="Calibri"/>
              </a:rPr>
              <a:t> </a:t>
            </a:r>
            <a:r>
              <a:rPr sz="1400" dirty="0">
                <a:latin typeface="Calibri"/>
                <a:cs typeface="Calibri"/>
              </a:rPr>
              <a:t>according</a:t>
            </a:r>
            <a:r>
              <a:rPr sz="1400" spc="-5"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the</a:t>
            </a:r>
            <a:r>
              <a:rPr sz="1400" dirty="0">
                <a:latin typeface="Calibri"/>
                <a:cs typeface="Calibri"/>
              </a:rPr>
              <a:t> </a:t>
            </a:r>
            <a:r>
              <a:rPr sz="1400" spc="-10" dirty="0">
                <a:latin typeface="Calibri"/>
                <a:cs typeface="Calibri"/>
              </a:rPr>
              <a:t>customer</a:t>
            </a:r>
            <a:r>
              <a:rPr sz="1400" spc="-5" dirty="0">
                <a:latin typeface="Calibri"/>
                <a:cs typeface="Calibri"/>
              </a:rPr>
              <a:t> </a:t>
            </a:r>
            <a:r>
              <a:rPr sz="1400" dirty="0">
                <a:latin typeface="Calibri"/>
                <a:cs typeface="Calibri"/>
              </a:rPr>
              <a:t>and</a:t>
            </a:r>
            <a:r>
              <a:rPr sz="1400" spc="-5" dirty="0">
                <a:latin typeface="Calibri"/>
                <a:cs typeface="Calibri"/>
              </a:rPr>
              <a:t> site </a:t>
            </a:r>
            <a:r>
              <a:rPr sz="1400" dirty="0">
                <a:latin typeface="Calibri"/>
                <a:cs typeface="Calibri"/>
              </a:rPr>
              <a:t>use </a:t>
            </a:r>
            <a:r>
              <a:rPr sz="1400" spc="-15" dirty="0" smtClean="0">
                <a:latin typeface="Calibri"/>
                <a:cs typeface="Calibri"/>
              </a:rPr>
              <a:t>c</a:t>
            </a:r>
            <a:r>
              <a:rPr sz="1400" spc="35" dirty="0" smtClean="0">
                <a:latin typeface="Calibri"/>
                <a:cs typeface="Calibri"/>
              </a:rPr>
              <a:t>ondi</a:t>
            </a:r>
            <a:r>
              <a:rPr lang="en-US" sz="1400" spc="35" dirty="0" smtClean="0">
                <a:latin typeface="Calibri"/>
                <a:cs typeface="Calibri"/>
              </a:rPr>
              <a:t>ti</a:t>
            </a:r>
            <a:r>
              <a:rPr sz="1400" spc="35" dirty="0" smtClean="0">
                <a:latin typeface="Calibri"/>
                <a:cs typeface="Calibri"/>
              </a:rPr>
              <a:t>ons</a:t>
            </a:r>
            <a:r>
              <a:rPr sz="1400" dirty="0" smtClean="0">
                <a:latin typeface="Calibri"/>
                <a:cs typeface="Calibri"/>
              </a:rPr>
              <a:t> </a:t>
            </a:r>
            <a:r>
              <a:rPr sz="1400" dirty="0">
                <a:latin typeface="Calibri"/>
                <a:cs typeface="Calibri"/>
              </a:rPr>
              <a:t>.</a:t>
            </a:r>
          </a:p>
        </p:txBody>
      </p:sp>
      <p:sp>
        <p:nvSpPr>
          <p:cNvPr id="9" name="object 9"/>
          <p:cNvSpPr txBox="1">
            <a:spLocks noGrp="1"/>
          </p:cNvSpPr>
          <p:nvPr>
            <p:ph type="title"/>
          </p:nvPr>
        </p:nvSpPr>
        <p:spPr>
          <a:xfrm>
            <a:off x="762000" y="111514"/>
            <a:ext cx="4788217" cy="357696"/>
          </a:xfrm>
          <a:prstGeom prst="rect">
            <a:avLst/>
          </a:prstGeom>
        </p:spPr>
        <p:txBody>
          <a:bodyPr vert="horz" wrap="square" lIns="0" tIns="49437" rIns="0" bIns="0" rtlCol="0">
            <a:spAutoFit/>
          </a:bodyPr>
          <a:lstStyle/>
          <a:p>
            <a:pPr marL="109220">
              <a:lnSpc>
                <a:spcPts val="2390"/>
              </a:lnSpc>
            </a:pPr>
            <a:r>
              <a:rPr lang="en-US" dirty="0" smtClean="0">
                <a:latin typeface="宋体"/>
                <a:cs typeface="宋体"/>
              </a:rPr>
              <a:t>VTP </a:t>
            </a:r>
            <a:r>
              <a:rPr dirty="0" smtClean="0">
                <a:latin typeface="宋体"/>
                <a:cs typeface="宋体"/>
              </a:rPr>
              <a:t>L</a:t>
            </a:r>
            <a:r>
              <a:rPr dirty="0" smtClean="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726"/>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1179169" y="792215"/>
            <a:ext cx="6614795" cy="4038600"/>
          </a:xfrm>
          <a:prstGeom prst="rect">
            <a:avLst/>
          </a:prstGeom>
        </p:spPr>
        <p:txBody>
          <a:bodyPr vert="horz" wrap="square" lIns="0" tIns="0" rIns="0" bIns="0" rtlCol="0">
            <a:spAutoFit/>
          </a:bodyPr>
          <a:lstStyle/>
          <a:p>
            <a:pPr marL="12700" marR="694055">
              <a:lnSpc>
                <a:spcPts val="1600"/>
              </a:lnSpc>
              <a:buFont typeface="Calibri"/>
              <a:buAutoNum type="arabicPeriod"/>
              <a:tabLst>
                <a:tab pos="187960" algn="l"/>
              </a:tabLst>
            </a:pPr>
            <a:r>
              <a:rPr sz="1400" spc="-5" dirty="0">
                <a:latin typeface="Calibri"/>
                <a:cs typeface="Calibri"/>
              </a:rPr>
              <a:t>It i</a:t>
            </a:r>
            <a:r>
              <a:rPr sz="1400" dirty="0">
                <a:latin typeface="Calibri"/>
                <a:cs typeface="Calibri"/>
              </a:rPr>
              <a:t>s mainly</a:t>
            </a:r>
            <a:r>
              <a:rPr sz="1400" spc="-5" dirty="0">
                <a:latin typeface="Calibri"/>
                <a:cs typeface="Calibri"/>
              </a:rPr>
              <a:t> installe</a:t>
            </a:r>
            <a:r>
              <a:rPr sz="1400" dirty="0">
                <a:latin typeface="Calibri"/>
                <a:cs typeface="Calibri"/>
              </a:rPr>
              <a:t>d</a:t>
            </a:r>
            <a:r>
              <a:rPr sz="1400" spc="5" dirty="0">
                <a:latin typeface="Calibri"/>
                <a:cs typeface="Calibri"/>
              </a:rPr>
              <a:t> </a:t>
            </a:r>
            <a:r>
              <a:rPr sz="1400" spc="-5" dirty="0">
                <a:latin typeface="Calibri"/>
                <a:cs typeface="Calibri"/>
              </a:rPr>
              <a:t>o</a:t>
            </a:r>
            <a:r>
              <a:rPr sz="1400" dirty="0">
                <a:latin typeface="Calibri"/>
                <a:cs typeface="Calibri"/>
              </a:rPr>
              <a:t>n a </a:t>
            </a:r>
            <a:r>
              <a:rPr sz="1400" spc="-5" dirty="0">
                <a:latin typeface="Calibri"/>
                <a:cs typeface="Calibri"/>
              </a:rPr>
              <a:t>singl</a:t>
            </a:r>
            <a:r>
              <a:rPr sz="1400" dirty="0">
                <a:latin typeface="Calibri"/>
                <a:cs typeface="Calibri"/>
              </a:rPr>
              <a:t>e </a:t>
            </a:r>
            <a:r>
              <a:rPr sz="1400" spc="25" dirty="0">
                <a:latin typeface="Calibri"/>
                <a:cs typeface="Calibri"/>
              </a:rPr>
              <a:t>founda-on</a:t>
            </a:r>
            <a:r>
              <a:rPr sz="1400" spc="15" dirty="0">
                <a:latin typeface="Calibri"/>
                <a:cs typeface="Calibri"/>
              </a:rPr>
              <a:t>,</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a:t>
            </a:r>
            <a:r>
              <a:rPr sz="1400" spc="-15" dirty="0">
                <a:latin typeface="Calibri"/>
                <a:cs typeface="Calibri"/>
              </a:rPr>
              <a:t>b</a:t>
            </a:r>
            <a:r>
              <a:rPr sz="1400" spc="-10" dirty="0">
                <a:latin typeface="Calibri"/>
                <a:cs typeface="Calibri"/>
              </a:rPr>
              <a:t>e</a:t>
            </a:r>
            <a:r>
              <a:rPr sz="1400" dirty="0">
                <a:latin typeface="Calibri"/>
                <a:cs typeface="Calibri"/>
              </a:rPr>
              <a:t> </a:t>
            </a:r>
            <a:r>
              <a:rPr sz="1400" spc="-10" dirty="0">
                <a:latin typeface="Calibri"/>
                <a:cs typeface="Calibri"/>
              </a:rPr>
              <a:t>made</a:t>
            </a:r>
            <a:r>
              <a:rPr sz="1400" spc="-5" dirty="0">
                <a:latin typeface="Calibri"/>
                <a:cs typeface="Calibri"/>
              </a:rPr>
              <a:t> int</a:t>
            </a:r>
            <a:r>
              <a:rPr sz="1400" dirty="0">
                <a:latin typeface="Calibri"/>
                <a:cs typeface="Calibri"/>
              </a:rPr>
              <a:t>o a </a:t>
            </a:r>
            <a:r>
              <a:rPr sz="1400" spc="-5" dirty="0">
                <a:latin typeface="Calibri"/>
                <a:cs typeface="Calibri"/>
              </a:rPr>
              <a:t>double </a:t>
            </a:r>
            <a:r>
              <a:rPr sz="1400" spc="25" dirty="0">
                <a:latin typeface="Calibri"/>
                <a:cs typeface="Calibri"/>
              </a:rPr>
              <a:t>founda-o</a:t>
            </a:r>
            <a:r>
              <a:rPr sz="1400" spc="35" dirty="0">
                <a:latin typeface="Calibri"/>
                <a:cs typeface="Calibri"/>
              </a:rPr>
              <a:t>n</a:t>
            </a:r>
            <a:r>
              <a:rPr sz="1400" dirty="0">
                <a:latin typeface="Calibri"/>
                <a:cs typeface="Calibri"/>
              </a:rPr>
              <a:t> </a:t>
            </a:r>
            <a:r>
              <a:rPr sz="1400" spc="20" dirty="0">
                <a:latin typeface="Calibri"/>
                <a:cs typeface="Calibri"/>
              </a:rPr>
              <a:t>installa-o</a:t>
            </a:r>
            <a:r>
              <a:rPr sz="1400" spc="35" dirty="0">
                <a:latin typeface="Calibri"/>
                <a:cs typeface="Calibri"/>
              </a:rPr>
              <a:t>n</a:t>
            </a:r>
            <a:r>
              <a:rPr sz="1400" spc="5" dirty="0">
                <a:latin typeface="Calibri"/>
                <a:cs typeface="Calibri"/>
              </a:rPr>
              <a:t> </a:t>
            </a:r>
            <a:r>
              <a:rPr sz="1400" spc="-15" dirty="0">
                <a:latin typeface="Calibri"/>
                <a:cs typeface="Calibri"/>
              </a:rPr>
              <a:t>structur</a:t>
            </a:r>
            <a:r>
              <a:rPr sz="1400" spc="-10" dirty="0">
                <a:latin typeface="Calibri"/>
                <a:cs typeface="Calibri"/>
              </a:rPr>
              <a:t>e</a:t>
            </a:r>
            <a:r>
              <a:rPr sz="1400" dirty="0">
                <a:latin typeface="Calibri"/>
                <a:cs typeface="Calibri"/>
              </a:rPr>
              <a:t> according</a:t>
            </a:r>
            <a:r>
              <a:rPr sz="1400" spc="-5" dirty="0">
                <a:latin typeface="Calibri"/>
                <a:cs typeface="Calibri"/>
              </a:rPr>
              <a:t> </a:t>
            </a:r>
            <a:r>
              <a:rPr sz="1400" dirty="0">
                <a:latin typeface="Calibri"/>
                <a:cs typeface="Calibri"/>
              </a:rPr>
              <a:t>to</a:t>
            </a:r>
            <a:r>
              <a:rPr sz="1400" spc="-5" dirty="0">
                <a:latin typeface="Calibri"/>
                <a:cs typeface="Calibri"/>
              </a:rPr>
              <a:t> sit</a:t>
            </a:r>
            <a:r>
              <a:rPr sz="1400" dirty="0">
                <a:latin typeface="Calibri"/>
                <a:cs typeface="Calibri"/>
              </a:rPr>
              <a:t>e </a:t>
            </a:r>
            <a:r>
              <a:rPr sz="1400" spc="35" dirty="0">
                <a:latin typeface="Calibri"/>
                <a:cs typeface="Calibri"/>
              </a:rPr>
              <a:t>condi-ons</a:t>
            </a:r>
            <a:endParaRPr sz="1400" dirty="0">
              <a:latin typeface="Calibri"/>
              <a:cs typeface="Calibri"/>
            </a:endParaRPr>
          </a:p>
          <a:p>
            <a:pPr marL="12700" marR="395605">
              <a:lnSpc>
                <a:spcPts val="1700"/>
              </a:lnSpc>
              <a:spcBef>
                <a:spcPts val="20"/>
              </a:spcBef>
              <a:buFont typeface="Calibri"/>
              <a:buAutoNum type="arabicPeriod"/>
              <a:tabLst>
                <a:tab pos="187960" algn="l"/>
              </a:tabLst>
            </a:pPr>
            <a:r>
              <a:rPr sz="1400" dirty="0">
                <a:latin typeface="Calibri"/>
                <a:cs typeface="Calibri"/>
              </a:rPr>
              <a:t>According</a:t>
            </a:r>
            <a:r>
              <a:rPr sz="1400" spc="-10"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hea</a:t>
            </a:r>
            <a:r>
              <a:rPr sz="1400" dirty="0">
                <a:latin typeface="Calibri"/>
                <a:cs typeface="Calibri"/>
              </a:rPr>
              <a:t>d </a:t>
            </a:r>
            <a:r>
              <a:rPr sz="1400" spc="-5" dirty="0">
                <a:latin typeface="Calibri"/>
                <a:cs typeface="Calibri"/>
              </a:rPr>
              <a:t>o</a:t>
            </a:r>
            <a:r>
              <a:rPr sz="1400" dirty="0">
                <a:latin typeface="Calibri"/>
                <a:cs typeface="Calibri"/>
              </a:rPr>
              <a:t>f </a:t>
            </a:r>
            <a:r>
              <a:rPr sz="1400" spc="-10" dirty="0">
                <a:latin typeface="Calibri"/>
                <a:cs typeface="Calibri"/>
              </a:rPr>
              <a:t>the</a:t>
            </a:r>
            <a:r>
              <a:rPr sz="1400" dirty="0">
                <a:latin typeface="Calibri"/>
                <a:cs typeface="Calibri"/>
              </a:rPr>
              <a:t> </a:t>
            </a:r>
            <a:r>
              <a:rPr sz="1400" spc="-5" dirty="0">
                <a:latin typeface="Calibri"/>
                <a:cs typeface="Calibri"/>
              </a:rPr>
              <a:t>pum</a:t>
            </a:r>
            <a:r>
              <a:rPr sz="1400" dirty="0">
                <a:latin typeface="Calibri"/>
                <a:cs typeface="Calibri"/>
              </a:rPr>
              <a:t>p </a:t>
            </a:r>
            <a:r>
              <a:rPr sz="1400" spc="-5" dirty="0">
                <a:latin typeface="Calibri"/>
                <a:cs typeface="Calibri"/>
              </a:rPr>
              <a:t>,</a:t>
            </a:r>
            <a:r>
              <a:rPr sz="1400"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impelle</a:t>
            </a:r>
            <a:r>
              <a:rPr sz="1400" dirty="0">
                <a:latin typeface="Calibri"/>
                <a:cs typeface="Calibri"/>
              </a:rPr>
              <a:t>r</a:t>
            </a:r>
            <a:r>
              <a:rPr sz="1400" spc="5" dirty="0">
                <a:latin typeface="Calibri"/>
                <a:cs typeface="Calibri"/>
              </a:rPr>
              <a:t> </a:t>
            </a:r>
            <a:r>
              <a:rPr sz="1400" spc="-5" dirty="0">
                <a:latin typeface="Calibri"/>
                <a:cs typeface="Calibri"/>
              </a:rPr>
              <a:t>ha</a:t>
            </a:r>
            <a:r>
              <a:rPr sz="1400" dirty="0">
                <a:latin typeface="Calibri"/>
                <a:cs typeface="Calibri"/>
              </a:rPr>
              <a:t>s centrifugal</a:t>
            </a:r>
            <a:r>
              <a:rPr sz="1400" spc="-5" dirty="0">
                <a:latin typeface="Calibri"/>
                <a:cs typeface="Calibri"/>
              </a:rPr>
              <a:t> </a:t>
            </a:r>
            <a:r>
              <a:rPr sz="1400" spc="-10" dirty="0">
                <a:latin typeface="Calibri"/>
                <a:cs typeface="Calibri"/>
              </a:rPr>
              <a:t>type</a:t>
            </a:r>
            <a:r>
              <a:rPr sz="1400" dirty="0">
                <a:latin typeface="Calibri"/>
                <a:cs typeface="Calibri"/>
              </a:rPr>
              <a:t> ( </a:t>
            </a:r>
            <a:r>
              <a:rPr sz="1400" spc="-5" dirty="0">
                <a:latin typeface="Calibri"/>
                <a:cs typeface="Calibri"/>
              </a:rPr>
              <a:t>hig</a:t>
            </a:r>
            <a:r>
              <a:rPr sz="1400" dirty="0">
                <a:latin typeface="Calibri"/>
                <a:cs typeface="Calibri"/>
              </a:rPr>
              <a:t>h </a:t>
            </a:r>
            <a:r>
              <a:rPr sz="1400" spc="-5" dirty="0">
                <a:latin typeface="Calibri"/>
                <a:cs typeface="Calibri"/>
              </a:rPr>
              <a:t>hea</a:t>
            </a:r>
            <a:r>
              <a:rPr sz="1400" dirty="0">
                <a:latin typeface="Calibri"/>
                <a:cs typeface="Calibri"/>
              </a:rPr>
              <a:t>d ) </a:t>
            </a:r>
            <a:r>
              <a:rPr sz="1400" spc="-5" dirty="0">
                <a:latin typeface="Calibri"/>
                <a:cs typeface="Calibri"/>
              </a:rPr>
              <a:t>, </a:t>
            </a:r>
            <a:r>
              <a:rPr sz="1400" dirty="0">
                <a:latin typeface="Calibri"/>
                <a:cs typeface="Calibri"/>
              </a:rPr>
              <a:t>mixed</a:t>
            </a:r>
            <a:r>
              <a:rPr sz="1400" spc="-5" dirty="0">
                <a:latin typeface="Calibri"/>
                <a:cs typeface="Calibri"/>
              </a:rPr>
              <a:t> ﬂo</a:t>
            </a:r>
            <a:r>
              <a:rPr sz="1400" dirty="0">
                <a:latin typeface="Calibri"/>
                <a:cs typeface="Calibri"/>
              </a:rPr>
              <a:t>w </a:t>
            </a:r>
            <a:r>
              <a:rPr sz="1400" spc="-10" dirty="0">
                <a:latin typeface="Calibri"/>
                <a:cs typeface="Calibri"/>
              </a:rPr>
              <a:t>type</a:t>
            </a:r>
            <a:r>
              <a:rPr sz="1400" dirty="0">
                <a:latin typeface="Calibri"/>
                <a:cs typeface="Calibri"/>
              </a:rPr>
              <a:t> and</a:t>
            </a:r>
            <a:r>
              <a:rPr sz="1400" spc="-5" dirty="0">
                <a:latin typeface="Calibri"/>
                <a:cs typeface="Calibri"/>
              </a:rPr>
              <a:t> </a:t>
            </a:r>
            <a:r>
              <a:rPr sz="1400" dirty="0">
                <a:latin typeface="Calibri"/>
                <a:cs typeface="Calibri"/>
              </a:rPr>
              <a:t>axial</a:t>
            </a:r>
            <a:r>
              <a:rPr sz="1400" spc="-5" dirty="0">
                <a:latin typeface="Calibri"/>
                <a:cs typeface="Calibri"/>
              </a:rPr>
              <a:t> ﬂo</a:t>
            </a:r>
            <a:r>
              <a:rPr sz="1400" dirty="0">
                <a:latin typeface="Calibri"/>
                <a:cs typeface="Calibri"/>
              </a:rPr>
              <a:t>w </a:t>
            </a:r>
            <a:r>
              <a:rPr sz="1400" spc="-10" dirty="0">
                <a:latin typeface="Calibri"/>
                <a:cs typeface="Calibri"/>
              </a:rPr>
              <a:t>type</a:t>
            </a:r>
            <a:r>
              <a:rPr sz="1400" dirty="0">
                <a:latin typeface="Calibri"/>
                <a:cs typeface="Calibri"/>
              </a:rPr>
              <a:t> ( </a:t>
            </a:r>
            <a:r>
              <a:rPr sz="1400" spc="-5" dirty="0">
                <a:latin typeface="Calibri"/>
                <a:cs typeface="Calibri"/>
              </a:rPr>
              <a:t>lo</a:t>
            </a:r>
            <a:r>
              <a:rPr sz="1400" dirty="0">
                <a:latin typeface="Calibri"/>
                <a:cs typeface="Calibri"/>
              </a:rPr>
              <a:t>w </a:t>
            </a:r>
            <a:r>
              <a:rPr sz="1400" spc="-5" dirty="0">
                <a:latin typeface="Calibri"/>
                <a:cs typeface="Calibri"/>
              </a:rPr>
              <a:t>hea</a:t>
            </a:r>
            <a:r>
              <a:rPr sz="1400" dirty="0">
                <a:latin typeface="Calibri"/>
                <a:cs typeface="Calibri"/>
              </a:rPr>
              <a:t>d )</a:t>
            </a:r>
          </a:p>
          <a:p>
            <a:pPr marL="147320" indent="-134620" algn="just">
              <a:lnSpc>
                <a:spcPts val="1639"/>
              </a:lnSpc>
              <a:buFont typeface="Calibri"/>
              <a:buAutoNum type="arabicPeriod"/>
              <a:tabLst>
                <a:tab pos="147955" algn="l"/>
              </a:tabLst>
            </a:pPr>
            <a:r>
              <a:rPr sz="1400" spc="-10" dirty="0">
                <a:latin typeface="Calibri"/>
                <a:cs typeface="Calibri"/>
              </a:rPr>
              <a:t>Water</a:t>
            </a:r>
            <a:r>
              <a:rPr sz="1400" spc="-5" dirty="0">
                <a:latin typeface="Calibri"/>
                <a:cs typeface="Calibri"/>
              </a:rPr>
              <a:t> outle</a:t>
            </a:r>
            <a:r>
              <a:rPr sz="1400" dirty="0">
                <a:latin typeface="Calibri"/>
                <a:cs typeface="Calibri"/>
              </a:rPr>
              <a:t>t mode</a:t>
            </a:r>
            <a:r>
              <a:rPr sz="1400" spc="-5" dirty="0">
                <a:latin typeface="Calibri"/>
                <a:cs typeface="Calibri"/>
              </a:rPr>
              <a:t> : uppe</a:t>
            </a:r>
            <a:r>
              <a:rPr sz="1400" dirty="0">
                <a:latin typeface="Calibri"/>
                <a:cs typeface="Calibri"/>
              </a:rPr>
              <a:t>r </a:t>
            </a:r>
            <a:r>
              <a:rPr sz="1400" spc="-5" dirty="0">
                <a:latin typeface="Calibri"/>
                <a:cs typeface="Calibri"/>
              </a:rPr>
              <a:t>outle</a:t>
            </a:r>
            <a:r>
              <a:rPr sz="1400" dirty="0">
                <a:latin typeface="Calibri"/>
                <a:cs typeface="Calibri"/>
              </a:rPr>
              <a:t>t </a:t>
            </a:r>
            <a:r>
              <a:rPr sz="1400" spc="-10" dirty="0">
                <a:latin typeface="Calibri"/>
                <a:cs typeface="Calibri"/>
              </a:rPr>
              <a:t>type</a:t>
            </a:r>
            <a:r>
              <a:rPr sz="1400" dirty="0">
                <a:latin typeface="Calibri"/>
                <a:cs typeface="Calibri"/>
              </a:rPr>
              <a:t> and</a:t>
            </a:r>
            <a:r>
              <a:rPr sz="1400" spc="-5" dirty="0">
                <a:latin typeface="Calibri"/>
                <a:cs typeface="Calibri"/>
              </a:rPr>
              <a:t> </a:t>
            </a:r>
            <a:r>
              <a:rPr sz="1400" spc="-15" dirty="0">
                <a:latin typeface="Calibri"/>
                <a:cs typeface="Calibri"/>
              </a:rPr>
              <a:t>lowe</a:t>
            </a:r>
            <a:r>
              <a:rPr sz="1400" spc="-5" dirty="0">
                <a:latin typeface="Calibri"/>
                <a:cs typeface="Calibri"/>
              </a:rPr>
              <a:t>r</a:t>
            </a:r>
            <a:r>
              <a:rPr sz="1400" spc="5" dirty="0">
                <a:latin typeface="Calibri"/>
                <a:cs typeface="Calibri"/>
              </a:rPr>
              <a:t> </a:t>
            </a:r>
            <a:r>
              <a:rPr sz="1400" spc="-5" dirty="0">
                <a:latin typeface="Calibri"/>
                <a:cs typeface="Calibri"/>
              </a:rPr>
              <a:t>outle</a:t>
            </a:r>
            <a:r>
              <a:rPr sz="1400" dirty="0">
                <a:latin typeface="Calibri"/>
                <a:cs typeface="Calibri"/>
              </a:rPr>
              <a:t>t </a:t>
            </a:r>
            <a:r>
              <a:rPr sz="1400" spc="-10" dirty="0">
                <a:latin typeface="Calibri"/>
                <a:cs typeface="Calibri"/>
              </a:rPr>
              <a:t>type</a:t>
            </a:r>
            <a:endParaRPr sz="1400" dirty="0">
              <a:latin typeface="Calibri"/>
              <a:cs typeface="Calibri"/>
            </a:endParaRPr>
          </a:p>
          <a:p>
            <a:pPr marL="12700" marR="102235" algn="just">
              <a:lnSpc>
                <a:spcPct val="98200"/>
              </a:lnSpc>
              <a:spcBef>
                <a:spcPts val="50"/>
              </a:spcBef>
              <a:buFont typeface="Calibri"/>
              <a:buAutoNum type="arabicPeriod"/>
              <a:tabLst>
                <a:tab pos="187960" algn="l"/>
              </a:tabLst>
            </a:pPr>
            <a:r>
              <a:rPr sz="1400" spc="-15" dirty="0">
                <a:latin typeface="Calibri"/>
                <a:cs typeface="Calibri"/>
              </a:rPr>
              <a:t>Sleev</a:t>
            </a:r>
            <a:r>
              <a:rPr sz="1400" spc="-10" dirty="0">
                <a:latin typeface="Calibri"/>
                <a:cs typeface="Calibri"/>
              </a:rPr>
              <a:t>e</a:t>
            </a:r>
            <a:r>
              <a:rPr sz="1400" spc="5" dirty="0">
                <a:latin typeface="Calibri"/>
                <a:cs typeface="Calibri"/>
              </a:rPr>
              <a:t> </a:t>
            </a:r>
            <a:r>
              <a:rPr sz="1400" spc="-5" dirty="0">
                <a:latin typeface="Calibri"/>
                <a:cs typeface="Calibri"/>
              </a:rPr>
              <a:t>(mus</a:t>
            </a:r>
            <a:r>
              <a:rPr sz="1400" dirty="0">
                <a:latin typeface="Calibri"/>
                <a:cs typeface="Calibri"/>
              </a:rPr>
              <a:t>t </a:t>
            </a:r>
            <a:r>
              <a:rPr sz="1400" spc="-15" dirty="0">
                <a:latin typeface="Calibri"/>
                <a:cs typeface="Calibri"/>
              </a:rPr>
              <a:t>b</a:t>
            </a:r>
            <a:r>
              <a:rPr sz="1400" spc="-10" dirty="0">
                <a:latin typeface="Calibri"/>
                <a:cs typeface="Calibri"/>
              </a:rPr>
              <a:t>e</a:t>
            </a:r>
            <a:r>
              <a:rPr sz="1400" dirty="0">
                <a:latin typeface="Calibri"/>
                <a:cs typeface="Calibri"/>
              </a:rPr>
              <a:t> </a:t>
            </a:r>
            <a:r>
              <a:rPr sz="1400" spc="-5" dirty="0">
                <a:latin typeface="Calibri"/>
                <a:cs typeface="Calibri"/>
              </a:rPr>
              <a:t>use</a:t>
            </a:r>
            <a:r>
              <a:rPr sz="1400" dirty="0">
                <a:latin typeface="Calibri"/>
                <a:cs typeface="Calibri"/>
              </a:rPr>
              <a:t>d </a:t>
            </a:r>
            <a:r>
              <a:rPr sz="1400" spc="-5" dirty="0">
                <a:latin typeface="Calibri"/>
                <a:cs typeface="Calibri"/>
              </a:rPr>
              <a:t>i</a:t>
            </a:r>
            <a:r>
              <a:rPr sz="1400" dirty="0">
                <a:latin typeface="Calibri"/>
                <a:cs typeface="Calibri"/>
              </a:rPr>
              <a:t>n </a:t>
            </a:r>
            <a:r>
              <a:rPr sz="1400" spc="30" dirty="0">
                <a:latin typeface="Calibri"/>
                <a:cs typeface="Calibri"/>
              </a:rPr>
              <a:t>conjunc-on</a:t>
            </a:r>
            <a:r>
              <a:rPr sz="1400" spc="-10" dirty="0">
                <a:latin typeface="Calibri"/>
                <a:cs typeface="Calibri"/>
              </a:rPr>
              <a:t> </a:t>
            </a:r>
            <a:r>
              <a:rPr sz="1400" dirty="0">
                <a:latin typeface="Calibri"/>
                <a:cs typeface="Calibri"/>
              </a:rPr>
              <a:t>with</a:t>
            </a:r>
            <a:r>
              <a:rPr sz="1400" spc="-5" dirty="0">
                <a:latin typeface="Calibri"/>
                <a:cs typeface="Calibri"/>
              </a:rPr>
              <a:t> </a:t>
            </a:r>
            <a:r>
              <a:rPr sz="1400" spc="-10" dirty="0">
                <a:latin typeface="Calibri"/>
                <a:cs typeface="Calibri"/>
              </a:rPr>
              <a:t>external </a:t>
            </a:r>
            <a:r>
              <a:rPr sz="1400" spc="-5" dirty="0">
                <a:latin typeface="Calibri"/>
                <a:cs typeface="Calibri"/>
              </a:rPr>
              <a:t>ﬂushin</a:t>
            </a:r>
            <a:r>
              <a:rPr sz="1400" dirty="0">
                <a:latin typeface="Calibri"/>
                <a:cs typeface="Calibri"/>
              </a:rPr>
              <a:t>g </a:t>
            </a:r>
            <a:r>
              <a:rPr sz="1400" spc="-10" dirty="0">
                <a:latin typeface="Calibri"/>
                <a:cs typeface="Calibri"/>
              </a:rPr>
              <a:t>water</a:t>
            </a:r>
            <a:r>
              <a:rPr sz="1400" spc="5" dirty="0">
                <a:latin typeface="Calibri"/>
                <a:cs typeface="Calibri"/>
              </a:rPr>
              <a:t> </a:t>
            </a:r>
            <a:r>
              <a:rPr sz="1400" dirty="0">
                <a:latin typeface="Calibri"/>
                <a:cs typeface="Calibri"/>
              </a:rPr>
              <a:t>) </a:t>
            </a:r>
            <a:r>
              <a:rPr sz="1400" dirty="0">
                <a:latin typeface="Arial"/>
                <a:cs typeface="Arial"/>
              </a:rPr>
              <a:t>- </a:t>
            </a:r>
            <a:r>
              <a:rPr sz="1400" dirty="0">
                <a:latin typeface="Calibri"/>
                <a:cs typeface="Calibri"/>
              </a:rPr>
              <a:t>to</a:t>
            </a:r>
            <a:r>
              <a:rPr sz="1400" spc="-5" dirty="0">
                <a:latin typeface="Calibri"/>
                <a:cs typeface="Calibri"/>
              </a:rPr>
              <a:t> </a:t>
            </a:r>
            <a:r>
              <a:rPr sz="1400" spc="-15" dirty="0">
                <a:latin typeface="Calibri"/>
                <a:cs typeface="Calibri"/>
              </a:rPr>
              <a:t>protec</a:t>
            </a:r>
            <a:r>
              <a:rPr sz="1400" spc="-5" dirty="0">
                <a:latin typeface="Calibri"/>
                <a:cs typeface="Calibri"/>
              </a:rPr>
              <a:t>t</a:t>
            </a:r>
            <a:r>
              <a:rPr sz="1400" spc="5" dirty="0">
                <a:latin typeface="Calibri"/>
                <a:cs typeface="Calibri"/>
              </a:rPr>
              <a:t> </a:t>
            </a:r>
            <a:r>
              <a:rPr sz="1400" spc="-10" dirty="0">
                <a:latin typeface="Calibri"/>
                <a:cs typeface="Calibri"/>
              </a:rPr>
              <a:t>the</a:t>
            </a:r>
            <a:r>
              <a:rPr sz="1400" dirty="0">
                <a:latin typeface="Calibri"/>
                <a:cs typeface="Calibri"/>
              </a:rPr>
              <a:t> </a:t>
            </a:r>
            <a:r>
              <a:rPr sz="1400" spc="-95" dirty="0">
                <a:latin typeface="Calibri"/>
                <a:cs typeface="Calibri"/>
              </a:rPr>
              <a:t>shaM</a:t>
            </a:r>
            <a:r>
              <a:rPr sz="1400" spc="-40"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guide</a:t>
            </a:r>
            <a:r>
              <a:rPr sz="1400" spc="-5" dirty="0">
                <a:latin typeface="Calibri"/>
                <a:cs typeface="Calibri"/>
              </a:rPr>
              <a:t> bearin</a:t>
            </a:r>
            <a:r>
              <a:rPr sz="1400" dirty="0">
                <a:latin typeface="Calibri"/>
                <a:cs typeface="Calibri"/>
              </a:rPr>
              <a:t>g</a:t>
            </a:r>
            <a:r>
              <a:rPr sz="1400" spc="5" dirty="0">
                <a:latin typeface="Calibri"/>
                <a:cs typeface="Calibri"/>
              </a:rPr>
              <a:t> </a:t>
            </a:r>
            <a:r>
              <a:rPr sz="1400" dirty="0">
                <a:latin typeface="Calibri"/>
                <a:cs typeface="Calibri"/>
              </a:rPr>
              <a:t>( </a:t>
            </a:r>
            <a:r>
              <a:rPr sz="1400" spc="-5" dirty="0">
                <a:latin typeface="Calibri"/>
                <a:cs typeface="Calibri"/>
              </a:rPr>
              <a:t>fo</a:t>
            </a:r>
            <a:r>
              <a:rPr sz="1400" dirty="0">
                <a:latin typeface="Calibri"/>
                <a:cs typeface="Calibri"/>
              </a:rPr>
              <a:t>r medium</a:t>
            </a:r>
            <a:r>
              <a:rPr sz="1400" spc="-5" dirty="0">
                <a:latin typeface="Calibri"/>
                <a:cs typeface="Calibri"/>
              </a:rPr>
              <a:t> </a:t>
            </a:r>
            <a:r>
              <a:rPr sz="1400" dirty="0">
                <a:latin typeface="Calibri"/>
                <a:cs typeface="Calibri"/>
              </a:rPr>
              <a:t>with</a:t>
            </a:r>
            <a:r>
              <a:rPr sz="1400" spc="-5" dirty="0">
                <a:latin typeface="Calibri"/>
                <a:cs typeface="Calibri"/>
              </a:rPr>
              <a:t> hig</a:t>
            </a:r>
            <a:r>
              <a:rPr sz="1400" dirty="0">
                <a:latin typeface="Calibri"/>
                <a:cs typeface="Calibri"/>
              </a:rPr>
              <a:t>h </a:t>
            </a:r>
            <a:r>
              <a:rPr sz="1400" spc="-5" dirty="0">
                <a:latin typeface="Calibri"/>
                <a:cs typeface="Calibri"/>
              </a:rPr>
              <a:t>impurit</a:t>
            </a:r>
            <a:r>
              <a:rPr sz="1400" dirty="0">
                <a:latin typeface="Calibri"/>
                <a:cs typeface="Calibri"/>
              </a:rPr>
              <a:t>y</a:t>
            </a:r>
            <a:r>
              <a:rPr sz="1400" spc="5" dirty="0">
                <a:latin typeface="Calibri"/>
                <a:cs typeface="Calibri"/>
              </a:rPr>
              <a:t> </a:t>
            </a:r>
            <a:r>
              <a:rPr sz="1400" dirty="0">
                <a:latin typeface="Calibri"/>
                <a:cs typeface="Calibri"/>
              </a:rPr>
              <a:t>content</a:t>
            </a:r>
            <a:r>
              <a:rPr sz="1400" spc="-5" dirty="0">
                <a:latin typeface="Calibri"/>
                <a:cs typeface="Calibri"/>
              </a:rPr>
              <a:t> </a:t>
            </a:r>
            <a:r>
              <a:rPr sz="1400" spc="-15" dirty="0">
                <a:latin typeface="Calibri"/>
                <a:cs typeface="Calibri"/>
              </a:rPr>
              <a:t>o</a:t>
            </a:r>
            <a:r>
              <a:rPr sz="1400" spc="-5" dirty="0">
                <a:latin typeface="Calibri"/>
                <a:cs typeface="Calibri"/>
              </a:rPr>
              <a:t>r</a:t>
            </a:r>
            <a:r>
              <a:rPr sz="1400" dirty="0">
                <a:latin typeface="Calibri"/>
                <a:cs typeface="Calibri"/>
              </a:rPr>
              <a:t> </a:t>
            </a:r>
            <a:r>
              <a:rPr sz="1400" spc="-5" dirty="0">
                <a:latin typeface="Calibri"/>
                <a:cs typeface="Calibri"/>
              </a:rPr>
              <a:t>specia</a:t>
            </a:r>
            <a:r>
              <a:rPr sz="1400" dirty="0">
                <a:latin typeface="Calibri"/>
                <a:cs typeface="Calibri"/>
              </a:rPr>
              <a:t>l </a:t>
            </a:r>
            <a:r>
              <a:rPr sz="1400" spc="-10" dirty="0">
                <a:latin typeface="Calibri"/>
                <a:cs typeface="Calibri"/>
              </a:rPr>
              <a:t>working</a:t>
            </a:r>
            <a:r>
              <a:rPr sz="1400" spc="-5" dirty="0">
                <a:latin typeface="Calibri"/>
                <a:cs typeface="Calibri"/>
              </a:rPr>
              <a:t> </a:t>
            </a:r>
            <a:r>
              <a:rPr sz="1400" spc="25" dirty="0">
                <a:latin typeface="Calibri"/>
                <a:cs typeface="Calibri"/>
              </a:rPr>
              <a:t>condi-ons,</a:t>
            </a:r>
            <a:r>
              <a:rPr sz="1400" spc="15" dirty="0">
                <a:latin typeface="Calibri"/>
                <a:cs typeface="Calibri"/>
              </a:rPr>
              <a:t> </a:t>
            </a:r>
            <a:r>
              <a:rPr sz="1400" spc="-10" dirty="0">
                <a:latin typeface="Calibri"/>
                <a:cs typeface="Calibri"/>
              </a:rPr>
              <a:t>etc.</a:t>
            </a:r>
            <a:r>
              <a:rPr sz="1400" spc="-5" dirty="0">
                <a:latin typeface="Calibri"/>
                <a:cs typeface="Calibri"/>
              </a:rPr>
              <a:t> </a:t>
            </a:r>
            <a:r>
              <a:rPr sz="1400" dirty="0">
                <a:latin typeface="Calibri"/>
                <a:cs typeface="Calibri"/>
              </a:rPr>
              <a:t>)</a:t>
            </a:r>
          </a:p>
          <a:p>
            <a:pPr marL="12700" marR="70485">
              <a:lnSpc>
                <a:spcPct val="101200"/>
              </a:lnSpc>
              <a:buFont typeface="Calibri"/>
              <a:buAutoNum type="arabicPeriod"/>
              <a:tabLst>
                <a:tab pos="187960" algn="l"/>
              </a:tabLst>
            </a:pPr>
            <a:r>
              <a:rPr sz="1400" spc="-15" dirty="0">
                <a:latin typeface="Calibri"/>
                <a:cs typeface="Calibri"/>
              </a:rPr>
              <a:t>Hear</a:t>
            </a:r>
            <a:r>
              <a:rPr sz="1400" spc="-5" dirty="0">
                <a:latin typeface="Calibri"/>
                <a:cs typeface="Calibri"/>
              </a:rPr>
              <a:t>t</a:t>
            </a:r>
            <a:r>
              <a:rPr sz="1400" dirty="0">
                <a:latin typeface="Calibri"/>
                <a:cs typeface="Calibri"/>
              </a:rPr>
              <a:t> </a:t>
            </a:r>
            <a:r>
              <a:rPr sz="1400" spc="-5" dirty="0">
                <a:latin typeface="Calibri"/>
                <a:cs typeface="Calibri"/>
              </a:rPr>
              <a:t>pumpin</a:t>
            </a:r>
            <a:r>
              <a:rPr sz="1400" dirty="0">
                <a:latin typeface="Calibri"/>
                <a:cs typeface="Calibri"/>
              </a:rPr>
              <a:t>g </a:t>
            </a:r>
            <a:r>
              <a:rPr sz="1400" spc="-10" dirty="0">
                <a:latin typeface="Calibri"/>
                <a:cs typeface="Calibri"/>
              </a:rPr>
              <a:t>type</a:t>
            </a:r>
            <a:r>
              <a:rPr sz="1400" dirty="0">
                <a:latin typeface="Calibri"/>
                <a:cs typeface="Calibri"/>
              </a:rPr>
              <a:t> </a:t>
            </a:r>
            <a:r>
              <a:rPr sz="1400" spc="-5" dirty="0">
                <a:latin typeface="Calibri"/>
                <a:cs typeface="Calibri"/>
              </a:rPr>
              <a:t>(uppe</a:t>
            </a:r>
            <a:r>
              <a:rPr sz="1400" dirty="0">
                <a:latin typeface="Calibri"/>
                <a:cs typeface="Calibri"/>
              </a:rPr>
              <a:t>r </a:t>
            </a:r>
            <a:r>
              <a:rPr sz="1400" spc="-10" dirty="0">
                <a:latin typeface="Calibri"/>
                <a:cs typeface="Calibri"/>
              </a:rPr>
              <a:t>water</a:t>
            </a:r>
            <a:r>
              <a:rPr sz="1400" spc="-5" dirty="0">
                <a:latin typeface="Calibri"/>
                <a:cs typeface="Calibri"/>
              </a:rPr>
              <a:t> outle</a:t>
            </a:r>
            <a:r>
              <a:rPr sz="1400" dirty="0">
                <a:latin typeface="Calibri"/>
                <a:cs typeface="Calibri"/>
              </a:rPr>
              <a:t>t and</a:t>
            </a:r>
            <a:r>
              <a:rPr sz="1400" spc="-5" dirty="0">
                <a:latin typeface="Calibri"/>
                <a:cs typeface="Calibri"/>
              </a:rPr>
              <a:t> </a:t>
            </a:r>
            <a:r>
              <a:rPr sz="1400" spc="-15" dirty="0">
                <a:latin typeface="Calibri"/>
                <a:cs typeface="Calibri"/>
              </a:rPr>
              <a:t>lowe</a:t>
            </a:r>
            <a:r>
              <a:rPr sz="1400" spc="-5" dirty="0">
                <a:latin typeface="Calibri"/>
                <a:cs typeface="Calibri"/>
              </a:rPr>
              <a:t>r</a:t>
            </a:r>
            <a:r>
              <a:rPr sz="1400" spc="5" dirty="0">
                <a:latin typeface="Calibri"/>
                <a:cs typeface="Calibri"/>
              </a:rPr>
              <a:t> </a:t>
            </a:r>
            <a:r>
              <a:rPr sz="1400" spc="-10" dirty="0">
                <a:latin typeface="Calibri"/>
                <a:cs typeface="Calibri"/>
              </a:rPr>
              <a:t>water</a:t>
            </a:r>
            <a:r>
              <a:rPr sz="1400" spc="-5" dirty="0">
                <a:latin typeface="Calibri"/>
                <a:cs typeface="Calibri"/>
              </a:rPr>
              <a:t> outlet</a:t>
            </a:r>
            <a:r>
              <a:rPr sz="1400" dirty="0">
                <a:latin typeface="Calibri"/>
                <a:cs typeface="Calibri"/>
              </a:rPr>
              <a:t>) </a:t>
            </a:r>
            <a:r>
              <a:rPr sz="1400" spc="-5" dirty="0">
                <a:latin typeface="Calibri"/>
                <a:cs typeface="Calibri"/>
              </a:rPr>
              <a:t>: Dur</a:t>
            </a:r>
            <a:r>
              <a:rPr sz="1400" dirty="0">
                <a:latin typeface="Calibri"/>
                <a:cs typeface="Calibri"/>
              </a:rPr>
              <a:t>i</a:t>
            </a:r>
            <a:r>
              <a:rPr sz="1400" spc="-5" dirty="0">
                <a:latin typeface="Calibri"/>
                <a:cs typeface="Calibri"/>
              </a:rPr>
              <a:t>n</a:t>
            </a:r>
            <a:r>
              <a:rPr sz="1400" dirty="0">
                <a:latin typeface="Calibri"/>
                <a:cs typeface="Calibri"/>
              </a:rPr>
              <a:t>g mai</a:t>
            </a:r>
            <a:r>
              <a:rPr sz="1400" spc="-5" dirty="0">
                <a:latin typeface="Calibri"/>
                <a:cs typeface="Calibri"/>
              </a:rPr>
              <a:t>ntenanc</a:t>
            </a:r>
            <a:r>
              <a:rPr sz="1400" dirty="0">
                <a:latin typeface="Calibri"/>
                <a:cs typeface="Calibri"/>
              </a:rPr>
              <a:t>e</a:t>
            </a:r>
            <a:r>
              <a:rPr sz="1400" spc="5" dirty="0">
                <a:latin typeface="Calibri"/>
                <a:cs typeface="Calibri"/>
              </a:rPr>
              <a:t> </a:t>
            </a:r>
            <a:r>
              <a:rPr sz="1400" spc="-5" dirty="0">
                <a:latin typeface="Calibri"/>
                <a:cs typeface="Calibri"/>
              </a:rPr>
              <a:t>,</a:t>
            </a:r>
            <a:r>
              <a:rPr sz="1400" spc="-10" dirty="0">
                <a:latin typeface="Calibri"/>
                <a:cs typeface="Calibri"/>
              </a:rPr>
              <a:t> the</a:t>
            </a:r>
            <a:r>
              <a:rPr sz="1400" dirty="0">
                <a:latin typeface="Calibri"/>
                <a:cs typeface="Calibri"/>
              </a:rPr>
              <a:t> </a:t>
            </a:r>
            <a:r>
              <a:rPr sz="1400" spc="-5" dirty="0">
                <a:latin typeface="Calibri"/>
                <a:cs typeface="Calibri"/>
              </a:rPr>
              <a:t>pum</a:t>
            </a:r>
            <a:r>
              <a:rPr sz="1400" dirty="0">
                <a:latin typeface="Calibri"/>
                <a:cs typeface="Calibri"/>
              </a:rPr>
              <a:t>p </a:t>
            </a:r>
            <a:r>
              <a:rPr sz="1400" spc="25" dirty="0">
                <a:latin typeface="Calibri"/>
                <a:cs typeface="Calibri"/>
              </a:rPr>
              <a:t>founda-o</a:t>
            </a:r>
            <a:r>
              <a:rPr sz="1400" spc="35" dirty="0">
                <a:latin typeface="Calibri"/>
                <a:cs typeface="Calibri"/>
              </a:rPr>
              <a:t>n</a:t>
            </a:r>
            <a:r>
              <a:rPr sz="1400" dirty="0">
                <a:latin typeface="Calibri"/>
                <a:cs typeface="Calibri"/>
              </a:rPr>
              <a:t> and</a:t>
            </a:r>
            <a:r>
              <a:rPr sz="1400" spc="-5" dirty="0">
                <a:latin typeface="Calibri"/>
                <a:cs typeface="Calibri"/>
              </a:rPr>
              <a:t> pipin</a:t>
            </a:r>
            <a:r>
              <a:rPr sz="1400" dirty="0">
                <a:latin typeface="Calibri"/>
                <a:cs typeface="Calibri"/>
              </a:rPr>
              <a:t>g </a:t>
            </a:r>
            <a:r>
              <a:rPr sz="1400" spc="-5" dirty="0">
                <a:latin typeface="Calibri"/>
                <a:cs typeface="Calibri"/>
              </a:rPr>
              <a:t>d</a:t>
            </a:r>
            <a:r>
              <a:rPr sz="1400" dirty="0">
                <a:latin typeface="Calibri"/>
                <a:cs typeface="Calibri"/>
              </a:rPr>
              <a:t>o </a:t>
            </a:r>
            <a:r>
              <a:rPr sz="1400" spc="-5" dirty="0">
                <a:latin typeface="Calibri"/>
                <a:cs typeface="Calibri"/>
              </a:rPr>
              <a:t>no</a:t>
            </a:r>
            <a:r>
              <a:rPr sz="1400" dirty="0">
                <a:latin typeface="Calibri"/>
                <a:cs typeface="Calibri"/>
              </a:rPr>
              <a:t>t </a:t>
            </a:r>
            <a:r>
              <a:rPr sz="1400" spc="-15" dirty="0">
                <a:latin typeface="Calibri"/>
                <a:cs typeface="Calibri"/>
              </a:rPr>
              <a:t>nee</a:t>
            </a:r>
            <a:r>
              <a:rPr sz="1400" spc="-10" dirty="0">
                <a:latin typeface="Calibri"/>
                <a:cs typeface="Calibri"/>
              </a:rPr>
              <a:t>d</a:t>
            </a:r>
            <a:r>
              <a:rPr sz="1400" dirty="0">
                <a:latin typeface="Calibri"/>
                <a:cs typeface="Calibri"/>
              </a:rPr>
              <a:t> to</a:t>
            </a:r>
            <a:r>
              <a:rPr sz="1400" spc="-5" dirty="0">
                <a:latin typeface="Calibri"/>
                <a:cs typeface="Calibri"/>
              </a:rPr>
              <a:t> </a:t>
            </a:r>
            <a:r>
              <a:rPr sz="1400" spc="-15" dirty="0">
                <a:latin typeface="Calibri"/>
                <a:cs typeface="Calibri"/>
              </a:rPr>
              <a:t>b</a:t>
            </a:r>
            <a:r>
              <a:rPr sz="1400" spc="-10" dirty="0">
                <a:latin typeface="Calibri"/>
                <a:cs typeface="Calibri"/>
              </a:rPr>
              <a:t>e</a:t>
            </a:r>
            <a:r>
              <a:rPr sz="1400" dirty="0">
                <a:latin typeface="Calibri"/>
                <a:cs typeface="Calibri"/>
              </a:rPr>
              <a:t> </a:t>
            </a:r>
            <a:r>
              <a:rPr sz="1400" spc="-5" dirty="0">
                <a:latin typeface="Calibri"/>
                <a:cs typeface="Calibri"/>
              </a:rPr>
              <a:t>disassembled</a:t>
            </a:r>
            <a:r>
              <a:rPr sz="1400" dirty="0">
                <a:latin typeface="Calibri"/>
                <a:cs typeface="Calibri"/>
              </a:rPr>
              <a:t>, </a:t>
            </a:r>
            <a:r>
              <a:rPr sz="1400" spc="-5" dirty="0">
                <a:latin typeface="Calibri"/>
                <a:cs typeface="Calibri"/>
              </a:rPr>
              <a:t>onl</a:t>
            </a:r>
            <a:r>
              <a:rPr sz="1400" dirty="0">
                <a:latin typeface="Calibri"/>
                <a:cs typeface="Calibri"/>
              </a:rPr>
              <a:t>y </a:t>
            </a:r>
            <a:r>
              <a:rPr sz="1400" spc="-10" dirty="0">
                <a:latin typeface="Calibri"/>
                <a:cs typeface="Calibri"/>
              </a:rPr>
              <a:t>the</a:t>
            </a:r>
            <a:r>
              <a:rPr sz="1400" dirty="0">
                <a:latin typeface="Calibri"/>
                <a:cs typeface="Calibri"/>
              </a:rPr>
              <a:t> </a:t>
            </a:r>
            <a:r>
              <a:rPr sz="1400" spc="-10" dirty="0">
                <a:latin typeface="Calibri"/>
                <a:cs typeface="Calibri"/>
              </a:rPr>
              <a:t>rotor</a:t>
            </a:r>
            <a:r>
              <a:rPr sz="1400" spc="-5" dirty="0">
                <a:latin typeface="Calibri"/>
                <a:cs typeface="Calibri"/>
              </a:rPr>
              <a:t> </a:t>
            </a:r>
            <a:r>
              <a:rPr sz="1400" spc="-15" dirty="0">
                <a:latin typeface="Calibri"/>
                <a:cs typeface="Calibri"/>
              </a:rPr>
              <a:t>par</a:t>
            </a:r>
            <a:r>
              <a:rPr sz="1400" spc="-5" dirty="0">
                <a:latin typeface="Calibri"/>
                <a:cs typeface="Calibri"/>
              </a:rPr>
              <a:t>t</a:t>
            </a:r>
            <a:r>
              <a:rPr sz="1400" dirty="0">
                <a:latin typeface="Calibri"/>
                <a:cs typeface="Calibri"/>
              </a:rPr>
              <a:t> </a:t>
            </a:r>
            <a:r>
              <a:rPr sz="1400" spc="-5" dirty="0">
                <a:latin typeface="Calibri"/>
                <a:cs typeface="Calibri"/>
              </a:rPr>
              <a:t>is draw</a:t>
            </a:r>
            <a:r>
              <a:rPr sz="1400" dirty="0">
                <a:latin typeface="Calibri"/>
                <a:cs typeface="Calibri"/>
              </a:rPr>
              <a:t>n </a:t>
            </a:r>
            <a:r>
              <a:rPr sz="1400" spc="-5" dirty="0">
                <a:latin typeface="Calibri"/>
                <a:cs typeface="Calibri"/>
              </a:rPr>
              <a:t>ou</a:t>
            </a:r>
            <a:r>
              <a:rPr sz="1400" dirty="0">
                <a:latin typeface="Calibri"/>
                <a:cs typeface="Calibri"/>
              </a:rPr>
              <a:t>t .</a:t>
            </a:r>
          </a:p>
          <a:p>
            <a:pPr marL="187325" indent="-174625" algn="just">
              <a:lnSpc>
                <a:spcPts val="1600"/>
              </a:lnSpc>
              <a:buFont typeface="Calibri"/>
              <a:buAutoNum type="arabicPeriod"/>
              <a:tabLst>
                <a:tab pos="187960" algn="l"/>
              </a:tabLst>
            </a:pPr>
            <a:r>
              <a:rPr sz="1400" spc="-5" dirty="0">
                <a:latin typeface="Calibri"/>
                <a:cs typeface="Calibri"/>
              </a:rPr>
              <a:t>Th</a:t>
            </a:r>
            <a:r>
              <a:rPr sz="1400" dirty="0">
                <a:latin typeface="Calibri"/>
                <a:cs typeface="Calibri"/>
              </a:rPr>
              <a:t>e </a:t>
            </a:r>
            <a:r>
              <a:rPr sz="1400" spc="30" dirty="0">
                <a:latin typeface="Calibri"/>
                <a:cs typeface="Calibri"/>
              </a:rPr>
              <a:t>connec-on</a:t>
            </a:r>
            <a:r>
              <a:rPr sz="1400" spc="-5" dirty="0">
                <a:latin typeface="Calibri"/>
                <a:cs typeface="Calibri"/>
              </a:rPr>
              <a:t> </a:t>
            </a:r>
            <a:r>
              <a:rPr sz="1400" spc="-15" dirty="0">
                <a:latin typeface="Calibri"/>
                <a:cs typeface="Calibri"/>
              </a:rPr>
              <a:t>betwee</a:t>
            </a:r>
            <a:r>
              <a:rPr sz="1400" spc="-10" dirty="0">
                <a:latin typeface="Calibri"/>
                <a:cs typeface="Calibri"/>
              </a:rPr>
              <a:t>n</a:t>
            </a:r>
            <a:r>
              <a:rPr sz="1400" spc="5" dirty="0">
                <a:latin typeface="Calibri"/>
                <a:cs typeface="Calibri"/>
              </a:rPr>
              <a:t> </a:t>
            </a:r>
            <a:r>
              <a:rPr sz="1400" spc="-5" dirty="0">
                <a:latin typeface="Calibri"/>
                <a:cs typeface="Calibri"/>
              </a:rPr>
              <a:t>impelle</a:t>
            </a:r>
            <a:r>
              <a:rPr sz="1400" dirty="0">
                <a:latin typeface="Calibri"/>
                <a:cs typeface="Calibri"/>
              </a:rPr>
              <a:t>r</a:t>
            </a:r>
            <a:r>
              <a:rPr sz="1400" spc="5" dirty="0">
                <a:latin typeface="Calibri"/>
                <a:cs typeface="Calibri"/>
              </a:rPr>
              <a:t> </a:t>
            </a:r>
            <a:r>
              <a:rPr sz="1400" spc="-85" dirty="0" smtClean="0">
                <a:latin typeface="Calibri"/>
                <a:cs typeface="Calibri"/>
              </a:rPr>
              <a:t>sha</a:t>
            </a:r>
            <a:r>
              <a:rPr lang="en-US" sz="1400" spc="-85" dirty="0" smtClean="0">
                <a:latin typeface="Calibri"/>
                <a:cs typeface="Calibri"/>
              </a:rPr>
              <a:t>ft</a:t>
            </a:r>
            <a:r>
              <a:rPr sz="1400" spc="-35" dirty="0" smtClean="0">
                <a:latin typeface="Calibri"/>
                <a:cs typeface="Calibri"/>
              </a:rPr>
              <a:t>,</a:t>
            </a:r>
            <a:r>
              <a:rPr sz="1400" dirty="0" smtClean="0">
                <a:latin typeface="Calibri"/>
                <a:cs typeface="Calibri"/>
              </a:rPr>
              <a:t> </a:t>
            </a:r>
            <a:r>
              <a:rPr sz="1400" spc="-15" dirty="0">
                <a:latin typeface="Calibri"/>
                <a:cs typeface="Calibri"/>
              </a:rPr>
              <a:t>driv</a:t>
            </a:r>
            <a:r>
              <a:rPr sz="1400" spc="-10" dirty="0">
                <a:latin typeface="Calibri"/>
                <a:cs typeface="Calibri"/>
              </a:rPr>
              <a:t>e</a:t>
            </a:r>
            <a:r>
              <a:rPr sz="1400" dirty="0">
                <a:latin typeface="Calibri"/>
                <a:cs typeface="Calibri"/>
              </a:rPr>
              <a:t> </a:t>
            </a:r>
            <a:r>
              <a:rPr sz="1400" spc="-80" dirty="0" smtClean="0">
                <a:latin typeface="Calibri"/>
                <a:cs typeface="Calibri"/>
              </a:rPr>
              <a:t>sha</a:t>
            </a:r>
            <a:r>
              <a:rPr lang="en-US" sz="1400" spc="-80" dirty="0" smtClean="0">
                <a:latin typeface="Calibri"/>
                <a:cs typeface="Calibri"/>
              </a:rPr>
              <a:t>ft</a:t>
            </a:r>
            <a:r>
              <a:rPr sz="1400" dirty="0" smtClean="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motor</a:t>
            </a:r>
            <a:r>
              <a:rPr sz="1400" spc="-5" dirty="0">
                <a:latin typeface="Calibri"/>
                <a:cs typeface="Calibri"/>
              </a:rPr>
              <a:t> </a:t>
            </a:r>
            <a:r>
              <a:rPr sz="1400" spc="-80" dirty="0" smtClean="0">
                <a:latin typeface="Calibri"/>
                <a:cs typeface="Calibri"/>
              </a:rPr>
              <a:t>sha</a:t>
            </a:r>
            <a:r>
              <a:rPr lang="en-US" sz="1400" spc="-80" dirty="0" smtClean="0">
                <a:latin typeface="Calibri"/>
                <a:cs typeface="Calibri"/>
              </a:rPr>
              <a:t>ft</a:t>
            </a:r>
            <a:r>
              <a:rPr sz="1400" dirty="0" smtClean="0">
                <a:latin typeface="Calibri"/>
                <a:cs typeface="Calibri"/>
              </a:rPr>
              <a:t> </a:t>
            </a:r>
            <a:r>
              <a:rPr sz="1400" spc="-5" dirty="0">
                <a:latin typeface="Calibri"/>
                <a:cs typeface="Calibri"/>
              </a:rPr>
              <a:t>i</a:t>
            </a:r>
            <a:r>
              <a:rPr sz="1400" dirty="0">
                <a:latin typeface="Calibri"/>
                <a:cs typeface="Calibri"/>
              </a:rPr>
              <a:t>s connected</a:t>
            </a:r>
            <a:r>
              <a:rPr sz="1400" spc="-5" dirty="0">
                <a:latin typeface="Calibri"/>
                <a:cs typeface="Calibri"/>
              </a:rPr>
              <a:t> b</a:t>
            </a:r>
            <a:r>
              <a:rPr sz="1400" dirty="0">
                <a:latin typeface="Calibri"/>
                <a:cs typeface="Calibri"/>
              </a:rPr>
              <a:t>y rigid</a:t>
            </a:r>
          </a:p>
          <a:p>
            <a:pPr marL="12700" algn="just">
              <a:lnSpc>
                <a:spcPct val="100000"/>
              </a:lnSpc>
              <a:spcBef>
                <a:spcPts val="20"/>
              </a:spcBef>
            </a:pPr>
            <a:r>
              <a:rPr sz="1400" dirty="0">
                <a:latin typeface="Calibri"/>
                <a:cs typeface="Calibri"/>
              </a:rPr>
              <a:t>couplin</a:t>
            </a:r>
            <a:r>
              <a:rPr sz="1400" spc="-10" dirty="0">
                <a:latin typeface="Calibri"/>
                <a:cs typeface="Calibri"/>
              </a:rPr>
              <a:t>g</a:t>
            </a:r>
            <a:r>
              <a:rPr sz="1400" spc="-5" dirty="0">
                <a:latin typeface="Calibri"/>
                <a:cs typeface="Calibri"/>
              </a:rPr>
              <a:t> </a:t>
            </a:r>
            <a:r>
              <a:rPr sz="1400" dirty="0">
                <a:latin typeface="Calibri"/>
                <a:cs typeface="Calibri"/>
              </a:rPr>
              <a:t>( </a:t>
            </a:r>
            <a:r>
              <a:rPr sz="1400" spc="-10" dirty="0">
                <a:latin typeface="Calibri"/>
                <a:cs typeface="Calibri"/>
              </a:rPr>
              <a:t>threaded</a:t>
            </a:r>
            <a:r>
              <a:rPr sz="1400" spc="-5" dirty="0">
                <a:latin typeface="Calibri"/>
                <a:cs typeface="Calibri"/>
              </a:rPr>
              <a:t> </a:t>
            </a:r>
            <a:r>
              <a:rPr sz="1400" dirty="0">
                <a:latin typeface="Calibri"/>
                <a:cs typeface="Calibri"/>
              </a:rPr>
              <a:t>coupling</a:t>
            </a:r>
            <a:r>
              <a:rPr sz="1400" spc="-10" dirty="0">
                <a:latin typeface="Calibri"/>
                <a:cs typeface="Calibri"/>
              </a:rPr>
              <a:t> </a:t>
            </a:r>
            <a:r>
              <a:rPr sz="1400" dirty="0">
                <a:latin typeface="Calibri"/>
                <a:cs typeface="Calibri"/>
              </a:rPr>
              <a:t>and</a:t>
            </a:r>
            <a:r>
              <a:rPr sz="1400" spc="-5" dirty="0">
                <a:latin typeface="Calibri"/>
                <a:cs typeface="Calibri"/>
              </a:rPr>
              <a:t> </a:t>
            </a:r>
            <a:r>
              <a:rPr sz="1400" spc="-15" dirty="0">
                <a:latin typeface="Calibri"/>
                <a:cs typeface="Calibri"/>
              </a:rPr>
              <a:t>sleev</a:t>
            </a:r>
            <a:r>
              <a:rPr sz="1400" spc="-10" dirty="0">
                <a:latin typeface="Calibri"/>
                <a:cs typeface="Calibri"/>
              </a:rPr>
              <a:t>e</a:t>
            </a:r>
            <a:r>
              <a:rPr sz="1400" dirty="0">
                <a:latin typeface="Calibri"/>
                <a:cs typeface="Calibri"/>
              </a:rPr>
              <a:t> coupling</a:t>
            </a:r>
            <a:r>
              <a:rPr sz="1400" spc="-10" dirty="0">
                <a:latin typeface="Calibri"/>
                <a:cs typeface="Calibri"/>
              </a:rPr>
              <a:t> </a:t>
            </a:r>
            <a:r>
              <a:rPr sz="1400" dirty="0">
                <a:latin typeface="Calibri"/>
                <a:cs typeface="Calibri"/>
              </a:rPr>
              <a:t>)</a:t>
            </a:r>
          </a:p>
          <a:p>
            <a:pPr marL="12700" marR="434340" algn="just">
              <a:lnSpc>
                <a:spcPct val="101200"/>
              </a:lnSpc>
              <a:buFont typeface="Calibri"/>
              <a:buAutoNum type="arabicPeriod" startAt="7"/>
              <a:tabLst>
                <a:tab pos="187960" algn="l"/>
              </a:tabLst>
            </a:pPr>
            <a:r>
              <a:rPr sz="1400" spc="-5" dirty="0">
                <a:latin typeface="Calibri"/>
                <a:cs typeface="Calibri"/>
              </a:rPr>
              <a:t>Th</a:t>
            </a:r>
            <a:r>
              <a:rPr sz="1400" dirty="0">
                <a:latin typeface="Calibri"/>
                <a:cs typeface="Calibri"/>
              </a:rPr>
              <a:t>e guide</a:t>
            </a:r>
            <a:r>
              <a:rPr sz="1400" spc="-5" dirty="0">
                <a:latin typeface="Calibri"/>
                <a:cs typeface="Calibri"/>
              </a:rPr>
              <a:t> bearing</a:t>
            </a:r>
            <a:r>
              <a:rPr sz="1400" dirty="0">
                <a:latin typeface="Calibri"/>
                <a:cs typeface="Calibri"/>
              </a:rPr>
              <a:t>s</a:t>
            </a:r>
            <a:r>
              <a:rPr sz="1400" spc="5" dirty="0">
                <a:latin typeface="Calibri"/>
                <a:cs typeface="Calibri"/>
              </a:rPr>
              <a:t> </a:t>
            </a:r>
            <a:r>
              <a:rPr sz="1400" spc="-10" dirty="0">
                <a:latin typeface="Calibri"/>
                <a:cs typeface="Calibri"/>
              </a:rPr>
              <a:t>are</a:t>
            </a:r>
            <a:r>
              <a:rPr sz="1400" dirty="0">
                <a:latin typeface="Calibri"/>
                <a:cs typeface="Calibri"/>
              </a:rPr>
              <a:t> </a:t>
            </a:r>
            <a:r>
              <a:rPr sz="1400" spc="-10" dirty="0">
                <a:latin typeface="Calibri"/>
                <a:cs typeface="Calibri"/>
              </a:rPr>
              <a:t>generally </a:t>
            </a:r>
            <a:r>
              <a:rPr sz="1400" spc="-110" dirty="0">
                <a:latin typeface="Calibri"/>
                <a:cs typeface="Calibri"/>
              </a:rPr>
              <a:t>water-­‐lubricated</a:t>
            </a:r>
            <a:r>
              <a:rPr sz="1400" spc="-10" dirty="0">
                <a:latin typeface="Calibri"/>
                <a:cs typeface="Calibri"/>
              </a:rPr>
              <a:t> rubber </a:t>
            </a:r>
            <a:r>
              <a:rPr sz="1400" spc="-15" dirty="0">
                <a:latin typeface="Calibri"/>
                <a:cs typeface="Calibri"/>
              </a:rPr>
              <a:t>bearings</a:t>
            </a:r>
            <a:r>
              <a:rPr sz="1400" spc="-5" dirty="0">
                <a:latin typeface="Calibri"/>
                <a:cs typeface="Calibri"/>
              </a:rPr>
              <a:t>,</a:t>
            </a:r>
            <a:r>
              <a:rPr sz="1400" dirty="0">
                <a:latin typeface="Calibri"/>
                <a:cs typeface="Calibri"/>
              </a:rPr>
              <a:t> 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a:t>
            </a:r>
            <a:r>
              <a:rPr sz="1400" spc="-15" dirty="0">
                <a:latin typeface="Calibri"/>
                <a:cs typeface="Calibri"/>
              </a:rPr>
              <a:t>be</a:t>
            </a:r>
            <a:r>
              <a:rPr sz="1400" spc="-10" dirty="0">
                <a:latin typeface="Calibri"/>
                <a:cs typeface="Calibri"/>
              </a:rPr>
              <a:t> replaced </a:t>
            </a:r>
            <a:r>
              <a:rPr sz="1400" dirty="0">
                <a:latin typeface="Calibri"/>
                <a:cs typeface="Calibri"/>
              </a:rPr>
              <a:t>with</a:t>
            </a:r>
            <a:r>
              <a:rPr sz="1400" spc="-5" dirty="0">
                <a:latin typeface="Calibri"/>
                <a:cs typeface="Calibri"/>
              </a:rPr>
              <a:t> bearing</a:t>
            </a:r>
            <a:r>
              <a:rPr sz="1400" dirty="0">
                <a:latin typeface="Calibri"/>
                <a:cs typeface="Calibri"/>
              </a:rPr>
              <a:t>s</a:t>
            </a:r>
            <a:r>
              <a:rPr sz="1400" spc="5" dirty="0">
                <a:latin typeface="Calibri"/>
                <a:cs typeface="Calibri"/>
              </a:rPr>
              <a:t> </a:t>
            </a:r>
            <a:r>
              <a:rPr sz="1400" spc="-5" dirty="0">
                <a:latin typeface="Calibri"/>
                <a:cs typeface="Calibri"/>
              </a:rPr>
              <a:t>o</a:t>
            </a:r>
            <a:r>
              <a:rPr sz="1400" dirty="0">
                <a:latin typeface="Calibri"/>
                <a:cs typeface="Calibri"/>
              </a:rPr>
              <a:t>f </a:t>
            </a:r>
            <a:r>
              <a:rPr sz="1400" spc="-15" dirty="0">
                <a:latin typeface="Calibri"/>
                <a:cs typeface="Calibri"/>
              </a:rPr>
              <a:t>othe</a:t>
            </a:r>
            <a:r>
              <a:rPr sz="1400" spc="-5" dirty="0">
                <a:latin typeface="Calibri"/>
                <a:cs typeface="Calibri"/>
              </a:rPr>
              <a:t>r</a:t>
            </a:r>
            <a:r>
              <a:rPr sz="1400" dirty="0">
                <a:latin typeface="Calibri"/>
                <a:cs typeface="Calibri"/>
              </a:rPr>
              <a:t> materials</a:t>
            </a:r>
            <a:r>
              <a:rPr sz="1400" spc="-5" dirty="0">
                <a:latin typeface="Calibri"/>
                <a:cs typeface="Calibri"/>
              </a:rPr>
              <a:t> (polyurethane</a:t>
            </a:r>
            <a:r>
              <a:rPr sz="1400" dirty="0">
                <a:latin typeface="Calibri"/>
                <a:cs typeface="Calibri"/>
              </a:rPr>
              <a:t>, </a:t>
            </a:r>
            <a:r>
              <a:rPr sz="1400" spc="-5" dirty="0">
                <a:latin typeface="Calibri"/>
                <a:cs typeface="Calibri"/>
              </a:rPr>
              <a:t>Sairo</a:t>
            </a:r>
            <a:r>
              <a:rPr sz="1400" dirty="0">
                <a:latin typeface="Calibri"/>
                <a:cs typeface="Calibri"/>
              </a:rPr>
              <a:t>n and</a:t>
            </a:r>
            <a:r>
              <a:rPr sz="1400" spc="-5" dirty="0">
                <a:latin typeface="Calibri"/>
                <a:cs typeface="Calibri"/>
              </a:rPr>
              <a:t> </a:t>
            </a:r>
            <a:r>
              <a:rPr sz="1400" spc="-15" dirty="0">
                <a:latin typeface="Calibri"/>
                <a:cs typeface="Calibri"/>
              </a:rPr>
              <a:t>othe</a:t>
            </a:r>
            <a:r>
              <a:rPr sz="1400" spc="-5" dirty="0">
                <a:latin typeface="Calibri"/>
                <a:cs typeface="Calibri"/>
              </a:rPr>
              <a:t>r</a:t>
            </a:r>
            <a:r>
              <a:rPr sz="1400" dirty="0">
                <a:latin typeface="Calibri"/>
                <a:cs typeface="Calibri"/>
              </a:rPr>
              <a:t> materials) according</a:t>
            </a:r>
            <a:r>
              <a:rPr sz="1400" spc="-5"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customer</a:t>
            </a:r>
            <a:r>
              <a:rPr sz="1400" spc="-5" dirty="0">
                <a:latin typeface="Calibri"/>
                <a:cs typeface="Calibri"/>
              </a:rPr>
              <a:t> </a:t>
            </a:r>
            <a:r>
              <a:rPr sz="1400" dirty="0">
                <a:latin typeface="Calibri"/>
                <a:cs typeface="Calibri"/>
              </a:rPr>
              <a:t>and</a:t>
            </a:r>
            <a:r>
              <a:rPr sz="1400" spc="-5" dirty="0">
                <a:latin typeface="Calibri"/>
                <a:cs typeface="Calibri"/>
              </a:rPr>
              <a:t> sit</a:t>
            </a:r>
            <a:r>
              <a:rPr sz="1400" dirty="0">
                <a:latin typeface="Calibri"/>
                <a:cs typeface="Calibri"/>
              </a:rPr>
              <a:t>e </a:t>
            </a:r>
            <a:r>
              <a:rPr sz="1400" spc="-5" dirty="0">
                <a:latin typeface="Calibri"/>
                <a:cs typeface="Calibri"/>
              </a:rPr>
              <a:t>us</a:t>
            </a:r>
            <a:r>
              <a:rPr sz="1400" dirty="0">
                <a:latin typeface="Calibri"/>
                <a:cs typeface="Calibri"/>
              </a:rPr>
              <a:t>e </a:t>
            </a:r>
            <a:r>
              <a:rPr sz="1400" spc="35" dirty="0">
                <a:latin typeface="Calibri"/>
                <a:cs typeface="Calibri"/>
              </a:rPr>
              <a:t>condi-ons.</a:t>
            </a:r>
            <a:endParaRPr sz="1400" dirty="0">
              <a:latin typeface="Calibri"/>
              <a:cs typeface="Calibri"/>
            </a:endParaRPr>
          </a:p>
          <a:p>
            <a:pPr marL="187325" indent="-174625" algn="just">
              <a:lnSpc>
                <a:spcPts val="1600"/>
              </a:lnSpc>
              <a:buFont typeface="Calibri"/>
              <a:buAutoNum type="arabicPeriod" startAt="7"/>
              <a:tabLst>
                <a:tab pos="187960" algn="l"/>
              </a:tabLst>
            </a:pPr>
            <a:r>
              <a:rPr sz="1400" spc="-5" dirty="0">
                <a:latin typeface="Calibri"/>
                <a:cs typeface="Calibri"/>
              </a:rPr>
              <a:t>Th</a:t>
            </a:r>
            <a:r>
              <a:rPr sz="1400" dirty="0">
                <a:latin typeface="Calibri"/>
                <a:cs typeface="Calibri"/>
              </a:rPr>
              <a:t>e motor</a:t>
            </a:r>
            <a:r>
              <a:rPr sz="1400" spc="-5" dirty="0">
                <a:latin typeface="Calibri"/>
                <a:cs typeface="Calibri"/>
              </a:rPr>
              <a:t> </a:t>
            </a:r>
            <a:r>
              <a:rPr sz="1400" spc="-10" dirty="0">
                <a:latin typeface="Calibri"/>
                <a:cs typeface="Calibri"/>
              </a:rPr>
              <a:t>generally </a:t>
            </a:r>
            <a:r>
              <a:rPr sz="1400" dirty="0">
                <a:latin typeface="Calibri"/>
                <a:cs typeface="Calibri"/>
              </a:rPr>
              <a:t>adopts</a:t>
            </a:r>
            <a:r>
              <a:rPr sz="1400" spc="-5" dirty="0">
                <a:latin typeface="Calibri"/>
                <a:cs typeface="Calibri"/>
              </a:rPr>
              <a:t> </a:t>
            </a:r>
            <a:r>
              <a:rPr sz="1400" spc="-10" dirty="0">
                <a:latin typeface="Calibri"/>
                <a:cs typeface="Calibri"/>
              </a:rPr>
              <a:t>the</a:t>
            </a:r>
            <a:r>
              <a:rPr sz="1400" dirty="0">
                <a:latin typeface="Calibri"/>
                <a:cs typeface="Calibri"/>
              </a:rPr>
              <a:t> </a:t>
            </a:r>
            <a:r>
              <a:rPr sz="1400" spc="-5" dirty="0">
                <a:latin typeface="Calibri"/>
                <a:cs typeface="Calibri"/>
              </a:rPr>
              <a:t>standar</a:t>
            </a:r>
            <a:r>
              <a:rPr sz="1400" dirty="0">
                <a:latin typeface="Calibri"/>
                <a:cs typeface="Calibri"/>
              </a:rPr>
              <a:t>d Y</a:t>
            </a:r>
            <a:r>
              <a:rPr sz="1400" spc="-5" dirty="0">
                <a:latin typeface="Calibri"/>
                <a:cs typeface="Calibri"/>
              </a:rPr>
              <a:t> </a:t>
            </a:r>
            <a:r>
              <a:rPr sz="1400" spc="-15" dirty="0">
                <a:latin typeface="Calibri"/>
                <a:cs typeface="Calibri"/>
              </a:rPr>
              <a:t>serie</a:t>
            </a:r>
            <a:r>
              <a:rPr sz="1400" spc="-10" dirty="0">
                <a:latin typeface="Calibri"/>
                <a:cs typeface="Calibri"/>
              </a:rPr>
              <a:t>s</a:t>
            </a:r>
            <a:r>
              <a:rPr sz="1400" dirty="0">
                <a:latin typeface="Calibri"/>
                <a:cs typeface="Calibri"/>
              </a:rPr>
              <a:t> </a:t>
            </a:r>
            <a:r>
              <a:rPr sz="1400" spc="-10" dirty="0">
                <a:latin typeface="Calibri"/>
                <a:cs typeface="Calibri"/>
              </a:rPr>
              <a:t>motor,</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can</a:t>
            </a:r>
            <a:r>
              <a:rPr sz="1400" spc="-5" dirty="0">
                <a:latin typeface="Calibri"/>
                <a:cs typeface="Calibri"/>
              </a:rPr>
              <a:t> </a:t>
            </a:r>
            <a:r>
              <a:rPr sz="1400" dirty="0">
                <a:latin typeface="Calibri"/>
                <a:cs typeface="Calibri"/>
              </a:rPr>
              <a:t>also</a:t>
            </a:r>
            <a:r>
              <a:rPr sz="1400" spc="-5" dirty="0">
                <a:latin typeface="Calibri"/>
                <a:cs typeface="Calibri"/>
              </a:rPr>
              <a:t> us</a:t>
            </a:r>
            <a:r>
              <a:rPr sz="1400" dirty="0">
                <a:latin typeface="Calibri"/>
                <a:cs typeface="Calibri"/>
              </a:rPr>
              <a:t>e </a:t>
            </a:r>
            <a:r>
              <a:rPr sz="1400" spc="-10" dirty="0">
                <a:latin typeface="Calibri"/>
                <a:cs typeface="Calibri"/>
              </a:rPr>
              <a:t>the</a:t>
            </a:r>
            <a:r>
              <a:rPr sz="1400" dirty="0">
                <a:latin typeface="Calibri"/>
                <a:cs typeface="Calibri"/>
              </a:rPr>
              <a:t> </a:t>
            </a:r>
            <a:r>
              <a:rPr sz="1400" spc="-5" dirty="0">
                <a:latin typeface="Calibri"/>
                <a:cs typeface="Calibri"/>
              </a:rPr>
              <a:t>YL</a:t>
            </a:r>
            <a:r>
              <a:rPr sz="1400" dirty="0">
                <a:latin typeface="Calibri"/>
                <a:cs typeface="Calibri"/>
              </a:rPr>
              <a:t>B </a:t>
            </a:r>
            <a:r>
              <a:rPr sz="1400" spc="-10" dirty="0">
                <a:latin typeface="Calibri"/>
                <a:cs typeface="Calibri"/>
              </a:rPr>
              <a:t>type</a:t>
            </a:r>
            <a:endParaRPr sz="1400" dirty="0">
              <a:latin typeface="Calibri"/>
              <a:cs typeface="Calibri"/>
            </a:endParaRPr>
          </a:p>
          <a:p>
            <a:pPr marL="12700" marR="5080">
              <a:lnSpc>
                <a:spcPct val="101200"/>
              </a:lnSpc>
            </a:pPr>
            <a:r>
              <a:rPr sz="1400" spc="-5" dirty="0">
                <a:latin typeface="Calibri"/>
                <a:cs typeface="Calibri"/>
              </a:rPr>
              <a:t>specia</a:t>
            </a:r>
            <a:r>
              <a:rPr sz="1400" dirty="0">
                <a:latin typeface="Calibri"/>
                <a:cs typeface="Calibri"/>
              </a:rPr>
              <a:t>l motor</a:t>
            </a:r>
            <a:r>
              <a:rPr sz="1400" spc="-5" dirty="0">
                <a:latin typeface="Calibri"/>
                <a:cs typeface="Calibri"/>
              </a:rPr>
              <a:t> </a:t>
            </a:r>
            <a:r>
              <a:rPr sz="1400" dirty="0">
                <a:latin typeface="Calibri"/>
                <a:cs typeface="Calibri"/>
              </a:rPr>
              <a:t>with</a:t>
            </a:r>
            <a:r>
              <a:rPr sz="1400" spc="-5" dirty="0">
                <a:latin typeface="Calibri"/>
                <a:cs typeface="Calibri"/>
              </a:rPr>
              <a:t> </a:t>
            </a:r>
            <a:r>
              <a:rPr sz="1400" dirty="0">
                <a:latin typeface="Calibri"/>
                <a:cs typeface="Calibri"/>
              </a:rPr>
              <a:t>a </a:t>
            </a:r>
            <a:r>
              <a:rPr sz="1400" spc="-10" dirty="0">
                <a:latin typeface="Calibri"/>
                <a:cs typeface="Calibri"/>
              </a:rPr>
              <a:t>corner</a:t>
            </a:r>
            <a:r>
              <a:rPr sz="1400" spc="-5" dirty="0">
                <a:latin typeface="Calibri"/>
                <a:cs typeface="Calibri"/>
              </a:rPr>
              <a:t> </a:t>
            </a:r>
            <a:r>
              <a:rPr sz="1400" spc="-10" dirty="0">
                <a:latin typeface="Calibri"/>
                <a:cs typeface="Calibri"/>
              </a:rPr>
              <a:t>gearbox</a:t>
            </a:r>
            <a:r>
              <a:rPr sz="1400" spc="-5" dirty="0">
                <a:latin typeface="Calibri"/>
                <a:cs typeface="Calibri"/>
              </a:rPr>
              <a:t> </a:t>
            </a:r>
            <a:r>
              <a:rPr sz="1400" dirty="0">
                <a:latin typeface="Calibri"/>
                <a:cs typeface="Calibri"/>
              </a:rPr>
              <a:t>and</a:t>
            </a:r>
            <a:r>
              <a:rPr sz="1400" spc="-5" dirty="0">
                <a:latin typeface="Calibri"/>
                <a:cs typeface="Calibri"/>
              </a:rPr>
              <a:t> </a:t>
            </a:r>
            <a:r>
              <a:rPr sz="1400" dirty="0">
                <a:latin typeface="Calibri"/>
                <a:cs typeface="Calibri"/>
              </a:rPr>
              <a:t>a </a:t>
            </a:r>
            <a:r>
              <a:rPr sz="1400" spc="-5" dirty="0">
                <a:latin typeface="Calibri"/>
                <a:cs typeface="Calibri"/>
              </a:rPr>
              <a:t>diese</a:t>
            </a:r>
            <a:r>
              <a:rPr sz="1400" dirty="0">
                <a:latin typeface="Calibri"/>
                <a:cs typeface="Calibri"/>
              </a:rPr>
              <a:t>l engine</a:t>
            </a:r>
            <a:r>
              <a:rPr sz="1400" spc="-10" dirty="0">
                <a:latin typeface="Calibri"/>
                <a:cs typeface="Calibri"/>
              </a:rPr>
              <a:t> </a:t>
            </a:r>
            <a:r>
              <a:rPr sz="1400" dirty="0">
                <a:latin typeface="Calibri"/>
                <a:cs typeface="Calibri"/>
              </a:rPr>
              <a:t>according</a:t>
            </a:r>
            <a:r>
              <a:rPr sz="1400" spc="-5" dirty="0">
                <a:latin typeface="Calibri"/>
                <a:cs typeface="Calibri"/>
              </a:rPr>
              <a:t> </a:t>
            </a:r>
            <a:r>
              <a:rPr sz="1400" dirty="0">
                <a:latin typeface="Calibri"/>
                <a:cs typeface="Calibri"/>
              </a:rPr>
              <a:t>to</a:t>
            </a:r>
            <a:r>
              <a:rPr sz="1400" spc="-5" dirty="0">
                <a:latin typeface="Calibri"/>
                <a:cs typeface="Calibri"/>
              </a:rPr>
              <a:t> </a:t>
            </a:r>
            <a:r>
              <a:rPr sz="1400" spc="-10" dirty="0">
                <a:latin typeface="Calibri"/>
                <a:cs typeface="Calibri"/>
              </a:rPr>
              <a:t>the</a:t>
            </a:r>
            <a:r>
              <a:rPr sz="1400" dirty="0">
                <a:latin typeface="Calibri"/>
                <a:cs typeface="Calibri"/>
              </a:rPr>
              <a:t> </a:t>
            </a:r>
            <a:r>
              <a:rPr sz="1400" spc="-10" dirty="0">
                <a:latin typeface="Calibri"/>
                <a:cs typeface="Calibri"/>
              </a:rPr>
              <a:t>customer</a:t>
            </a:r>
            <a:r>
              <a:rPr sz="1400" spc="-5" dirty="0">
                <a:latin typeface="Calibri"/>
                <a:cs typeface="Calibri"/>
              </a:rPr>
              <a:t> </a:t>
            </a:r>
            <a:r>
              <a:rPr sz="1400" dirty="0">
                <a:latin typeface="Calibri"/>
                <a:cs typeface="Calibri"/>
              </a:rPr>
              <a:t>and</a:t>
            </a:r>
            <a:r>
              <a:rPr sz="1400" spc="-5" dirty="0">
                <a:latin typeface="Calibri"/>
                <a:cs typeface="Calibri"/>
              </a:rPr>
              <a:t> site </a:t>
            </a:r>
            <a:r>
              <a:rPr sz="1400" dirty="0">
                <a:latin typeface="Calibri"/>
                <a:cs typeface="Calibri"/>
              </a:rPr>
              <a:t>use </a:t>
            </a:r>
            <a:r>
              <a:rPr sz="1400" spc="-15" dirty="0" smtClean="0">
                <a:latin typeface="Calibri"/>
                <a:cs typeface="Calibri"/>
              </a:rPr>
              <a:t>c</a:t>
            </a:r>
            <a:r>
              <a:rPr sz="1400" spc="35" dirty="0" smtClean="0">
                <a:latin typeface="Calibri"/>
                <a:cs typeface="Calibri"/>
              </a:rPr>
              <a:t>ondi</a:t>
            </a:r>
            <a:r>
              <a:rPr lang="en-US" sz="1400" spc="35" dirty="0" smtClean="0">
                <a:latin typeface="Calibri"/>
                <a:cs typeface="Calibri"/>
              </a:rPr>
              <a:t>ti</a:t>
            </a:r>
            <a:r>
              <a:rPr sz="1400" spc="35" dirty="0" smtClean="0">
                <a:latin typeface="Calibri"/>
                <a:cs typeface="Calibri"/>
              </a:rPr>
              <a:t>ons</a:t>
            </a:r>
            <a:r>
              <a:rPr sz="1400" dirty="0" smtClean="0">
                <a:latin typeface="Calibri"/>
                <a:cs typeface="Calibri"/>
              </a:rPr>
              <a:t> </a:t>
            </a:r>
            <a:r>
              <a:rPr sz="1400" dirty="0">
                <a:latin typeface="Calibri"/>
                <a:cs typeface="Calibri"/>
              </a:rPr>
              <a:t>.</a:t>
            </a:r>
          </a:p>
        </p:txBody>
      </p:sp>
      <p:sp>
        <p:nvSpPr>
          <p:cNvPr id="9" name="object 9"/>
          <p:cNvSpPr txBox="1">
            <a:spLocks noGrp="1"/>
          </p:cNvSpPr>
          <p:nvPr>
            <p:ph type="title"/>
          </p:nvPr>
        </p:nvSpPr>
        <p:spPr>
          <a:xfrm>
            <a:off x="1143000" y="234678"/>
            <a:ext cx="4788217" cy="307777"/>
          </a:xfrm>
          <a:prstGeom prst="rect">
            <a:avLst/>
          </a:prstGeom>
        </p:spPr>
        <p:txBody>
          <a:bodyPr vert="horz" wrap="square" lIns="0" tIns="0" rIns="0" bIns="0" rtlCol="0">
            <a:spAutoFit/>
          </a:bodyPr>
          <a:lstStyle/>
          <a:p>
            <a:pPr marL="109220">
              <a:lnSpc>
                <a:spcPct val="10000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856270" y="629207"/>
            <a:ext cx="6667500" cy="1577355"/>
          </a:xfrm>
          <a:prstGeom prst="rect">
            <a:avLst/>
          </a:prstGeom>
        </p:spPr>
        <p:txBody>
          <a:bodyPr vert="horz" wrap="square" lIns="0" tIns="0" rIns="0" bIns="0" rtlCol="0">
            <a:spAutoFit/>
          </a:bodyPr>
          <a:lstStyle/>
          <a:p>
            <a:pPr marL="12700">
              <a:lnSpc>
                <a:spcPct val="100000"/>
              </a:lnSpc>
            </a:pPr>
            <a:r>
              <a:rPr sz="2000" dirty="0">
                <a:latin typeface="Calibri"/>
                <a:cs typeface="Calibri"/>
              </a:rPr>
              <a:t>3.</a:t>
            </a:r>
            <a:r>
              <a:rPr sz="2000" spc="-5" dirty="0">
                <a:latin typeface="Calibri"/>
                <a:cs typeface="Calibri"/>
              </a:rPr>
              <a:t> </a:t>
            </a:r>
            <a:r>
              <a:rPr sz="2000" spc="25" dirty="0">
                <a:latin typeface="Calibri"/>
                <a:cs typeface="Calibri"/>
              </a:rPr>
              <a:t>Implementa-on</a:t>
            </a:r>
            <a:r>
              <a:rPr sz="2000" spc="-5" dirty="0">
                <a:latin typeface="Calibri"/>
                <a:cs typeface="Calibri"/>
              </a:rPr>
              <a:t> standards</a:t>
            </a:r>
            <a:endParaRPr sz="2000" dirty="0">
              <a:latin typeface="Calibri"/>
              <a:cs typeface="Calibri"/>
            </a:endParaRPr>
          </a:p>
          <a:p>
            <a:pPr marL="234950">
              <a:lnSpc>
                <a:spcPts val="2130"/>
              </a:lnSpc>
              <a:spcBef>
                <a:spcPts val="1320"/>
              </a:spcBef>
            </a:pPr>
            <a:r>
              <a:rPr sz="1800" spc="-10" dirty="0">
                <a:latin typeface="Calibri"/>
                <a:cs typeface="Calibri"/>
              </a:rPr>
              <a:t>GB/T5657 </a:t>
            </a:r>
            <a:r>
              <a:rPr sz="1800" spc="-5" dirty="0">
                <a:latin typeface="Calibri"/>
                <a:cs typeface="Calibri"/>
              </a:rPr>
              <a:t> Centrifuga</a:t>
            </a:r>
            <a:r>
              <a:rPr sz="1800" dirty="0">
                <a:latin typeface="Calibri"/>
                <a:cs typeface="Calibri"/>
              </a:rPr>
              <a:t>l</a:t>
            </a:r>
            <a:r>
              <a:rPr sz="1800" spc="5" dirty="0">
                <a:latin typeface="Calibri"/>
                <a:cs typeface="Calibri"/>
              </a:rPr>
              <a:t> </a:t>
            </a:r>
            <a:r>
              <a:rPr sz="1800" spc="-5" dirty="0">
                <a:latin typeface="Calibri"/>
                <a:cs typeface="Calibri"/>
              </a:rPr>
              <a:t>pum</a:t>
            </a:r>
            <a:r>
              <a:rPr sz="1800" dirty="0">
                <a:latin typeface="Calibri"/>
                <a:cs typeface="Calibri"/>
              </a:rPr>
              <a:t>p technical</a:t>
            </a:r>
            <a:r>
              <a:rPr sz="1800" spc="-5" dirty="0">
                <a:latin typeface="Calibri"/>
                <a:cs typeface="Calibri"/>
              </a:rPr>
              <a:t> </a:t>
            </a:r>
            <a:r>
              <a:rPr sz="1800" spc="45" dirty="0">
                <a:latin typeface="Calibri"/>
                <a:cs typeface="Calibri"/>
              </a:rPr>
              <a:t>condi-ons</a:t>
            </a:r>
            <a:r>
              <a:rPr sz="1800" spc="-10" dirty="0">
                <a:latin typeface="Calibri"/>
                <a:cs typeface="Calibri"/>
              </a:rPr>
              <a:t> </a:t>
            </a:r>
            <a:r>
              <a:rPr sz="1800" dirty="0">
                <a:latin typeface="Calibri"/>
                <a:cs typeface="Calibri"/>
              </a:rPr>
              <a:t>...</a:t>
            </a:r>
            <a:r>
              <a:rPr sz="1800" dirty="0">
                <a:latin typeface="宋体"/>
                <a:cs typeface="宋体"/>
              </a:rPr>
              <a:t>Ⅲ</a:t>
            </a:r>
            <a:r>
              <a:rPr sz="1800" spc="-495" dirty="0">
                <a:latin typeface="宋体"/>
                <a:cs typeface="宋体"/>
              </a:rPr>
              <a:t> </a:t>
            </a:r>
            <a:r>
              <a:rPr sz="1800" dirty="0">
                <a:latin typeface="Calibri"/>
                <a:cs typeface="Calibri"/>
              </a:rPr>
              <a:t>.</a:t>
            </a:r>
          </a:p>
          <a:p>
            <a:pPr marL="234950">
              <a:lnSpc>
                <a:spcPts val="2130"/>
              </a:lnSpc>
              <a:tabLst>
                <a:tab pos="1134745" algn="l"/>
              </a:tabLst>
            </a:pPr>
            <a:r>
              <a:rPr sz="1800" dirty="0">
                <a:latin typeface="Calibri"/>
                <a:cs typeface="Calibri"/>
              </a:rPr>
              <a:t>JB/T</a:t>
            </a:r>
            <a:r>
              <a:rPr sz="1800" spc="-10" dirty="0">
                <a:latin typeface="Calibri"/>
                <a:cs typeface="Calibri"/>
              </a:rPr>
              <a:t>443	</a:t>
            </a:r>
            <a:r>
              <a:rPr sz="1800" spc="-5" dirty="0">
                <a:latin typeface="Calibri"/>
                <a:cs typeface="Calibri"/>
              </a:rPr>
              <a:t>Lon</a:t>
            </a:r>
            <a:r>
              <a:rPr sz="1800" dirty="0">
                <a:latin typeface="Calibri"/>
                <a:cs typeface="Calibri"/>
              </a:rPr>
              <a:t>g </a:t>
            </a:r>
            <a:r>
              <a:rPr sz="1800" spc="-100" dirty="0" smtClean="0">
                <a:latin typeface="Calibri"/>
                <a:cs typeface="Calibri"/>
              </a:rPr>
              <a:t>sha</a:t>
            </a:r>
            <a:r>
              <a:rPr lang="en-US" sz="1800" spc="-100" dirty="0" smtClean="0">
                <a:latin typeface="Calibri"/>
                <a:cs typeface="Calibri"/>
              </a:rPr>
              <a:t>ft</a:t>
            </a:r>
            <a:r>
              <a:rPr sz="1800" dirty="0" smtClean="0">
                <a:latin typeface="Calibri"/>
                <a:cs typeface="Calibri"/>
              </a:rPr>
              <a:t> </a:t>
            </a:r>
            <a:r>
              <a:rPr sz="1800" dirty="0">
                <a:latin typeface="Calibri"/>
                <a:cs typeface="Calibri"/>
              </a:rPr>
              <a:t>centrifugal</a:t>
            </a:r>
            <a:r>
              <a:rPr sz="1800" spc="-10" dirty="0">
                <a:latin typeface="Calibri"/>
                <a:cs typeface="Calibri"/>
              </a:rPr>
              <a:t> </a:t>
            </a:r>
            <a:r>
              <a:rPr sz="1800" spc="-15" dirty="0">
                <a:latin typeface="Calibri"/>
                <a:cs typeface="Calibri"/>
              </a:rPr>
              <a:t>dee</a:t>
            </a:r>
            <a:r>
              <a:rPr sz="1800" spc="-10" dirty="0">
                <a:latin typeface="Calibri"/>
                <a:cs typeface="Calibri"/>
              </a:rPr>
              <a:t>p</a:t>
            </a:r>
            <a:r>
              <a:rPr sz="1800" dirty="0">
                <a:latin typeface="Calibri"/>
                <a:cs typeface="Calibri"/>
              </a:rPr>
              <a:t> well</a:t>
            </a:r>
            <a:r>
              <a:rPr sz="1800" spc="-5" dirty="0">
                <a:latin typeface="Calibri"/>
                <a:cs typeface="Calibri"/>
              </a:rPr>
              <a:t> pum</a:t>
            </a:r>
            <a:r>
              <a:rPr sz="1800" dirty="0">
                <a:latin typeface="Calibri"/>
                <a:cs typeface="Calibri"/>
              </a:rPr>
              <a:t>p technical</a:t>
            </a:r>
            <a:r>
              <a:rPr sz="1800" spc="-5" dirty="0">
                <a:latin typeface="Calibri"/>
                <a:cs typeface="Calibri"/>
              </a:rPr>
              <a:t> </a:t>
            </a:r>
            <a:r>
              <a:rPr sz="1800" spc="45" dirty="0" smtClean="0">
                <a:latin typeface="Calibri"/>
                <a:cs typeface="Calibri"/>
              </a:rPr>
              <a:t>condi</a:t>
            </a:r>
            <a:r>
              <a:rPr lang="en-US" sz="1800" spc="45" dirty="0" smtClean="0">
                <a:latin typeface="Calibri"/>
                <a:cs typeface="Calibri"/>
              </a:rPr>
              <a:t>ti</a:t>
            </a:r>
            <a:r>
              <a:rPr sz="1800" spc="45" dirty="0" smtClean="0">
                <a:latin typeface="Calibri"/>
                <a:cs typeface="Calibri"/>
              </a:rPr>
              <a:t>ons</a:t>
            </a:r>
            <a:r>
              <a:rPr sz="1800" spc="45" dirty="0">
                <a:latin typeface="Calibri"/>
                <a:cs typeface="Calibri"/>
              </a:rPr>
              <a:t>.</a:t>
            </a:r>
            <a:endParaRPr sz="1800" dirty="0">
              <a:latin typeface="Calibri"/>
              <a:cs typeface="Calibri"/>
            </a:endParaRPr>
          </a:p>
          <a:p>
            <a:pPr marL="234950" marR="55244">
              <a:lnSpc>
                <a:spcPts val="2100"/>
              </a:lnSpc>
              <a:spcBef>
                <a:spcPts val="160"/>
              </a:spcBef>
            </a:pPr>
            <a:r>
              <a:rPr sz="1800" spc="-10" dirty="0">
                <a:latin typeface="Calibri"/>
                <a:cs typeface="Calibri"/>
              </a:rPr>
              <a:t>GB/T13008</a:t>
            </a:r>
            <a:r>
              <a:rPr sz="1800" spc="-5" dirty="0">
                <a:latin typeface="Calibri"/>
                <a:cs typeface="Calibri"/>
              </a:rPr>
              <a:t> </a:t>
            </a:r>
            <a:r>
              <a:rPr sz="1800" dirty="0">
                <a:latin typeface="Calibri"/>
                <a:cs typeface="Calibri"/>
              </a:rPr>
              <a:t>technical</a:t>
            </a:r>
            <a:r>
              <a:rPr sz="1800" spc="-5" dirty="0">
                <a:latin typeface="Calibri"/>
                <a:cs typeface="Calibri"/>
              </a:rPr>
              <a:t> </a:t>
            </a:r>
            <a:r>
              <a:rPr sz="1800" spc="45" dirty="0">
                <a:latin typeface="Calibri"/>
                <a:cs typeface="Calibri"/>
              </a:rPr>
              <a:t>condi-ons</a:t>
            </a:r>
            <a:r>
              <a:rPr sz="1800" spc="-10" dirty="0">
                <a:latin typeface="Calibri"/>
                <a:cs typeface="Calibri"/>
              </a:rPr>
              <a:t> </a:t>
            </a:r>
            <a:r>
              <a:rPr sz="1800" spc="-5" dirty="0">
                <a:latin typeface="Calibri"/>
                <a:cs typeface="Calibri"/>
              </a:rPr>
              <a:t>fo</a:t>
            </a:r>
            <a:r>
              <a:rPr sz="1800" dirty="0">
                <a:latin typeface="Calibri"/>
                <a:cs typeface="Calibri"/>
              </a:rPr>
              <a:t>r mixed</a:t>
            </a:r>
            <a:r>
              <a:rPr sz="1800" spc="-5" dirty="0">
                <a:latin typeface="Calibri"/>
                <a:cs typeface="Calibri"/>
              </a:rPr>
              <a:t> ﬂo</a:t>
            </a:r>
            <a:r>
              <a:rPr sz="1800" dirty="0">
                <a:latin typeface="Calibri"/>
                <a:cs typeface="Calibri"/>
              </a:rPr>
              <a:t>w </a:t>
            </a:r>
            <a:r>
              <a:rPr sz="1800" spc="-5" dirty="0">
                <a:latin typeface="Calibri"/>
                <a:cs typeface="Calibri"/>
              </a:rPr>
              <a:t>pump</a:t>
            </a:r>
            <a:r>
              <a:rPr sz="1800" dirty="0">
                <a:latin typeface="Calibri"/>
                <a:cs typeface="Calibri"/>
              </a:rPr>
              <a:t>s and</a:t>
            </a:r>
            <a:r>
              <a:rPr sz="1800" spc="-5" dirty="0">
                <a:latin typeface="Calibri"/>
                <a:cs typeface="Calibri"/>
              </a:rPr>
              <a:t> </a:t>
            </a:r>
            <a:r>
              <a:rPr sz="1800" dirty="0">
                <a:latin typeface="Calibri"/>
                <a:cs typeface="Calibri"/>
              </a:rPr>
              <a:t>axial</a:t>
            </a:r>
            <a:r>
              <a:rPr sz="1800" spc="-5" dirty="0">
                <a:latin typeface="Calibri"/>
                <a:cs typeface="Calibri"/>
              </a:rPr>
              <a:t> ﬂow </a:t>
            </a:r>
            <a:r>
              <a:rPr sz="1800" dirty="0">
                <a:latin typeface="Calibri"/>
                <a:cs typeface="Calibri"/>
              </a:rPr>
              <a:t>pu</a:t>
            </a:r>
            <a:r>
              <a:rPr sz="1800" spc="-5" dirty="0">
                <a:latin typeface="Calibri"/>
                <a:cs typeface="Calibri"/>
              </a:rPr>
              <a:t>m</a:t>
            </a:r>
            <a:r>
              <a:rPr sz="1800" dirty="0">
                <a:latin typeface="Calibri"/>
                <a:cs typeface="Calibri"/>
              </a:rPr>
              <a:t>ps.</a:t>
            </a:r>
          </a:p>
        </p:txBody>
      </p:sp>
      <p:sp>
        <p:nvSpPr>
          <p:cNvPr id="9" name="object 9"/>
          <p:cNvSpPr txBox="1">
            <a:spLocks noGrp="1"/>
          </p:cNvSpPr>
          <p:nvPr>
            <p:ph type="title"/>
          </p:nvPr>
        </p:nvSpPr>
        <p:spPr>
          <a:xfrm>
            <a:off x="849343" y="161816"/>
            <a:ext cx="4788217" cy="357696"/>
          </a:xfrm>
          <a:prstGeom prst="rect">
            <a:avLst/>
          </a:prstGeom>
        </p:spPr>
        <p:txBody>
          <a:bodyPr vert="horz" wrap="square" lIns="0" tIns="49437" rIns="0" bIns="0" rtlCol="0">
            <a:spAutoFit/>
          </a:bodyPr>
          <a:lstStyle/>
          <a:p>
            <a:pPr marL="109220">
              <a:lnSpc>
                <a:spcPts val="239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txBox="1"/>
          <p:nvPr/>
        </p:nvSpPr>
        <p:spPr>
          <a:xfrm>
            <a:off x="73660" y="121575"/>
            <a:ext cx="6718300" cy="692497"/>
          </a:xfrm>
          <a:prstGeom prst="rect">
            <a:avLst/>
          </a:prstGeom>
        </p:spPr>
        <p:txBody>
          <a:bodyPr vert="horz" wrap="square" lIns="0" tIns="0" rIns="0" bIns="0" rtlCol="0">
            <a:spAutoFit/>
          </a:bodyPr>
          <a:lstStyle/>
          <a:p>
            <a:pPr marL="2212975">
              <a:lnSpc>
                <a:spcPct val="100000"/>
              </a:lnSpc>
            </a:pPr>
            <a:r>
              <a:rPr lang="en-US" sz="2000" dirty="0" smtClean="0">
                <a:latin typeface="宋体"/>
                <a:cs typeface="宋体"/>
              </a:rPr>
              <a:t>VTP</a:t>
            </a:r>
            <a:r>
              <a:rPr sz="2000" dirty="0" smtClean="0">
                <a:latin typeface="宋体"/>
                <a:cs typeface="宋体"/>
              </a:rPr>
              <a:t> </a:t>
            </a:r>
            <a:r>
              <a:rPr sz="2000" dirty="0">
                <a:latin typeface="宋体"/>
                <a:cs typeface="宋体"/>
              </a:rPr>
              <a:t>L</a:t>
            </a:r>
            <a:r>
              <a:rPr sz="2000" dirty="0">
                <a:latin typeface="Times New Roman"/>
                <a:cs typeface="Times New Roman"/>
              </a:rPr>
              <a:t>ong </a:t>
            </a:r>
            <a:r>
              <a:rPr sz="2000" dirty="0">
                <a:latin typeface="宋体"/>
                <a:cs typeface="宋体"/>
              </a:rPr>
              <a:t>S</a:t>
            </a:r>
            <a:r>
              <a:rPr sz="2000" spc="-10" dirty="0">
                <a:latin typeface="Times New Roman"/>
                <a:cs typeface="Times New Roman"/>
              </a:rPr>
              <a:t>haft </a:t>
            </a:r>
            <a:r>
              <a:rPr sz="2000" spc="-10" dirty="0">
                <a:latin typeface="宋体"/>
                <a:cs typeface="宋体"/>
              </a:rPr>
              <a:t>V</a:t>
            </a:r>
            <a:r>
              <a:rPr sz="2000" spc="-10" dirty="0">
                <a:latin typeface="Times New Roman"/>
                <a:cs typeface="Times New Roman"/>
              </a:rPr>
              <a:t>ertical </a:t>
            </a:r>
            <a:r>
              <a:rPr sz="2000" spc="-15" dirty="0">
                <a:latin typeface="Times New Roman"/>
                <a:cs typeface="Times New Roman"/>
              </a:rPr>
              <a:t>Drainag</a:t>
            </a:r>
            <a:r>
              <a:rPr sz="2000" spc="-10" dirty="0">
                <a:latin typeface="Times New Roman"/>
                <a:cs typeface="Times New Roman"/>
              </a:rPr>
              <a:t>e</a:t>
            </a:r>
            <a:r>
              <a:rPr sz="2000" spc="5" dirty="0">
                <a:latin typeface="Times New Roman"/>
                <a:cs typeface="Times New Roman"/>
              </a:rPr>
              <a:t> </a:t>
            </a:r>
            <a:r>
              <a:rPr sz="2000" spc="-20" dirty="0">
                <a:latin typeface="Times New Roman"/>
                <a:cs typeface="Times New Roman"/>
              </a:rPr>
              <a:t>Pump</a:t>
            </a:r>
            <a:endParaRPr sz="2000" dirty="0">
              <a:latin typeface="Times New Roman"/>
              <a:cs typeface="Times New Roman"/>
            </a:endParaRPr>
          </a:p>
          <a:p>
            <a:pPr marL="12700">
              <a:lnSpc>
                <a:spcPct val="100000"/>
              </a:lnSpc>
              <a:spcBef>
                <a:spcPts val="625"/>
              </a:spcBef>
            </a:pPr>
            <a:r>
              <a:rPr sz="2000" spc="-5" dirty="0">
                <a:latin typeface="Calibri"/>
                <a:cs typeface="Calibri"/>
              </a:rPr>
              <a:t>Structura</a:t>
            </a:r>
            <a:r>
              <a:rPr sz="2000" dirty="0">
                <a:latin typeface="Calibri"/>
                <a:cs typeface="Calibri"/>
              </a:rPr>
              <a:t>l</a:t>
            </a:r>
            <a:r>
              <a:rPr sz="2000" spc="15" dirty="0">
                <a:latin typeface="Calibri"/>
                <a:cs typeface="Calibri"/>
              </a:rPr>
              <a:t> </a:t>
            </a:r>
            <a:r>
              <a:rPr sz="2000" spc="-5" dirty="0">
                <a:latin typeface="Calibri"/>
                <a:cs typeface="Calibri"/>
              </a:rPr>
              <a:t>diagra</a:t>
            </a:r>
            <a:r>
              <a:rPr sz="2000" dirty="0">
                <a:latin typeface="Calibri"/>
                <a:cs typeface="Calibri"/>
              </a:rPr>
              <a:t>m</a:t>
            </a:r>
            <a:r>
              <a:rPr sz="2000" spc="5" dirty="0">
                <a:latin typeface="Calibri"/>
                <a:cs typeface="Calibri"/>
              </a:rPr>
              <a:t> </a:t>
            </a:r>
            <a:r>
              <a:rPr sz="2000" spc="-5" dirty="0">
                <a:latin typeface="Calibri"/>
                <a:cs typeface="Calibri"/>
              </a:rPr>
              <a:t>o</a:t>
            </a:r>
            <a:r>
              <a:rPr sz="2000" dirty="0">
                <a:latin typeface="Calibri"/>
                <a:cs typeface="Calibri"/>
              </a:rPr>
              <a:t>f </a:t>
            </a:r>
            <a:r>
              <a:rPr sz="2000" spc="-10" dirty="0">
                <a:latin typeface="Calibri"/>
                <a:cs typeface="Calibri"/>
              </a:rPr>
              <a:t>the</a:t>
            </a:r>
            <a:r>
              <a:rPr sz="2000" spc="-5" dirty="0">
                <a:latin typeface="Calibri"/>
                <a:cs typeface="Calibri"/>
              </a:rPr>
              <a:t> </a:t>
            </a:r>
            <a:r>
              <a:rPr sz="2000" spc="-10" dirty="0">
                <a:latin typeface="Calibri"/>
                <a:cs typeface="Calibri"/>
              </a:rPr>
              <a:t>water</a:t>
            </a:r>
            <a:r>
              <a:rPr sz="2000" spc="-5" dirty="0">
                <a:latin typeface="Calibri"/>
                <a:cs typeface="Calibri"/>
              </a:rPr>
              <a:t> outle</a:t>
            </a:r>
            <a:r>
              <a:rPr sz="2000" dirty="0">
                <a:latin typeface="Calibri"/>
                <a:cs typeface="Calibri"/>
              </a:rPr>
              <a:t>t</a:t>
            </a:r>
            <a:r>
              <a:rPr sz="2000" spc="5" dirty="0">
                <a:latin typeface="Calibri"/>
                <a:cs typeface="Calibri"/>
              </a:rPr>
              <a:t> </a:t>
            </a:r>
            <a:r>
              <a:rPr sz="2000" spc="70" dirty="0">
                <a:latin typeface="Calibri"/>
                <a:cs typeface="Calibri"/>
              </a:rPr>
              <a:t>sec-o</a:t>
            </a:r>
            <a:r>
              <a:rPr sz="2000" spc="90" dirty="0">
                <a:latin typeface="Calibri"/>
                <a:cs typeface="Calibri"/>
              </a:rPr>
              <a:t>n</a:t>
            </a:r>
            <a:r>
              <a:rPr sz="2000" dirty="0">
                <a:latin typeface="Calibri"/>
                <a:cs typeface="Calibri"/>
              </a:rPr>
              <a:t> </a:t>
            </a:r>
            <a:r>
              <a:rPr sz="2000" spc="-5" dirty="0">
                <a:latin typeface="Calibri"/>
                <a:cs typeface="Calibri"/>
              </a:rPr>
              <a:t>o</a:t>
            </a:r>
            <a:r>
              <a:rPr sz="2000" dirty="0">
                <a:latin typeface="Calibri"/>
                <a:cs typeface="Calibri"/>
              </a:rPr>
              <a:t>n </a:t>
            </a:r>
            <a:r>
              <a:rPr sz="2000" spc="-10" dirty="0">
                <a:latin typeface="Calibri"/>
                <a:cs typeface="Calibri"/>
              </a:rPr>
              <a:t>the</a:t>
            </a:r>
            <a:r>
              <a:rPr sz="2000" spc="-5" dirty="0">
                <a:latin typeface="Calibri"/>
                <a:cs typeface="Calibri"/>
              </a:rPr>
              <a:t> pum</a:t>
            </a:r>
            <a:r>
              <a:rPr sz="2000" dirty="0">
                <a:latin typeface="Calibri"/>
                <a:cs typeface="Calibri"/>
              </a:rPr>
              <a:t>p </a:t>
            </a:r>
            <a:r>
              <a:rPr sz="2000" spc="-5" dirty="0">
                <a:latin typeface="Calibri"/>
                <a:cs typeface="Calibri"/>
              </a:rPr>
              <a:t>body</a:t>
            </a:r>
            <a:endParaRPr sz="2000" dirty="0">
              <a:latin typeface="Calibri"/>
              <a:cs typeface="Calibri"/>
            </a:endParaRPr>
          </a:p>
        </p:txBody>
      </p:sp>
      <p:sp>
        <p:nvSpPr>
          <p:cNvPr id="9" name="object 9"/>
          <p:cNvSpPr/>
          <p:nvPr/>
        </p:nvSpPr>
        <p:spPr>
          <a:xfrm>
            <a:off x="0" y="865505"/>
            <a:ext cx="8990253" cy="4264240"/>
          </a:xfrm>
          <a:prstGeom prst="rect">
            <a:avLst/>
          </a:prstGeom>
          <a:blipFill>
            <a:blip r:embed="rId4" cstate="print"/>
            <a:stretch>
              <a:fillRect/>
            </a:stretch>
          </a:blipFill>
        </p:spPr>
        <p:txBody>
          <a:bodyPr wrap="square" lIns="0" tIns="0" rIns="0" bIns="0" rtlCol="0"/>
          <a:lstStyle/>
          <a:p>
            <a:endParaRPr/>
          </a:p>
        </p:txBody>
      </p:sp>
      <p:pic>
        <p:nvPicPr>
          <p:cNvPr id="10" name="Picture 9"/>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1675053" y="483514"/>
            <a:ext cx="7468946" cy="459353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52401" y="555848"/>
            <a:ext cx="1065842" cy="3026982"/>
          </a:xfrm>
          <a:prstGeom prst="rect">
            <a:avLst/>
          </a:prstGeom>
        </p:spPr>
        <p:txBody>
          <a:bodyPr vert="horz" wrap="square" lIns="0" tIns="0" rIns="0" bIns="0" rtlCol="0">
            <a:spAutoFit/>
          </a:bodyPr>
          <a:lstStyle/>
          <a:p>
            <a:pPr marL="12700" marR="32384">
              <a:lnSpc>
                <a:spcPct val="88900"/>
              </a:lnSpc>
            </a:pPr>
            <a:r>
              <a:rPr sz="2000" spc="-5" dirty="0">
                <a:latin typeface="Arial"/>
                <a:cs typeface="Arial"/>
              </a:rPr>
              <a:t>Core </a:t>
            </a:r>
            <a:r>
              <a:rPr sz="2000" dirty="0">
                <a:latin typeface="Arial"/>
                <a:cs typeface="Arial"/>
              </a:rPr>
              <a:t>Pulling </a:t>
            </a:r>
            <a:r>
              <a:rPr sz="2000" spc="-10" dirty="0">
                <a:latin typeface="Arial"/>
                <a:cs typeface="Arial"/>
              </a:rPr>
              <a:t>Struct </a:t>
            </a:r>
            <a:r>
              <a:rPr sz="2000" spc="-5" dirty="0">
                <a:latin typeface="Arial"/>
                <a:cs typeface="Arial"/>
              </a:rPr>
              <a:t>ure</a:t>
            </a:r>
            <a:endParaRPr sz="2000" dirty="0">
              <a:latin typeface="Arial"/>
              <a:cs typeface="Arial"/>
            </a:endParaRPr>
          </a:p>
          <a:p>
            <a:pPr marL="12700" marR="5080">
              <a:lnSpc>
                <a:spcPct val="90300"/>
              </a:lnSpc>
              <a:spcBef>
                <a:spcPts val="30"/>
              </a:spcBef>
            </a:pPr>
            <a:r>
              <a:rPr sz="2000" dirty="0">
                <a:latin typeface="Arial"/>
                <a:cs typeface="Arial"/>
              </a:rPr>
              <a:t>( </a:t>
            </a:r>
            <a:r>
              <a:rPr sz="2000" spc="-75" dirty="0" smtClean="0">
                <a:latin typeface="Arial"/>
                <a:cs typeface="Arial"/>
              </a:rPr>
              <a:t>W</a:t>
            </a:r>
            <a:r>
              <a:rPr sz="2000" dirty="0" smtClean="0">
                <a:latin typeface="Arial"/>
                <a:cs typeface="Arial"/>
              </a:rPr>
              <a:t>a</a:t>
            </a:r>
            <a:r>
              <a:rPr sz="2000" spc="-15" dirty="0" smtClean="0">
                <a:latin typeface="Arial"/>
                <a:cs typeface="Arial"/>
              </a:rPr>
              <a:t>t</a:t>
            </a:r>
            <a:r>
              <a:rPr sz="2000" dirty="0" smtClean="0">
                <a:latin typeface="Arial"/>
                <a:cs typeface="Arial"/>
              </a:rPr>
              <a:t>er </a:t>
            </a:r>
            <a:r>
              <a:rPr sz="2000" spc="-5" dirty="0">
                <a:latin typeface="Arial"/>
                <a:cs typeface="Arial"/>
              </a:rPr>
              <a:t>pump bears axial </a:t>
            </a:r>
            <a:r>
              <a:rPr sz="2000" dirty="0">
                <a:latin typeface="Arial"/>
                <a:cs typeface="Arial"/>
              </a:rPr>
              <a:t>force</a:t>
            </a:r>
            <a:r>
              <a:rPr sz="2000" spc="-5" dirty="0">
                <a:latin typeface="Arial"/>
                <a:cs typeface="Arial"/>
              </a:rPr>
              <a:t> </a:t>
            </a:r>
            <a:r>
              <a:rPr sz="2000" dirty="0">
                <a:latin typeface="Arial"/>
                <a:cs typeface="Arial"/>
              </a:rPr>
              <a:t>) </a:t>
            </a:r>
            <a:endParaRPr lang="en-US" sz="2000" dirty="0" smtClean="0">
              <a:latin typeface="Arial"/>
              <a:cs typeface="Arial"/>
            </a:endParaRPr>
          </a:p>
          <a:p>
            <a:pPr marL="12700" marR="5080">
              <a:lnSpc>
                <a:spcPct val="90300"/>
              </a:lnSpc>
              <a:spcBef>
                <a:spcPts val="30"/>
              </a:spcBef>
            </a:pPr>
            <a:r>
              <a:rPr sz="2000" dirty="0" smtClean="0">
                <a:latin typeface="Arial"/>
                <a:cs typeface="Arial"/>
              </a:rPr>
              <a:t>( upper</a:t>
            </a:r>
            <a:endParaRPr sz="2000" dirty="0">
              <a:latin typeface="Arial"/>
              <a:cs typeface="Arial"/>
            </a:endParaRPr>
          </a:p>
          <a:p>
            <a:pPr marL="12700">
              <a:lnSpc>
                <a:spcPts val="2100"/>
              </a:lnSpc>
            </a:pPr>
            <a:r>
              <a:rPr sz="2000" spc="-5" dirty="0">
                <a:latin typeface="Arial"/>
                <a:cs typeface="Arial"/>
              </a:rPr>
              <a:t>wate</a:t>
            </a:r>
            <a:r>
              <a:rPr sz="2000" dirty="0">
                <a:latin typeface="Arial"/>
                <a:cs typeface="Arial"/>
              </a:rPr>
              <a:t>r )</a:t>
            </a:r>
          </a:p>
        </p:txBody>
      </p:sp>
      <p:sp>
        <p:nvSpPr>
          <p:cNvPr id="10" name="object 10"/>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109220">
              <a:lnSpc>
                <a:spcPct val="10000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1" name="Picture 10"/>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257809" y="590550"/>
            <a:ext cx="8415655" cy="444500"/>
          </a:xfrm>
          <a:prstGeom prst="rect">
            <a:avLst/>
          </a:prstGeom>
        </p:spPr>
        <p:txBody>
          <a:bodyPr vert="horz" wrap="square" lIns="0" tIns="0" rIns="0" bIns="0" rtlCol="0">
            <a:spAutoFit/>
          </a:bodyPr>
          <a:lstStyle/>
          <a:p>
            <a:pPr marL="12700" marR="5080">
              <a:lnSpc>
                <a:spcPts val="1700"/>
              </a:lnSpc>
            </a:pPr>
            <a:r>
              <a:rPr sz="1600" b="1" spc="-10" dirty="0">
                <a:latin typeface="Arial"/>
                <a:cs typeface="Arial"/>
              </a:rPr>
              <a:t>Sectional </a:t>
            </a:r>
            <a:r>
              <a:rPr sz="1600" b="1" spc="-15" dirty="0">
                <a:latin typeface="Arial"/>
                <a:cs typeface="Arial"/>
              </a:rPr>
              <a:t>view</a:t>
            </a:r>
            <a:r>
              <a:rPr sz="1600" b="1" dirty="0">
                <a:latin typeface="Arial"/>
                <a:cs typeface="Arial"/>
              </a:rPr>
              <a:t> </a:t>
            </a:r>
            <a:r>
              <a:rPr sz="1600" b="1" spc="-10" dirty="0">
                <a:latin typeface="Arial"/>
                <a:cs typeface="Arial"/>
              </a:rPr>
              <a:t>of</a:t>
            </a:r>
            <a:r>
              <a:rPr sz="1600" b="1" spc="-5" dirty="0">
                <a:latin typeface="Arial"/>
                <a:cs typeface="Arial"/>
              </a:rPr>
              <a:t> </a:t>
            </a:r>
            <a:r>
              <a:rPr sz="1600" b="1" dirty="0">
                <a:latin typeface="Arial"/>
                <a:cs typeface="Arial"/>
              </a:rPr>
              <a:t>the </a:t>
            </a:r>
            <a:r>
              <a:rPr sz="1600" b="1" spc="-15" dirty="0">
                <a:latin typeface="Arial"/>
                <a:cs typeface="Arial"/>
              </a:rPr>
              <a:t>core-pullin</a:t>
            </a:r>
            <a:r>
              <a:rPr sz="1600" b="1" spc="-10" dirty="0">
                <a:latin typeface="Arial"/>
                <a:cs typeface="Arial"/>
              </a:rPr>
              <a:t>g</a:t>
            </a:r>
            <a:r>
              <a:rPr sz="1600" b="1" spc="5" dirty="0">
                <a:latin typeface="Arial"/>
                <a:cs typeface="Arial"/>
              </a:rPr>
              <a:t> </a:t>
            </a:r>
            <a:r>
              <a:rPr sz="1600" b="1" spc="-5" dirty="0">
                <a:latin typeface="Arial"/>
                <a:cs typeface="Arial"/>
              </a:rPr>
              <a:t>structur</a:t>
            </a:r>
            <a:r>
              <a:rPr sz="1600" b="1" dirty="0">
                <a:latin typeface="Arial"/>
                <a:cs typeface="Arial"/>
              </a:rPr>
              <a:t>e ( the </a:t>
            </a:r>
            <a:r>
              <a:rPr sz="1600" b="1" spc="-5" dirty="0">
                <a:latin typeface="Arial"/>
                <a:cs typeface="Arial"/>
              </a:rPr>
              <a:t>moto</a:t>
            </a:r>
            <a:r>
              <a:rPr sz="1600" b="1" dirty="0">
                <a:latin typeface="Arial"/>
                <a:cs typeface="Arial"/>
              </a:rPr>
              <a:t>r bears</a:t>
            </a:r>
            <a:r>
              <a:rPr sz="1600" b="1" spc="-5" dirty="0">
                <a:latin typeface="Arial"/>
                <a:cs typeface="Arial"/>
              </a:rPr>
              <a:t> axia</a:t>
            </a:r>
            <a:r>
              <a:rPr sz="1600" b="1" dirty="0">
                <a:latin typeface="Arial"/>
                <a:cs typeface="Arial"/>
              </a:rPr>
              <a:t>l force</a:t>
            </a:r>
            <a:r>
              <a:rPr sz="1600" b="1" spc="-5" dirty="0">
                <a:latin typeface="Arial"/>
                <a:cs typeface="Arial"/>
              </a:rPr>
              <a:t> </a:t>
            </a:r>
            <a:r>
              <a:rPr sz="1600" b="1" dirty="0">
                <a:latin typeface="Arial"/>
                <a:cs typeface="Arial"/>
              </a:rPr>
              <a:t>) ( water</a:t>
            </a:r>
            <a:r>
              <a:rPr sz="1600" b="1" spc="-5" dirty="0">
                <a:latin typeface="Arial"/>
                <a:cs typeface="Arial"/>
              </a:rPr>
              <a:t> </a:t>
            </a:r>
            <a:r>
              <a:rPr sz="1600" b="1" spc="-10" dirty="0">
                <a:latin typeface="Arial"/>
                <a:cs typeface="Arial"/>
              </a:rPr>
              <a:t>outlet</a:t>
            </a:r>
            <a:r>
              <a:rPr sz="1600" b="1" spc="-5" dirty="0">
                <a:latin typeface="Arial"/>
                <a:cs typeface="Arial"/>
              </a:rPr>
              <a:t> </a:t>
            </a:r>
            <a:r>
              <a:rPr sz="1600" b="1" dirty="0">
                <a:latin typeface="Arial"/>
                <a:cs typeface="Arial"/>
              </a:rPr>
              <a:t>from</a:t>
            </a:r>
            <a:r>
              <a:rPr sz="1600" b="1" spc="-5" dirty="0">
                <a:latin typeface="Arial"/>
                <a:cs typeface="Arial"/>
              </a:rPr>
              <a:t> </a:t>
            </a:r>
            <a:r>
              <a:rPr sz="1600" b="1" dirty="0">
                <a:latin typeface="Arial"/>
                <a:cs typeface="Arial"/>
              </a:rPr>
              <a:t>the </a:t>
            </a:r>
            <a:r>
              <a:rPr sz="1600" b="1" spc="-10" dirty="0">
                <a:latin typeface="Arial"/>
                <a:cs typeface="Arial"/>
              </a:rPr>
              <a:t>bottom</a:t>
            </a:r>
            <a:r>
              <a:rPr sz="1600" b="1" spc="-5" dirty="0">
                <a:latin typeface="Arial"/>
                <a:cs typeface="Arial"/>
              </a:rPr>
              <a:t> </a:t>
            </a:r>
            <a:r>
              <a:rPr sz="1600" b="1" dirty="0">
                <a:latin typeface="Arial"/>
                <a:cs typeface="Arial"/>
              </a:rPr>
              <a:t>)</a:t>
            </a:r>
            <a:endParaRPr sz="1600" dirty="0">
              <a:latin typeface="Arial"/>
              <a:cs typeface="Arial"/>
            </a:endParaRPr>
          </a:p>
        </p:txBody>
      </p:sp>
      <p:sp>
        <p:nvSpPr>
          <p:cNvPr id="10" name="object 10"/>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sp>
        <p:nvSpPr>
          <p:cNvPr id="11" name="object 11"/>
          <p:cNvSpPr/>
          <p:nvPr/>
        </p:nvSpPr>
        <p:spPr>
          <a:xfrm>
            <a:off x="179070" y="1062989"/>
            <a:ext cx="8721723" cy="3865244"/>
          </a:xfrm>
          <a:prstGeom prst="rect">
            <a:avLst/>
          </a:prstGeom>
          <a:blipFill>
            <a:blip r:embed="rId5" cstate="print"/>
            <a:stretch>
              <a:fillRect/>
            </a:stretch>
          </a:blipFill>
        </p:spPr>
        <p:txBody>
          <a:bodyPr wrap="square" lIns="0" tIns="0" rIns="0" bIns="0" rtlCol="0"/>
          <a:lstStyle/>
          <a:p>
            <a:endParaRP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29894" y="661417"/>
            <a:ext cx="3575685" cy="203200"/>
          </a:xfrm>
          <a:prstGeom prst="rect">
            <a:avLst/>
          </a:prstGeom>
        </p:spPr>
        <p:txBody>
          <a:bodyPr vert="horz" wrap="square" lIns="0" tIns="0" rIns="0" bIns="0" rtlCol="0">
            <a:spAutoFit/>
          </a:bodyPr>
          <a:lstStyle/>
          <a:p>
            <a:pPr marL="12700">
              <a:lnSpc>
                <a:spcPct val="100000"/>
              </a:lnSpc>
            </a:pPr>
            <a:r>
              <a:rPr sz="1400" spc="40" dirty="0">
                <a:solidFill>
                  <a:srgbClr val="FF0000"/>
                </a:solidFill>
                <a:latin typeface="Calibri"/>
                <a:cs typeface="Calibri"/>
              </a:rPr>
              <a:t>Sec-ona</a:t>
            </a:r>
            <a:r>
              <a:rPr sz="1400" spc="20" dirty="0">
                <a:solidFill>
                  <a:srgbClr val="FF0000"/>
                </a:solidFill>
                <a:latin typeface="Calibri"/>
                <a:cs typeface="Calibri"/>
              </a:rPr>
              <a:t>l</a:t>
            </a:r>
            <a:r>
              <a:rPr sz="1400" spc="5" dirty="0">
                <a:solidFill>
                  <a:srgbClr val="FF0000"/>
                </a:solidFill>
                <a:latin typeface="Calibri"/>
                <a:cs typeface="Calibri"/>
              </a:rPr>
              <a:t> </a:t>
            </a:r>
            <a:r>
              <a:rPr sz="1400" spc="-15" dirty="0">
                <a:solidFill>
                  <a:srgbClr val="FF0000"/>
                </a:solidFill>
                <a:latin typeface="Calibri"/>
                <a:cs typeface="Calibri"/>
              </a:rPr>
              <a:t>structur</a:t>
            </a:r>
            <a:r>
              <a:rPr sz="1400" spc="-10" dirty="0">
                <a:solidFill>
                  <a:srgbClr val="FF0000"/>
                </a:solidFill>
                <a:latin typeface="Calibri"/>
                <a:cs typeface="Calibri"/>
              </a:rPr>
              <a:t>e</a:t>
            </a:r>
            <a:r>
              <a:rPr sz="1400" dirty="0">
                <a:solidFill>
                  <a:srgbClr val="FF0000"/>
                </a:solidFill>
                <a:latin typeface="Calibri"/>
                <a:cs typeface="Calibri"/>
              </a:rPr>
              <a:t> </a:t>
            </a:r>
            <a:r>
              <a:rPr sz="1400" spc="-5" dirty="0">
                <a:solidFill>
                  <a:srgbClr val="FF0000"/>
                </a:solidFill>
                <a:latin typeface="Calibri"/>
                <a:cs typeface="Calibri"/>
              </a:rPr>
              <a:t>diagra</a:t>
            </a:r>
            <a:r>
              <a:rPr sz="1400" dirty="0">
                <a:solidFill>
                  <a:srgbClr val="FF0000"/>
                </a:solidFill>
                <a:latin typeface="Calibri"/>
                <a:cs typeface="Calibri"/>
              </a:rPr>
              <a:t>m</a:t>
            </a:r>
            <a:r>
              <a:rPr sz="1400" spc="5" dirty="0">
                <a:solidFill>
                  <a:srgbClr val="FF0000"/>
                </a:solidFill>
                <a:latin typeface="Calibri"/>
                <a:cs typeface="Calibri"/>
              </a:rPr>
              <a:t> </a:t>
            </a:r>
            <a:r>
              <a:rPr sz="1400" spc="-5" dirty="0">
                <a:solidFill>
                  <a:srgbClr val="FF0000"/>
                </a:solidFill>
                <a:latin typeface="Calibri"/>
                <a:cs typeface="Calibri"/>
              </a:rPr>
              <a:t>o</a:t>
            </a:r>
            <a:r>
              <a:rPr sz="1400" dirty="0">
                <a:solidFill>
                  <a:srgbClr val="FF0000"/>
                </a:solidFill>
                <a:latin typeface="Calibri"/>
                <a:cs typeface="Calibri"/>
              </a:rPr>
              <a:t>f transmission</a:t>
            </a:r>
            <a:r>
              <a:rPr sz="1400" spc="-5" dirty="0">
                <a:solidFill>
                  <a:srgbClr val="FF0000"/>
                </a:solidFill>
                <a:latin typeface="Calibri"/>
                <a:cs typeface="Calibri"/>
              </a:rPr>
              <a:t> parts</a:t>
            </a:r>
            <a:endParaRPr sz="1400">
              <a:latin typeface="Calibri"/>
              <a:cs typeface="Calibri"/>
            </a:endParaRPr>
          </a:p>
        </p:txBody>
      </p:sp>
      <p:sp>
        <p:nvSpPr>
          <p:cNvPr id="10" name="object 10"/>
          <p:cNvSpPr/>
          <p:nvPr/>
        </p:nvSpPr>
        <p:spPr>
          <a:xfrm>
            <a:off x="5436096" y="1203604"/>
            <a:ext cx="2942347" cy="3502025"/>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07505" y="1059586"/>
            <a:ext cx="4459642" cy="2970504"/>
          </a:xfrm>
          <a:prstGeom prst="rect">
            <a:avLst/>
          </a:prstGeom>
          <a:blipFill>
            <a:blip r:embed="rId6" cstate="print"/>
            <a:stretch>
              <a:fillRect/>
            </a:stretch>
          </a:blip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70277" rIns="0" bIns="0" rtlCol="0">
            <a:spAutoFit/>
          </a:bodyPr>
          <a:lstStyle/>
          <a:p>
            <a:pPr marL="541020">
              <a:lnSpc>
                <a:spcPct val="100000"/>
              </a:lnSpc>
            </a:pPr>
            <a:r>
              <a:rPr lang="en-US" sz="1600" dirty="0" smtClean="0">
                <a:latin typeface="宋体"/>
                <a:cs typeface="宋体"/>
              </a:rPr>
              <a:t>VTP</a:t>
            </a:r>
            <a:r>
              <a:rPr sz="1600" dirty="0" smtClean="0">
                <a:latin typeface="宋体"/>
                <a:cs typeface="宋体"/>
              </a:rPr>
              <a:t> </a:t>
            </a:r>
            <a:r>
              <a:rPr sz="1600" spc="-5" dirty="0">
                <a:latin typeface="Arial"/>
                <a:cs typeface="Arial"/>
              </a:rPr>
              <a:t>lon</a:t>
            </a:r>
            <a:r>
              <a:rPr sz="1600" dirty="0">
                <a:latin typeface="Arial"/>
                <a:cs typeface="Arial"/>
              </a:rPr>
              <a:t>g </a:t>
            </a:r>
            <a:r>
              <a:rPr sz="1600" spc="-10" dirty="0">
                <a:latin typeface="Arial"/>
                <a:cs typeface="Arial"/>
              </a:rPr>
              <a:t>shaft</a:t>
            </a:r>
            <a:r>
              <a:rPr sz="1600" dirty="0">
                <a:latin typeface="Arial"/>
                <a:cs typeface="Arial"/>
              </a:rPr>
              <a:t> vertical</a:t>
            </a:r>
            <a:r>
              <a:rPr sz="1600" spc="-5" dirty="0">
                <a:latin typeface="Arial"/>
                <a:cs typeface="Arial"/>
              </a:rPr>
              <a:t> drainag</a:t>
            </a:r>
            <a:r>
              <a:rPr sz="1600" dirty="0">
                <a:latin typeface="Arial"/>
                <a:cs typeface="Arial"/>
              </a:rPr>
              <a:t>e </a:t>
            </a:r>
            <a:r>
              <a:rPr sz="1600" spc="-5" dirty="0">
                <a:latin typeface="Arial"/>
                <a:cs typeface="Arial"/>
              </a:rPr>
              <a:t>pump</a:t>
            </a:r>
            <a:endParaRPr sz="1600" dirty="0">
              <a:latin typeface="Arial"/>
              <a:cs typeface="Arial"/>
            </a:endParaRP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3970" y="2145207"/>
            <a:ext cx="2433320" cy="709295"/>
          </a:xfrm>
          <a:prstGeom prst="rect">
            <a:avLst/>
          </a:prstGeom>
        </p:spPr>
        <p:txBody>
          <a:bodyPr vert="horz" wrap="square" lIns="0" tIns="0" rIns="0" bIns="0" rtlCol="0">
            <a:spAutoFit/>
          </a:bodyPr>
          <a:lstStyle/>
          <a:p>
            <a:pPr marL="12700" marR="5080">
              <a:lnSpc>
                <a:spcPct val="98500"/>
              </a:lnSpc>
            </a:pPr>
            <a:r>
              <a:rPr sz="1600" b="1" spc="-70" dirty="0">
                <a:solidFill>
                  <a:srgbClr val="FF0000"/>
                </a:solidFill>
                <a:latin typeface="Hoefler Text Black"/>
                <a:cs typeface="Hoefler Text Black"/>
              </a:rPr>
              <a:t>I</a:t>
            </a:r>
            <a:r>
              <a:rPr sz="1600" b="1" dirty="0">
                <a:solidFill>
                  <a:srgbClr val="FF0000"/>
                </a:solidFill>
                <a:latin typeface="Hoefler Text Black"/>
                <a:cs typeface="Hoefler Text Black"/>
              </a:rPr>
              <a:t>nsta</a:t>
            </a:r>
            <a:r>
              <a:rPr sz="1600" b="1" spc="15" dirty="0">
                <a:solidFill>
                  <a:srgbClr val="FF0000"/>
                </a:solidFill>
                <a:latin typeface="Hoefler Text Black"/>
                <a:cs typeface="Hoefler Text Black"/>
              </a:rPr>
              <a:t>l</a:t>
            </a:r>
            <a:r>
              <a:rPr sz="1600" b="1" dirty="0">
                <a:solidFill>
                  <a:srgbClr val="FF0000"/>
                </a:solidFill>
                <a:latin typeface="Hoefler Text Black"/>
                <a:cs typeface="Hoefler Text Black"/>
              </a:rPr>
              <a:t>lation d</a:t>
            </a:r>
            <a:r>
              <a:rPr sz="1600" b="1" spc="15" dirty="0">
                <a:solidFill>
                  <a:srgbClr val="FF0000"/>
                </a:solidFill>
                <a:latin typeface="Hoefler Text Black"/>
                <a:cs typeface="Hoefler Text Black"/>
              </a:rPr>
              <a:t>i</a:t>
            </a:r>
            <a:r>
              <a:rPr sz="1600" b="1" dirty="0">
                <a:solidFill>
                  <a:srgbClr val="FF0000"/>
                </a:solidFill>
                <a:latin typeface="Hoefler Text Black"/>
                <a:cs typeface="Hoefler Text Black"/>
              </a:rPr>
              <a:t>ag</a:t>
            </a:r>
            <a:r>
              <a:rPr sz="1600" b="1" spc="-20" dirty="0">
                <a:solidFill>
                  <a:srgbClr val="FF0000"/>
                </a:solidFill>
                <a:latin typeface="Hoefler Text Black"/>
                <a:cs typeface="Hoefler Text Black"/>
              </a:rPr>
              <a:t>r</a:t>
            </a:r>
            <a:r>
              <a:rPr sz="1600" b="1" dirty="0">
                <a:solidFill>
                  <a:srgbClr val="FF0000"/>
                </a:solidFill>
                <a:latin typeface="Hoefler Text Black"/>
                <a:cs typeface="Hoefler Text Black"/>
              </a:rPr>
              <a:t>am one with diesel engine insta</a:t>
            </a:r>
            <a:r>
              <a:rPr sz="1600" b="1" spc="15" dirty="0">
                <a:solidFill>
                  <a:srgbClr val="FF0000"/>
                </a:solidFill>
                <a:latin typeface="Hoefler Text Black"/>
                <a:cs typeface="Hoefler Text Black"/>
              </a:rPr>
              <a:t>l</a:t>
            </a:r>
            <a:r>
              <a:rPr sz="1600" b="1" dirty="0">
                <a:solidFill>
                  <a:srgbClr val="FF0000"/>
                </a:solidFill>
                <a:latin typeface="Hoefler Text Black"/>
                <a:cs typeface="Hoefler Text Black"/>
              </a:rPr>
              <a:t>lation d</a:t>
            </a:r>
            <a:r>
              <a:rPr sz="1600" b="1" spc="-20" dirty="0">
                <a:solidFill>
                  <a:srgbClr val="FF0000"/>
                </a:solidFill>
                <a:latin typeface="Hoefler Text Black"/>
                <a:cs typeface="Hoefler Text Black"/>
              </a:rPr>
              <a:t>r</a:t>
            </a:r>
            <a:r>
              <a:rPr sz="1600" b="1" dirty="0">
                <a:solidFill>
                  <a:srgbClr val="FF0000"/>
                </a:solidFill>
                <a:latin typeface="Hoefler Text Black"/>
                <a:cs typeface="Hoefler Text Black"/>
              </a:rPr>
              <a:t>awing</a:t>
            </a:r>
            <a:endParaRPr sz="1600">
              <a:latin typeface="Hoefler Text Black"/>
              <a:cs typeface="Hoefler Text Black"/>
            </a:endParaRPr>
          </a:p>
        </p:txBody>
      </p:sp>
      <p:sp>
        <p:nvSpPr>
          <p:cNvPr id="10" name="object 10"/>
          <p:cNvSpPr/>
          <p:nvPr/>
        </p:nvSpPr>
        <p:spPr>
          <a:xfrm>
            <a:off x="2555775" y="486422"/>
            <a:ext cx="4536500" cy="4565027"/>
          </a:xfrm>
          <a:prstGeom prst="rect">
            <a:avLst/>
          </a:prstGeom>
          <a:blipFill>
            <a:blip r:embed="rId5"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109220">
              <a:lnSpc>
                <a:spcPct val="100000"/>
              </a:lnSpc>
            </a:pPr>
            <a:r>
              <a:rPr lang="en-US" dirty="0" smtClean="0">
                <a:latin typeface="宋体"/>
                <a:cs typeface="宋体"/>
              </a:rPr>
              <a:t>VTP</a:t>
            </a:r>
            <a:r>
              <a:rPr dirty="0" smtClean="0">
                <a:latin typeface="宋体"/>
                <a:cs typeface="宋体"/>
              </a:rPr>
              <a:t> </a:t>
            </a:r>
            <a:r>
              <a:rPr dirty="0">
                <a:latin typeface="宋体"/>
                <a:cs typeface="宋体"/>
              </a:rPr>
              <a:t>L</a:t>
            </a:r>
            <a:r>
              <a:rPr dirty="0"/>
              <a:t>ong </a:t>
            </a:r>
            <a:r>
              <a:rPr dirty="0">
                <a:latin typeface="宋体"/>
                <a:cs typeface="宋体"/>
              </a:rPr>
              <a:t>S</a:t>
            </a:r>
            <a:r>
              <a:rPr spc="-10" dirty="0"/>
              <a:t>haft </a:t>
            </a:r>
            <a:r>
              <a:rPr spc="-10" dirty="0">
                <a:latin typeface="宋体"/>
                <a:cs typeface="宋体"/>
              </a:rPr>
              <a:t>V</a:t>
            </a:r>
            <a:r>
              <a:rPr spc="-10" dirty="0"/>
              <a:t>ertical </a:t>
            </a:r>
            <a:r>
              <a:rPr spc="-15" dirty="0"/>
              <a:t>Drainag</a:t>
            </a:r>
            <a:r>
              <a:rPr spc="-10" dirty="0"/>
              <a:t>e</a:t>
            </a:r>
            <a:r>
              <a:rPr spc="5" dirty="0"/>
              <a:t> </a:t>
            </a:r>
            <a:r>
              <a:rPr spc="-20"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74671" y="324192"/>
            <a:ext cx="2206464" cy="4503407"/>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658388" y="1496291"/>
            <a:ext cx="2161308" cy="2161308"/>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835696" y="1675015"/>
            <a:ext cx="1804962" cy="1804962"/>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211384" y="2502264"/>
            <a:ext cx="982980" cy="177800"/>
          </a:xfrm>
          <a:prstGeom prst="rect">
            <a:avLst/>
          </a:prstGeom>
        </p:spPr>
        <p:txBody>
          <a:bodyPr vert="horz" wrap="square" lIns="0" tIns="0" rIns="0" bIns="0" rtlCol="0">
            <a:spAutoFit/>
          </a:bodyPr>
          <a:lstStyle/>
          <a:p>
            <a:pPr marL="12700">
              <a:lnSpc>
                <a:spcPct val="100000"/>
              </a:lnSpc>
            </a:pPr>
            <a:r>
              <a:rPr sz="1200" dirty="0">
                <a:solidFill>
                  <a:srgbClr val="FFFFFF"/>
                </a:solidFill>
                <a:latin typeface="Arial"/>
                <a:cs typeface="Arial"/>
              </a:rPr>
              <a:t>c </a:t>
            </a:r>
            <a:r>
              <a:rPr sz="1200" spc="-70" dirty="0">
                <a:solidFill>
                  <a:srgbClr val="FFFFFF"/>
                </a:solidFill>
                <a:latin typeface="Arial"/>
                <a:cs typeface="Arial"/>
              </a:rPr>
              <a:t> </a:t>
            </a:r>
            <a:r>
              <a:rPr sz="1200" dirty="0">
                <a:solidFill>
                  <a:srgbClr val="FFFFFF"/>
                </a:solidFill>
                <a:latin typeface="Arial"/>
                <a:cs typeface="Arial"/>
              </a:rPr>
              <a:t>o </a:t>
            </a:r>
            <a:r>
              <a:rPr sz="1200" spc="-70" dirty="0">
                <a:solidFill>
                  <a:srgbClr val="FFFFFF"/>
                </a:solidFill>
                <a:latin typeface="Arial"/>
                <a:cs typeface="Arial"/>
              </a:rPr>
              <a:t> </a:t>
            </a:r>
            <a:r>
              <a:rPr sz="1200" dirty="0">
                <a:solidFill>
                  <a:srgbClr val="FFFFFF"/>
                </a:solidFill>
                <a:latin typeface="Arial"/>
                <a:cs typeface="Arial"/>
              </a:rPr>
              <a:t>n </a:t>
            </a:r>
            <a:r>
              <a:rPr sz="1200" spc="-70" dirty="0">
                <a:solidFill>
                  <a:srgbClr val="FFFFFF"/>
                </a:solidFill>
                <a:latin typeface="Arial"/>
                <a:cs typeface="Arial"/>
              </a:rPr>
              <a:t> </a:t>
            </a:r>
            <a:r>
              <a:rPr sz="1200" spc="-5" dirty="0">
                <a:solidFill>
                  <a:srgbClr val="FFFFFF"/>
                </a:solidFill>
                <a:latin typeface="Arial"/>
                <a:cs typeface="Arial"/>
              </a:rPr>
              <a:t>t</a:t>
            </a:r>
            <a:r>
              <a:rPr sz="1200" dirty="0">
                <a:solidFill>
                  <a:srgbClr val="FFFFFF"/>
                </a:solidFill>
                <a:latin typeface="Arial"/>
                <a:cs typeface="Arial"/>
              </a:rPr>
              <a:t> </a:t>
            </a:r>
            <a:r>
              <a:rPr sz="1200" spc="-70" dirty="0">
                <a:solidFill>
                  <a:srgbClr val="FFFFFF"/>
                </a:solidFill>
                <a:latin typeface="Arial"/>
                <a:cs typeface="Arial"/>
              </a:rPr>
              <a:t> </a:t>
            </a:r>
            <a:r>
              <a:rPr sz="1200" dirty="0">
                <a:solidFill>
                  <a:srgbClr val="FFFFFF"/>
                </a:solidFill>
                <a:latin typeface="Arial"/>
                <a:cs typeface="Arial"/>
              </a:rPr>
              <a:t>e </a:t>
            </a:r>
            <a:r>
              <a:rPr sz="1200" spc="-70" dirty="0">
                <a:solidFill>
                  <a:srgbClr val="FFFFFF"/>
                </a:solidFill>
                <a:latin typeface="Arial"/>
                <a:cs typeface="Arial"/>
              </a:rPr>
              <a:t> </a:t>
            </a:r>
            <a:r>
              <a:rPr sz="1200" dirty="0">
                <a:solidFill>
                  <a:srgbClr val="FFFFFF"/>
                </a:solidFill>
                <a:latin typeface="Arial"/>
                <a:cs typeface="Arial"/>
              </a:rPr>
              <a:t>n </a:t>
            </a:r>
            <a:r>
              <a:rPr sz="1200" spc="-70" dirty="0">
                <a:solidFill>
                  <a:srgbClr val="FFFFFF"/>
                </a:solidFill>
                <a:latin typeface="Arial"/>
                <a:cs typeface="Arial"/>
              </a:rPr>
              <a:t> </a:t>
            </a:r>
            <a:r>
              <a:rPr sz="1200" spc="-5" dirty="0">
                <a:solidFill>
                  <a:srgbClr val="FFFFFF"/>
                </a:solidFill>
                <a:latin typeface="Arial"/>
                <a:cs typeface="Arial"/>
              </a:rPr>
              <a:t>t</a:t>
            </a:r>
            <a:endParaRPr sz="1200">
              <a:latin typeface="Arial"/>
              <a:cs typeface="Arial"/>
            </a:endParaRPr>
          </a:p>
        </p:txBody>
      </p:sp>
      <p:sp>
        <p:nvSpPr>
          <p:cNvPr id="6" name="object 6"/>
          <p:cNvSpPr txBox="1"/>
          <p:nvPr/>
        </p:nvSpPr>
        <p:spPr>
          <a:xfrm>
            <a:off x="4923153" y="1466214"/>
            <a:ext cx="3347720" cy="307777"/>
          </a:xfrm>
          <a:prstGeom prst="rect">
            <a:avLst/>
          </a:prstGeom>
        </p:spPr>
        <p:txBody>
          <a:bodyPr vert="horz" wrap="square" lIns="0" tIns="0" rIns="0" bIns="0" rtlCol="0">
            <a:spAutoFit/>
          </a:bodyPr>
          <a:lstStyle/>
          <a:p>
            <a:pPr marL="12700">
              <a:lnSpc>
                <a:spcPct val="100000"/>
              </a:lnSpc>
            </a:pPr>
            <a:r>
              <a:rPr sz="2000" spc="-15" dirty="0" smtClean="0">
                <a:solidFill>
                  <a:srgbClr val="595959"/>
                </a:solidFill>
                <a:latin typeface="Calibri"/>
                <a:cs typeface="Calibri"/>
              </a:rPr>
              <a:t>P</a:t>
            </a:r>
            <a:r>
              <a:rPr sz="2000" spc="-10" dirty="0" smtClean="0">
                <a:solidFill>
                  <a:srgbClr val="595959"/>
                </a:solidFill>
                <a:latin typeface="Calibri"/>
                <a:cs typeface="Calibri"/>
              </a:rPr>
              <a:t>r</a:t>
            </a:r>
            <a:r>
              <a:rPr sz="2000" dirty="0" smtClean="0">
                <a:solidFill>
                  <a:srgbClr val="595959"/>
                </a:solidFill>
                <a:latin typeface="Calibri"/>
                <a:cs typeface="Calibri"/>
              </a:rPr>
              <a:t>odu</a:t>
            </a:r>
            <a:r>
              <a:rPr sz="2000" spc="-10" dirty="0" smtClean="0">
                <a:solidFill>
                  <a:srgbClr val="595959"/>
                </a:solidFill>
                <a:latin typeface="Calibri"/>
                <a:cs typeface="Calibri"/>
              </a:rPr>
              <a:t>ct</a:t>
            </a:r>
            <a:r>
              <a:rPr lang="en-US" sz="2000" spc="-10" dirty="0" smtClean="0">
                <a:solidFill>
                  <a:srgbClr val="595959"/>
                </a:solidFill>
                <a:latin typeface="Calibri"/>
                <a:cs typeface="Calibri"/>
              </a:rPr>
              <a:t>s</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45" dirty="0" smtClean="0">
                <a:solidFill>
                  <a:srgbClr val="595959"/>
                </a:solidFill>
                <a:latin typeface="Calibri"/>
                <a:cs typeface="Calibri"/>
              </a:rPr>
              <a:t> </a:t>
            </a:r>
            <a:r>
              <a:rPr sz="2000" dirty="0" smtClean="0">
                <a:solidFill>
                  <a:srgbClr val="595959"/>
                </a:solidFill>
                <a:latin typeface="Calibri"/>
                <a:cs typeface="Calibri"/>
              </a:rPr>
              <a:t>d</a:t>
            </a:r>
            <a:r>
              <a:rPr sz="2000" spc="-10" dirty="0" smtClean="0">
                <a:solidFill>
                  <a:srgbClr val="595959"/>
                </a:solidFill>
                <a:latin typeface="Calibri"/>
                <a:cs typeface="Calibri"/>
              </a:rPr>
              <a:t>e</a:t>
            </a:r>
            <a:r>
              <a:rPr sz="2000" dirty="0" smtClean="0">
                <a:solidFill>
                  <a:srgbClr val="595959"/>
                </a:solidFill>
                <a:latin typeface="Calibri"/>
                <a:cs typeface="Calibri"/>
              </a:rPr>
              <a:t>s</a:t>
            </a:r>
            <a:r>
              <a:rPr sz="2000" spc="-10" dirty="0" smtClean="0">
                <a:solidFill>
                  <a:srgbClr val="595959"/>
                </a:solidFill>
                <a:latin typeface="Calibri"/>
                <a:cs typeface="Calibri"/>
              </a:rPr>
              <a:t>cr</a:t>
            </a:r>
            <a:r>
              <a:rPr sz="2000" dirty="0" smtClean="0">
                <a:solidFill>
                  <a:srgbClr val="595959"/>
                </a:solidFill>
                <a:latin typeface="Calibri"/>
                <a:cs typeface="Calibri"/>
              </a:rPr>
              <a:t>ip</a:t>
            </a:r>
            <a:r>
              <a:rPr lang="en-US" sz="2000" dirty="0" smtClean="0">
                <a:solidFill>
                  <a:srgbClr val="595959"/>
                </a:solidFill>
                <a:latin typeface="Calibri"/>
                <a:cs typeface="Calibri"/>
              </a:rPr>
              <a:t>tio</a:t>
            </a:r>
            <a:r>
              <a:rPr sz="2000" dirty="0" smtClean="0">
                <a:solidFill>
                  <a:srgbClr val="595959"/>
                </a:solidFill>
                <a:latin typeface="Calibri"/>
                <a:cs typeface="Calibri"/>
              </a:rPr>
              <a:t>n</a:t>
            </a:r>
            <a:endParaRPr sz="2000" dirty="0">
              <a:latin typeface="Calibri"/>
              <a:cs typeface="Calibri"/>
            </a:endParaRPr>
          </a:p>
        </p:txBody>
      </p:sp>
      <p:sp>
        <p:nvSpPr>
          <p:cNvPr id="7" name="object 7"/>
          <p:cNvSpPr/>
          <p:nvPr/>
        </p:nvSpPr>
        <p:spPr>
          <a:xfrm>
            <a:off x="3345872" y="415636"/>
            <a:ext cx="831272" cy="83542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491880" y="562813"/>
            <a:ext cx="540385" cy="540385"/>
          </a:xfrm>
          <a:custGeom>
            <a:avLst/>
            <a:gdLst/>
            <a:ahLst/>
            <a:cxnLst/>
            <a:rect l="l" t="t" r="r" b="b"/>
            <a:pathLst>
              <a:path w="540385" h="540385">
                <a:moveTo>
                  <a:pt x="270002" y="0"/>
                </a:moveTo>
                <a:lnTo>
                  <a:pt x="226204" y="3534"/>
                </a:lnTo>
                <a:lnTo>
                  <a:pt x="184658" y="13765"/>
                </a:lnTo>
                <a:lnTo>
                  <a:pt x="145918" y="30138"/>
                </a:lnTo>
                <a:lnTo>
                  <a:pt x="110539" y="52096"/>
                </a:lnTo>
                <a:lnTo>
                  <a:pt x="79079" y="79084"/>
                </a:lnTo>
                <a:lnTo>
                  <a:pt x="52093" y="110545"/>
                </a:lnTo>
                <a:lnTo>
                  <a:pt x="30136" y="145923"/>
                </a:lnTo>
                <a:lnTo>
                  <a:pt x="13764" y="184663"/>
                </a:lnTo>
                <a:lnTo>
                  <a:pt x="3533" y="226208"/>
                </a:lnTo>
                <a:lnTo>
                  <a:pt x="0" y="270001"/>
                </a:lnTo>
                <a:lnTo>
                  <a:pt x="895" y="292147"/>
                </a:lnTo>
                <a:lnTo>
                  <a:pt x="7846" y="334888"/>
                </a:lnTo>
                <a:lnTo>
                  <a:pt x="21217" y="375101"/>
                </a:lnTo>
                <a:lnTo>
                  <a:pt x="40451" y="412229"/>
                </a:lnTo>
                <a:lnTo>
                  <a:pt x="64992" y="445718"/>
                </a:lnTo>
                <a:lnTo>
                  <a:pt x="94285" y="475011"/>
                </a:lnTo>
                <a:lnTo>
                  <a:pt x="127774" y="499552"/>
                </a:lnTo>
                <a:lnTo>
                  <a:pt x="164902" y="518786"/>
                </a:lnTo>
                <a:lnTo>
                  <a:pt x="205115" y="532157"/>
                </a:lnTo>
                <a:lnTo>
                  <a:pt x="247856" y="539108"/>
                </a:lnTo>
                <a:lnTo>
                  <a:pt x="270002" y="540004"/>
                </a:lnTo>
                <a:lnTo>
                  <a:pt x="292145" y="539108"/>
                </a:lnTo>
                <a:lnTo>
                  <a:pt x="334884" y="532157"/>
                </a:lnTo>
                <a:lnTo>
                  <a:pt x="375095" y="518786"/>
                </a:lnTo>
                <a:lnTo>
                  <a:pt x="412224" y="499552"/>
                </a:lnTo>
                <a:lnTo>
                  <a:pt x="445713" y="475011"/>
                </a:lnTo>
                <a:lnTo>
                  <a:pt x="475007" y="445718"/>
                </a:lnTo>
                <a:lnTo>
                  <a:pt x="499549" y="412229"/>
                </a:lnTo>
                <a:lnTo>
                  <a:pt x="518784" y="375101"/>
                </a:lnTo>
                <a:lnTo>
                  <a:pt x="532156" y="334888"/>
                </a:lnTo>
                <a:lnTo>
                  <a:pt x="539108" y="292147"/>
                </a:lnTo>
                <a:lnTo>
                  <a:pt x="540004" y="270001"/>
                </a:lnTo>
                <a:lnTo>
                  <a:pt x="539108" y="247858"/>
                </a:lnTo>
                <a:lnTo>
                  <a:pt x="532156" y="205119"/>
                </a:lnTo>
                <a:lnTo>
                  <a:pt x="518784" y="164908"/>
                </a:lnTo>
                <a:lnTo>
                  <a:pt x="499549" y="127779"/>
                </a:lnTo>
                <a:lnTo>
                  <a:pt x="475007" y="94290"/>
                </a:lnTo>
                <a:lnTo>
                  <a:pt x="445713" y="64996"/>
                </a:lnTo>
                <a:lnTo>
                  <a:pt x="412224" y="40454"/>
                </a:lnTo>
                <a:lnTo>
                  <a:pt x="375095" y="21219"/>
                </a:lnTo>
                <a:lnTo>
                  <a:pt x="334884" y="7847"/>
                </a:lnTo>
                <a:lnTo>
                  <a:pt x="292145" y="895"/>
                </a:lnTo>
                <a:lnTo>
                  <a:pt x="270002" y="0"/>
                </a:lnTo>
                <a:close/>
              </a:path>
            </a:pathLst>
          </a:custGeom>
          <a:solidFill>
            <a:srgbClr val="FFFFFF"/>
          </a:solidFill>
        </p:spPr>
        <p:txBody>
          <a:bodyPr wrap="square" lIns="0" tIns="0" rIns="0" bIns="0" rtlCol="0"/>
          <a:lstStyle/>
          <a:p>
            <a:endParaRPr/>
          </a:p>
        </p:txBody>
      </p:sp>
      <p:sp>
        <p:nvSpPr>
          <p:cNvPr id="9" name="object 9"/>
          <p:cNvSpPr txBox="1"/>
          <p:nvPr/>
        </p:nvSpPr>
        <p:spPr>
          <a:xfrm>
            <a:off x="3667338" y="695051"/>
            <a:ext cx="194945" cy="330200"/>
          </a:xfrm>
          <a:prstGeom prst="rect">
            <a:avLst/>
          </a:prstGeom>
        </p:spPr>
        <p:txBody>
          <a:bodyPr vert="horz" wrap="square" lIns="0" tIns="0" rIns="0" bIns="0" rtlCol="0">
            <a:spAutoFit/>
          </a:bodyPr>
          <a:lstStyle/>
          <a:p>
            <a:pPr marL="12700">
              <a:lnSpc>
                <a:spcPct val="100000"/>
              </a:lnSpc>
            </a:pPr>
            <a:r>
              <a:rPr sz="2400" dirty="0">
                <a:solidFill>
                  <a:srgbClr val="175BBE"/>
                </a:solidFill>
                <a:latin typeface="Arial"/>
                <a:cs typeface="Arial"/>
              </a:rPr>
              <a:t>1</a:t>
            </a:r>
            <a:endParaRPr sz="2400">
              <a:latin typeface="Arial"/>
              <a:cs typeface="Arial"/>
            </a:endParaRPr>
          </a:p>
        </p:txBody>
      </p:sp>
      <p:sp>
        <p:nvSpPr>
          <p:cNvPr id="10" name="object 10"/>
          <p:cNvSpPr txBox="1"/>
          <p:nvPr/>
        </p:nvSpPr>
        <p:spPr>
          <a:xfrm>
            <a:off x="4434840" y="690881"/>
            <a:ext cx="3234690" cy="307777"/>
          </a:xfrm>
          <a:prstGeom prst="rect">
            <a:avLst/>
          </a:prstGeom>
        </p:spPr>
        <p:txBody>
          <a:bodyPr vert="horz" wrap="square" lIns="0" tIns="0" rIns="0" bIns="0" rtlCol="0">
            <a:spAutoFit/>
          </a:bodyPr>
          <a:lstStyle/>
          <a:p>
            <a:pPr marL="12700">
              <a:lnSpc>
                <a:spcPct val="100000"/>
              </a:lnSpc>
            </a:pPr>
            <a:r>
              <a:rPr lang="en-US" sz="2000" spc="-15" dirty="0" smtClean="0">
                <a:solidFill>
                  <a:srgbClr val="595959"/>
                </a:solidFill>
                <a:latin typeface="Calibri"/>
                <a:cs typeface="Calibri"/>
              </a:rPr>
              <a:t>I</a:t>
            </a:r>
            <a:r>
              <a:rPr sz="2000" dirty="0" smtClean="0">
                <a:solidFill>
                  <a:srgbClr val="595959"/>
                </a:solidFill>
                <a:latin typeface="Calibri"/>
                <a:cs typeface="Calibri"/>
              </a:rPr>
              <a:t>n</a:t>
            </a:r>
            <a:r>
              <a:rPr sz="2000" spc="-10" dirty="0" smtClean="0">
                <a:solidFill>
                  <a:srgbClr val="595959"/>
                </a:solidFill>
                <a:latin typeface="Calibri"/>
                <a:cs typeface="Calibri"/>
              </a:rPr>
              <a:t>tr</a:t>
            </a:r>
            <a:r>
              <a:rPr sz="2000" dirty="0" smtClean="0">
                <a:solidFill>
                  <a:srgbClr val="595959"/>
                </a:solidFill>
                <a:latin typeface="Calibri"/>
                <a:cs typeface="Calibri"/>
              </a:rPr>
              <a:t>odu</a:t>
            </a:r>
            <a:r>
              <a:rPr lang="en-US" sz="2000" dirty="0" smtClean="0">
                <a:solidFill>
                  <a:srgbClr val="595959"/>
                </a:solidFill>
                <a:latin typeface="Calibri"/>
                <a:cs typeface="Calibri"/>
              </a:rPr>
              <a:t>c</a:t>
            </a:r>
            <a:r>
              <a:rPr lang="en-US" sz="2000" spc="145" dirty="0" smtClean="0">
                <a:solidFill>
                  <a:srgbClr val="595959"/>
                </a:solidFill>
                <a:latin typeface="Calibri"/>
                <a:cs typeface="Calibri"/>
              </a:rPr>
              <a:t>ti</a:t>
            </a:r>
            <a:r>
              <a:rPr sz="2000" dirty="0" smtClean="0">
                <a:solidFill>
                  <a:srgbClr val="595959"/>
                </a:solidFill>
                <a:latin typeface="Calibri"/>
                <a:cs typeface="Calibri"/>
              </a:rPr>
              <a:t>on</a:t>
            </a:r>
            <a:endParaRPr sz="2000" dirty="0">
              <a:latin typeface="Calibri"/>
              <a:cs typeface="Calibri"/>
            </a:endParaRPr>
          </a:p>
        </p:txBody>
      </p:sp>
      <p:sp>
        <p:nvSpPr>
          <p:cNvPr id="11" name="object 11"/>
          <p:cNvSpPr txBox="1"/>
          <p:nvPr/>
        </p:nvSpPr>
        <p:spPr>
          <a:xfrm>
            <a:off x="4923282" y="3379217"/>
            <a:ext cx="2762885" cy="307777"/>
          </a:xfrm>
          <a:prstGeom prst="rect">
            <a:avLst/>
          </a:prstGeom>
        </p:spPr>
        <p:txBody>
          <a:bodyPr vert="horz" wrap="square" lIns="0" tIns="0" rIns="0" bIns="0" rtlCol="0">
            <a:spAutoFit/>
          </a:bodyPr>
          <a:lstStyle/>
          <a:p>
            <a:pPr marL="12700" marR="5080">
              <a:lnSpc>
                <a:spcPct val="100000"/>
              </a:lnSpc>
            </a:pPr>
            <a:r>
              <a:rPr sz="2000" spc="-15" dirty="0" smtClean="0">
                <a:solidFill>
                  <a:srgbClr val="595959"/>
                </a:solidFill>
                <a:latin typeface="Calibri"/>
                <a:cs typeface="Calibri"/>
              </a:rPr>
              <a:t>P</a:t>
            </a:r>
            <a:r>
              <a:rPr sz="2000" spc="-10" dirty="0" smtClean="0">
                <a:solidFill>
                  <a:srgbClr val="595959"/>
                </a:solidFill>
                <a:latin typeface="Calibri"/>
                <a:cs typeface="Calibri"/>
              </a:rPr>
              <a:t>r</a:t>
            </a:r>
            <a:r>
              <a:rPr sz="2000" dirty="0" smtClean="0">
                <a:solidFill>
                  <a:srgbClr val="595959"/>
                </a:solidFill>
                <a:latin typeface="Calibri"/>
                <a:cs typeface="Calibri"/>
              </a:rPr>
              <a:t>odu</a:t>
            </a:r>
            <a:r>
              <a:rPr sz="2000" spc="-10" dirty="0" smtClean="0">
                <a:solidFill>
                  <a:srgbClr val="595959"/>
                </a:solidFill>
                <a:latin typeface="Calibri"/>
                <a:cs typeface="Calibri"/>
              </a:rPr>
              <a:t>ct</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45" dirty="0" smtClean="0">
                <a:solidFill>
                  <a:srgbClr val="595959"/>
                </a:solidFill>
                <a:latin typeface="Calibri"/>
                <a:cs typeface="Calibri"/>
              </a:rPr>
              <a:t> </a:t>
            </a:r>
            <a:r>
              <a:rPr sz="2000" dirty="0" smtClean="0">
                <a:solidFill>
                  <a:srgbClr val="595959"/>
                </a:solidFill>
                <a:latin typeface="Calibri"/>
                <a:cs typeface="Calibri"/>
              </a:rPr>
              <a:t>sa</a:t>
            </a:r>
            <a:r>
              <a:rPr sz="2000" spc="-20" dirty="0" smtClean="0">
                <a:solidFill>
                  <a:srgbClr val="595959"/>
                </a:solidFill>
                <a:latin typeface="Calibri"/>
                <a:cs typeface="Calibri"/>
              </a:rPr>
              <a:t>m</a:t>
            </a:r>
            <a:r>
              <a:rPr sz="2000" dirty="0" smtClean="0">
                <a:solidFill>
                  <a:srgbClr val="595959"/>
                </a:solidFill>
                <a:latin typeface="Calibri"/>
                <a:cs typeface="Calibri"/>
              </a:rPr>
              <a:t>pl</a:t>
            </a:r>
            <a:r>
              <a:rPr sz="2000" spc="-10" dirty="0" smtClean="0">
                <a:solidFill>
                  <a:srgbClr val="595959"/>
                </a:solidFill>
                <a:latin typeface="Calibri"/>
                <a:cs typeface="Calibri"/>
              </a:rPr>
              <a:t>e</a:t>
            </a:r>
            <a:r>
              <a:rPr sz="2000" spc="145" dirty="0" smtClean="0">
                <a:solidFill>
                  <a:srgbClr val="595959"/>
                </a:solidFill>
                <a:latin typeface="Calibri"/>
                <a:cs typeface="Calibri"/>
              </a:rPr>
              <a:t> </a:t>
            </a:r>
            <a:r>
              <a:rPr sz="2000" dirty="0" smtClean="0">
                <a:solidFill>
                  <a:srgbClr val="595959"/>
                </a:solidFill>
                <a:latin typeface="Calibri"/>
                <a:cs typeface="Calibri"/>
              </a:rPr>
              <a:t> p</a:t>
            </a:r>
            <a:r>
              <a:rPr sz="2000" spc="-10" dirty="0" smtClean="0">
                <a:solidFill>
                  <a:srgbClr val="595959"/>
                </a:solidFill>
                <a:latin typeface="Calibri"/>
                <a:cs typeface="Calibri"/>
              </a:rPr>
              <a:t>r</a:t>
            </a:r>
            <a:r>
              <a:rPr sz="2000" dirty="0" smtClean="0">
                <a:solidFill>
                  <a:srgbClr val="595959"/>
                </a:solidFill>
                <a:latin typeface="Calibri"/>
                <a:cs typeface="Calibri"/>
              </a:rPr>
              <a:t>oj</a:t>
            </a:r>
            <a:r>
              <a:rPr sz="2000" spc="-10" dirty="0" smtClean="0">
                <a:solidFill>
                  <a:srgbClr val="595959"/>
                </a:solidFill>
                <a:latin typeface="Calibri"/>
                <a:cs typeface="Calibri"/>
              </a:rPr>
              <a:t>ect</a:t>
            </a:r>
            <a:endParaRPr sz="2000" dirty="0">
              <a:latin typeface="Calibri"/>
              <a:cs typeface="Calibri"/>
            </a:endParaRPr>
          </a:p>
        </p:txBody>
      </p:sp>
      <p:sp>
        <p:nvSpPr>
          <p:cNvPr id="12" name="object 12"/>
          <p:cNvSpPr txBox="1"/>
          <p:nvPr/>
        </p:nvSpPr>
        <p:spPr>
          <a:xfrm>
            <a:off x="5082540" y="2435861"/>
            <a:ext cx="3782060" cy="615553"/>
          </a:xfrm>
          <a:prstGeom prst="rect">
            <a:avLst/>
          </a:prstGeom>
        </p:spPr>
        <p:txBody>
          <a:bodyPr vert="horz" wrap="square" lIns="0" tIns="0" rIns="0" bIns="0" rtlCol="0">
            <a:spAutoFit/>
          </a:bodyPr>
          <a:lstStyle/>
          <a:p>
            <a:pPr marL="12700" marR="5080">
              <a:lnSpc>
                <a:spcPct val="100000"/>
              </a:lnSpc>
            </a:pPr>
            <a:r>
              <a:rPr sz="2000" spc="-15" dirty="0" smtClean="0">
                <a:solidFill>
                  <a:srgbClr val="595959"/>
                </a:solidFill>
                <a:latin typeface="Calibri"/>
                <a:cs typeface="Calibri"/>
              </a:rPr>
              <a:t>P</a:t>
            </a:r>
            <a:r>
              <a:rPr sz="2000" spc="-10" dirty="0" smtClean="0">
                <a:solidFill>
                  <a:srgbClr val="595959"/>
                </a:solidFill>
                <a:latin typeface="Calibri"/>
                <a:cs typeface="Calibri"/>
              </a:rPr>
              <a:t>r</a:t>
            </a:r>
            <a:r>
              <a:rPr sz="2000" dirty="0" smtClean="0">
                <a:solidFill>
                  <a:srgbClr val="595959"/>
                </a:solidFill>
                <a:latin typeface="Calibri"/>
                <a:cs typeface="Calibri"/>
              </a:rPr>
              <a:t>odu</a:t>
            </a:r>
            <a:r>
              <a:rPr sz="2000" spc="-10" dirty="0" smtClean="0">
                <a:solidFill>
                  <a:srgbClr val="595959"/>
                </a:solidFill>
                <a:latin typeface="Calibri"/>
                <a:cs typeface="Calibri"/>
              </a:rPr>
              <a:t>ct</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45" dirty="0" smtClean="0">
                <a:solidFill>
                  <a:srgbClr val="595959"/>
                </a:solidFill>
                <a:latin typeface="Calibri"/>
                <a:cs typeface="Calibri"/>
              </a:rPr>
              <a:t> </a:t>
            </a:r>
            <a:r>
              <a:rPr sz="2000" dirty="0" smtClean="0">
                <a:solidFill>
                  <a:srgbClr val="595959"/>
                </a:solidFill>
                <a:latin typeface="Calibri"/>
                <a:cs typeface="Calibri"/>
              </a:rPr>
              <a:t>f</a:t>
            </a:r>
            <a:r>
              <a:rPr sz="2000" spc="-10" dirty="0" smtClean="0">
                <a:solidFill>
                  <a:srgbClr val="595959"/>
                </a:solidFill>
                <a:latin typeface="Calibri"/>
                <a:cs typeface="Calibri"/>
              </a:rPr>
              <a:t>e</a:t>
            </a:r>
            <a:r>
              <a:rPr sz="2000" dirty="0" smtClean="0">
                <a:solidFill>
                  <a:srgbClr val="595959"/>
                </a:solidFill>
                <a:latin typeface="Calibri"/>
                <a:cs typeface="Calibri"/>
              </a:rPr>
              <a:t>a</a:t>
            </a:r>
            <a:r>
              <a:rPr sz="2000" spc="-10" dirty="0" smtClean="0">
                <a:solidFill>
                  <a:srgbClr val="595959"/>
                </a:solidFill>
                <a:latin typeface="Calibri"/>
                <a:cs typeface="Calibri"/>
              </a:rPr>
              <a:t>t</a:t>
            </a:r>
            <a:r>
              <a:rPr sz="2000" dirty="0" smtClean="0">
                <a:solidFill>
                  <a:srgbClr val="595959"/>
                </a:solidFill>
                <a:latin typeface="Calibri"/>
                <a:cs typeface="Calibri"/>
              </a:rPr>
              <a:t>u</a:t>
            </a:r>
            <a:r>
              <a:rPr sz="2000" spc="-10" dirty="0" smtClean="0">
                <a:solidFill>
                  <a:srgbClr val="595959"/>
                </a:solidFill>
                <a:latin typeface="Calibri"/>
                <a:cs typeface="Calibri"/>
              </a:rPr>
              <a:t>re</a:t>
            </a:r>
            <a:r>
              <a:rPr sz="2000" dirty="0" smtClean="0">
                <a:solidFill>
                  <a:srgbClr val="595959"/>
                </a:solidFill>
                <a:latin typeface="Calibri"/>
                <a:cs typeface="Calibri"/>
              </a:rPr>
              <a:t>s</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45" dirty="0" smtClean="0">
                <a:solidFill>
                  <a:srgbClr val="595959"/>
                </a:solidFill>
                <a:latin typeface="Calibri"/>
                <a:cs typeface="Calibri"/>
              </a:rPr>
              <a:t> </a:t>
            </a:r>
            <a:r>
              <a:rPr sz="2000" dirty="0" smtClean="0">
                <a:solidFill>
                  <a:srgbClr val="595959"/>
                </a:solidFill>
                <a:latin typeface="Calibri"/>
                <a:cs typeface="Calibri"/>
              </a:rPr>
              <a:t>and</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0" dirty="0" smtClean="0">
                <a:solidFill>
                  <a:srgbClr val="595959"/>
                </a:solidFill>
                <a:latin typeface="Calibri"/>
                <a:cs typeface="Calibri"/>
              </a:rPr>
              <a:t>c</a:t>
            </a:r>
            <a:r>
              <a:rPr sz="2000" dirty="0" smtClean="0">
                <a:solidFill>
                  <a:srgbClr val="595959"/>
                </a:solidFill>
                <a:latin typeface="Calibri"/>
                <a:cs typeface="Calibri"/>
              </a:rPr>
              <a:t>o</a:t>
            </a:r>
            <a:r>
              <a:rPr sz="2000" spc="-10" dirty="0" smtClean="0">
                <a:solidFill>
                  <a:srgbClr val="595959"/>
                </a:solidFill>
                <a:latin typeface="Calibri"/>
                <a:cs typeface="Calibri"/>
              </a:rPr>
              <a:t>re</a:t>
            </a:r>
            <a:r>
              <a:rPr sz="2000" spc="145" dirty="0" smtClean="0">
                <a:solidFill>
                  <a:srgbClr val="595959"/>
                </a:solidFill>
                <a:latin typeface="Calibri"/>
                <a:cs typeface="Calibri"/>
              </a:rPr>
              <a:t> </a:t>
            </a:r>
            <a:r>
              <a:rPr sz="2000" dirty="0" smtClean="0">
                <a:solidFill>
                  <a:srgbClr val="595959"/>
                </a:solidFill>
                <a:latin typeface="Calibri"/>
                <a:cs typeface="Calibri"/>
              </a:rPr>
              <a:t> </a:t>
            </a:r>
            <a:r>
              <a:rPr sz="2000" spc="145" dirty="0" smtClean="0">
                <a:solidFill>
                  <a:srgbClr val="595959"/>
                </a:solidFill>
                <a:latin typeface="Calibri"/>
                <a:cs typeface="Calibri"/>
              </a:rPr>
              <a:t> </a:t>
            </a:r>
            <a:endParaRPr lang="en-US" sz="2000" spc="145" dirty="0" smtClean="0">
              <a:solidFill>
                <a:srgbClr val="595959"/>
              </a:solidFill>
              <a:latin typeface="Calibri"/>
              <a:cs typeface="Calibri"/>
            </a:endParaRPr>
          </a:p>
          <a:p>
            <a:pPr marL="12700" marR="5080">
              <a:lnSpc>
                <a:spcPct val="100000"/>
              </a:lnSpc>
            </a:pPr>
            <a:r>
              <a:rPr sz="2000" spc="-10" dirty="0" smtClean="0">
                <a:solidFill>
                  <a:srgbClr val="595959"/>
                </a:solidFill>
                <a:latin typeface="Calibri"/>
                <a:cs typeface="Calibri"/>
              </a:rPr>
              <a:t>tec</a:t>
            </a:r>
            <a:r>
              <a:rPr sz="2000" dirty="0" smtClean="0">
                <a:solidFill>
                  <a:srgbClr val="595959"/>
                </a:solidFill>
                <a:latin typeface="Calibri"/>
                <a:cs typeface="Calibri"/>
              </a:rPr>
              <a:t>hnolo</a:t>
            </a:r>
            <a:r>
              <a:rPr sz="2000" spc="-10" dirty="0" smtClean="0">
                <a:solidFill>
                  <a:srgbClr val="595959"/>
                </a:solidFill>
                <a:latin typeface="Calibri"/>
                <a:cs typeface="Calibri"/>
              </a:rPr>
              <a:t>gy</a:t>
            </a:r>
            <a:endParaRPr sz="2000" dirty="0">
              <a:latin typeface="Calibri"/>
              <a:cs typeface="Calibri"/>
            </a:endParaRPr>
          </a:p>
        </p:txBody>
      </p:sp>
      <p:sp>
        <p:nvSpPr>
          <p:cNvPr id="13" name="object 13"/>
          <p:cNvSpPr/>
          <p:nvPr/>
        </p:nvSpPr>
        <p:spPr>
          <a:xfrm>
            <a:off x="3940231" y="1192877"/>
            <a:ext cx="831272" cy="831272"/>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085976" y="1338284"/>
            <a:ext cx="540385" cy="540385"/>
          </a:xfrm>
          <a:custGeom>
            <a:avLst/>
            <a:gdLst/>
            <a:ahLst/>
            <a:cxnLst/>
            <a:rect l="l" t="t" r="r" b="b"/>
            <a:pathLst>
              <a:path w="540385" h="540385">
                <a:moveTo>
                  <a:pt x="270002" y="0"/>
                </a:moveTo>
                <a:lnTo>
                  <a:pt x="226204" y="3534"/>
                </a:lnTo>
                <a:lnTo>
                  <a:pt x="184658" y="13765"/>
                </a:lnTo>
                <a:lnTo>
                  <a:pt x="145918" y="30138"/>
                </a:lnTo>
                <a:lnTo>
                  <a:pt x="110539" y="52096"/>
                </a:lnTo>
                <a:lnTo>
                  <a:pt x="79079" y="79084"/>
                </a:lnTo>
                <a:lnTo>
                  <a:pt x="52093" y="110545"/>
                </a:lnTo>
                <a:lnTo>
                  <a:pt x="30136" y="145923"/>
                </a:lnTo>
                <a:lnTo>
                  <a:pt x="13764" y="184663"/>
                </a:lnTo>
                <a:lnTo>
                  <a:pt x="3533" y="226208"/>
                </a:lnTo>
                <a:lnTo>
                  <a:pt x="0" y="270001"/>
                </a:lnTo>
                <a:lnTo>
                  <a:pt x="895" y="292147"/>
                </a:lnTo>
                <a:lnTo>
                  <a:pt x="7846" y="334888"/>
                </a:lnTo>
                <a:lnTo>
                  <a:pt x="21217" y="375101"/>
                </a:lnTo>
                <a:lnTo>
                  <a:pt x="40451" y="412229"/>
                </a:lnTo>
                <a:lnTo>
                  <a:pt x="64992" y="445718"/>
                </a:lnTo>
                <a:lnTo>
                  <a:pt x="94285" y="475011"/>
                </a:lnTo>
                <a:lnTo>
                  <a:pt x="127774" y="499552"/>
                </a:lnTo>
                <a:lnTo>
                  <a:pt x="164902" y="518786"/>
                </a:lnTo>
                <a:lnTo>
                  <a:pt x="205115" y="532157"/>
                </a:lnTo>
                <a:lnTo>
                  <a:pt x="247856" y="539108"/>
                </a:lnTo>
                <a:lnTo>
                  <a:pt x="270002" y="540004"/>
                </a:lnTo>
                <a:lnTo>
                  <a:pt x="292145" y="539108"/>
                </a:lnTo>
                <a:lnTo>
                  <a:pt x="334884" y="532157"/>
                </a:lnTo>
                <a:lnTo>
                  <a:pt x="375095" y="518786"/>
                </a:lnTo>
                <a:lnTo>
                  <a:pt x="412224" y="499552"/>
                </a:lnTo>
                <a:lnTo>
                  <a:pt x="445713" y="475011"/>
                </a:lnTo>
                <a:lnTo>
                  <a:pt x="475007" y="445718"/>
                </a:lnTo>
                <a:lnTo>
                  <a:pt x="499549" y="412229"/>
                </a:lnTo>
                <a:lnTo>
                  <a:pt x="518784" y="375101"/>
                </a:lnTo>
                <a:lnTo>
                  <a:pt x="532156" y="334888"/>
                </a:lnTo>
                <a:lnTo>
                  <a:pt x="539108" y="292147"/>
                </a:lnTo>
                <a:lnTo>
                  <a:pt x="540004" y="270001"/>
                </a:lnTo>
                <a:lnTo>
                  <a:pt x="539108" y="247858"/>
                </a:lnTo>
                <a:lnTo>
                  <a:pt x="532156" y="205119"/>
                </a:lnTo>
                <a:lnTo>
                  <a:pt x="518784" y="164908"/>
                </a:lnTo>
                <a:lnTo>
                  <a:pt x="499549" y="127779"/>
                </a:lnTo>
                <a:lnTo>
                  <a:pt x="475007" y="94290"/>
                </a:lnTo>
                <a:lnTo>
                  <a:pt x="445713" y="64996"/>
                </a:lnTo>
                <a:lnTo>
                  <a:pt x="412224" y="40454"/>
                </a:lnTo>
                <a:lnTo>
                  <a:pt x="375095" y="21219"/>
                </a:lnTo>
                <a:lnTo>
                  <a:pt x="334884" y="7847"/>
                </a:lnTo>
                <a:lnTo>
                  <a:pt x="292145" y="895"/>
                </a:lnTo>
                <a:lnTo>
                  <a:pt x="270002" y="0"/>
                </a:lnTo>
                <a:close/>
              </a:path>
            </a:pathLst>
          </a:custGeom>
          <a:solidFill>
            <a:srgbClr val="FFFFFF"/>
          </a:solidFill>
        </p:spPr>
        <p:txBody>
          <a:bodyPr wrap="square" lIns="0" tIns="0" rIns="0" bIns="0" rtlCol="0"/>
          <a:lstStyle/>
          <a:p>
            <a:endParaRPr/>
          </a:p>
        </p:txBody>
      </p:sp>
      <p:sp>
        <p:nvSpPr>
          <p:cNvPr id="15" name="object 15"/>
          <p:cNvSpPr txBox="1"/>
          <p:nvPr/>
        </p:nvSpPr>
        <p:spPr>
          <a:xfrm>
            <a:off x="4261434" y="1470523"/>
            <a:ext cx="194945" cy="330200"/>
          </a:xfrm>
          <a:prstGeom prst="rect">
            <a:avLst/>
          </a:prstGeom>
        </p:spPr>
        <p:txBody>
          <a:bodyPr vert="horz" wrap="square" lIns="0" tIns="0" rIns="0" bIns="0" rtlCol="0">
            <a:spAutoFit/>
          </a:bodyPr>
          <a:lstStyle/>
          <a:p>
            <a:pPr marL="12700">
              <a:lnSpc>
                <a:spcPct val="100000"/>
              </a:lnSpc>
            </a:pPr>
            <a:r>
              <a:rPr sz="2400" dirty="0">
                <a:solidFill>
                  <a:srgbClr val="175BBE"/>
                </a:solidFill>
                <a:latin typeface="Arial"/>
                <a:cs typeface="Arial"/>
              </a:rPr>
              <a:t>2</a:t>
            </a:r>
            <a:endParaRPr sz="2400">
              <a:latin typeface="Arial"/>
              <a:cs typeface="Arial"/>
            </a:endParaRPr>
          </a:p>
        </p:txBody>
      </p:sp>
      <p:sp>
        <p:nvSpPr>
          <p:cNvPr id="16" name="object 16"/>
          <p:cNvSpPr/>
          <p:nvPr/>
        </p:nvSpPr>
        <p:spPr>
          <a:xfrm>
            <a:off x="4156363" y="2161309"/>
            <a:ext cx="831272" cy="831272"/>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4302000" y="2307494"/>
            <a:ext cx="540385" cy="540385"/>
          </a:xfrm>
          <a:custGeom>
            <a:avLst/>
            <a:gdLst/>
            <a:ahLst/>
            <a:cxnLst/>
            <a:rect l="l" t="t" r="r" b="b"/>
            <a:pathLst>
              <a:path w="540385" h="540385">
                <a:moveTo>
                  <a:pt x="270002" y="0"/>
                </a:moveTo>
                <a:lnTo>
                  <a:pt x="226204" y="3533"/>
                </a:lnTo>
                <a:lnTo>
                  <a:pt x="184658" y="13764"/>
                </a:lnTo>
                <a:lnTo>
                  <a:pt x="145918" y="30136"/>
                </a:lnTo>
                <a:lnTo>
                  <a:pt x="110539" y="52093"/>
                </a:lnTo>
                <a:lnTo>
                  <a:pt x="79079" y="79079"/>
                </a:lnTo>
                <a:lnTo>
                  <a:pt x="52093" y="110539"/>
                </a:lnTo>
                <a:lnTo>
                  <a:pt x="30136" y="145918"/>
                </a:lnTo>
                <a:lnTo>
                  <a:pt x="13764" y="184658"/>
                </a:lnTo>
                <a:lnTo>
                  <a:pt x="3533" y="226204"/>
                </a:lnTo>
                <a:lnTo>
                  <a:pt x="0" y="270001"/>
                </a:lnTo>
                <a:lnTo>
                  <a:pt x="895" y="292147"/>
                </a:lnTo>
                <a:lnTo>
                  <a:pt x="7846" y="334888"/>
                </a:lnTo>
                <a:lnTo>
                  <a:pt x="21217" y="375101"/>
                </a:lnTo>
                <a:lnTo>
                  <a:pt x="40451" y="412229"/>
                </a:lnTo>
                <a:lnTo>
                  <a:pt x="64992" y="445718"/>
                </a:lnTo>
                <a:lnTo>
                  <a:pt x="94285" y="475011"/>
                </a:lnTo>
                <a:lnTo>
                  <a:pt x="127774" y="499552"/>
                </a:lnTo>
                <a:lnTo>
                  <a:pt x="164902" y="518786"/>
                </a:lnTo>
                <a:lnTo>
                  <a:pt x="205115" y="532157"/>
                </a:lnTo>
                <a:lnTo>
                  <a:pt x="247856" y="539108"/>
                </a:lnTo>
                <a:lnTo>
                  <a:pt x="270002" y="540004"/>
                </a:lnTo>
                <a:lnTo>
                  <a:pt x="292145" y="539108"/>
                </a:lnTo>
                <a:lnTo>
                  <a:pt x="334884" y="532157"/>
                </a:lnTo>
                <a:lnTo>
                  <a:pt x="375095" y="518786"/>
                </a:lnTo>
                <a:lnTo>
                  <a:pt x="412224" y="499552"/>
                </a:lnTo>
                <a:lnTo>
                  <a:pt x="445713" y="475011"/>
                </a:lnTo>
                <a:lnTo>
                  <a:pt x="475007" y="445718"/>
                </a:lnTo>
                <a:lnTo>
                  <a:pt x="499549" y="412229"/>
                </a:lnTo>
                <a:lnTo>
                  <a:pt x="518784" y="375101"/>
                </a:lnTo>
                <a:lnTo>
                  <a:pt x="532156" y="334888"/>
                </a:lnTo>
                <a:lnTo>
                  <a:pt x="539108" y="292147"/>
                </a:lnTo>
                <a:lnTo>
                  <a:pt x="540004" y="270001"/>
                </a:lnTo>
                <a:lnTo>
                  <a:pt x="539108" y="247856"/>
                </a:lnTo>
                <a:lnTo>
                  <a:pt x="532156" y="205115"/>
                </a:lnTo>
                <a:lnTo>
                  <a:pt x="518784" y="164902"/>
                </a:lnTo>
                <a:lnTo>
                  <a:pt x="499549" y="127774"/>
                </a:lnTo>
                <a:lnTo>
                  <a:pt x="475007" y="94285"/>
                </a:lnTo>
                <a:lnTo>
                  <a:pt x="445713" y="64992"/>
                </a:lnTo>
                <a:lnTo>
                  <a:pt x="412224" y="40451"/>
                </a:lnTo>
                <a:lnTo>
                  <a:pt x="375095" y="21217"/>
                </a:lnTo>
                <a:lnTo>
                  <a:pt x="334884" y="7846"/>
                </a:lnTo>
                <a:lnTo>
                  <a:pt x="292145" y="895"/>
                </a:lnTo>
                <a:lnTo>
                  <a:pt x="270002" y="0"/>
                </a:lnTo>
                <a:close/>
              </a:path>
            </a:pathLst>
          </a:custGeom>
          <a:solidFill>
            <a:srgbClr val="FFFFFF"/>
          </a:solidFill>
        </p:spPr>
        <p:txBody>
          <a:bodyPr wrap="square" lIns="0" tIns="0" rIns="0" bIns="0" rtlCol="0"/>
          <a:lstStyle/>
          <a:p>
            <a:endParaRPr/>
          </a:p>
        </p:txBody>
      </p:sp>
      <p:sp>
        <p:nvSpPr>
          <p:cNvPr id="18" name="object 18"/>
          <p:cNvSpPr txBox="1"/>
          <p:nvPr/>
        </p:nvSpPr>
        <p:spPr>
          <a:xfrm>
            <a:off x="4477457" y="2439732"/>
            <a:ext cx="194945" cy="330200"/>
          </a:xfrm>
          <a:prstGeom prst="rect">
            <a:avLst/>
          </a:prstGeom>
        </p:spPr>
        <p:txBody>
          <a:bodyPr vert="horz" wrap="square" lIns="0" tIns="0" rIns="0" bIns="0" rtlCol="0">
            <a:spAutoFit/>
          </a:bodyPr>
          <a:lstStyle/>
          <a:p>
            <a:pPr marL="12700">
              <a:lnSpc>
                <a:spcPct val="100000"/>
              </a:lnSpc>
            </a:pPr>
            <a:r>
              <a:rPr sz="2400" dirty="0">
                <a:solidFill>
                  <a:srgbClr val="175BBE"/>
                </a:solidFill>
                <a:latin typeface="Arial"/>
                <a:cs typeface="Arial"/>
              </a:rPr>
              <a:t>3</a:t>
            </a:r>
            <a:endParaRPr sz="2400">
              <a:latin typeface="Arial"/>
              <a:cs typeface="Arial"/>
            </a:endParaRPr>
          </a:p>
        </p:txBody>
      </p:sp>
      <p:sp>
        <p:nvSpPr>
          <p:cNvPr id="19" name="object 19"/>
          <p:cNvSpPr/>
          <p:nvPr/>
        </p:nvSpPr>
        <p:spPr>
          <a:xfrm>
            <a:off x="3940231" y="3104803"/>
            <a:ext cx="831272" cy="831272"/>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4085976" y="3251182"/>
            <a:ext cx="540385" cy="540385"/>
          </a:xfrm>
          <a:custGeom>
            <a:avLst/>
            <a:gdLst/>
            <a:ahLst/>
            <a:cxnLst/>
            <a:rect l="l" t="t" r="r" b="b"/>
            <a:pathLst>
              <a:path w="540385" h="540385">
                <a:moveTo>
                  <a:pt x="270002" y="0"/>
                </a:moveTo>
                <a:lnTo>
                  <a:pt x="226204" y="3534"/>
                </a:lnTo>
                <a:lnTo>
                  <a:pt x="184658" y="13765"/>
                </a:lnTo>
                <a:lnTo>
                  <a:pt x="145918" y="30138"/>
                </a:lnTo>
                <a:lnTo>
                  <a:pt x="110539" y="52096"/>
                </a:lnTo>
                <a:lnTo>
                  <a:pt x="79079" y="79084"/>
                </a:lnTo>
                <a:lnTo>
                  <a:pt x="52093" y="110545"/>
                </a:lnTo>
                <a:lnTo>
                  <a:pt x="30136" y="145923"/>
                </a:lnTo>
                <a:lnTo>
                  <a:pt x="13764" y="184663"/>
                </a:lnTo>
                <a:lnTo>
                  <a:pt x="3533" y="226208"/>
                </a:lnTo>
                <a:lnTo>
                  <a:pt x="0" y="270001"/>
                </a:lnTo>
                <a:lnTo>
                  <a:pt x="895" y="292147"/>
                </a:lnTo>
                <a:lnTo>
                  <a:pt x="7846" y="334888"/>
                </a:lnTo>
                <a:lnTo>
                  <a:pt x="21217" y="375101"/>
                </a:lnTo>
                <a:lnTo>
                  <a:pt x="40451" y="412229"/>
                </a:lnTo>
                <a:lnTo>
                  <a:pt x="64992" y="445718"/>
                </a:lnTo>
                <a:lnTo>
                  <a:pt x="94285" y="475011"/>
                </a:lnTo>
                <a:lnTo>
                  <a:pt x="127774" y="499552"/>
                </a:lnTo>
                <a:lnTo>
                  <a:pt x="164902" y="518786"/>
                </a:lnTo>
                <a:lnTo>
                  <a:pt x="205115" y="532157"/>
                </a:lnTo>
                <a:lnTo>
                  <a:pt x="247856" y="539108"/>
                </a:lnTo>
                <a:lnTo>
                  <a:pt x="270002" y="540004"/>
                </a:lnTo>
                <a:lnTo>
                  <a:pt x="292145" y="539108"/>
                </a:lnTo>
                <a:lnTo>
                  <a:pt x="334884" y="532157"/>
                </a:lnTo>
                <a:lnTo>
                  <a:pt x="375095" y="518786"/>
                </a:lnTo>
                <a:lnTo>
                  <a:pt x="412224" y="499552"/>
                </a:lnTo>
                <a:lnTo>
                  <a:pt x="445713" y="475011"/>
                </a:lnTo>
                <a:lnTo>
                  <a:pt x="475007" y="445718"/>
                </a:lnTo>
                <a:lnTo>
                  <a:pt x="499549" y="412229"/>
                </a:lnTo>
                <a:lnTo>
                  <a:pt x="518784" y="375101"/>
                </a:lnTo>
                <a:lnTo>
                  <a:pt x="532156" y="334888"/>
                </a:lnTo>
                <a:lnTo>
                  <a:pt x="539108" y="292147"/>
                </a:lnTo>
                <a:lnTo>
                  <a:pt x="540004" y="270001"/>
                </a:lnTo>
                <a:lnTo>
                  <a:pt x="539108" y="247858"/>
                </a:lnTo>
                <a:lnTo>
                  <a:pt x="532156" y="205119"/>
                </a:lnTo>
                <a:lnTo>
                  <a:pt x="518784" y="164908"/>
                </a:lnTo>
                <a:lnTo>
                  <a:pt x="499549" y="127779"/>
                </a:lnTo>
                <a:lnTo>
                  <a:pt x="475007" y="94290"/>
                </a:lnTo>
                <a:lnTo>
                  <a:pt x="445713" y="64996"/>
                </a:lnTo>
                <a:lnTo>
                  <a:pt x="412224" y="40454"/>
                </a:lnTo>
                <a:lnTo>
                  <a:pt x="375095" y="21219"/>
                </a:lnTo>
                <a:lnTo>
                  <a:pt x="334884" y="7847"/>
                </a:lnTo>
                <a:lnTo>
                  <a:pt x="292145" y="895"/>
                </a:lnTo>
                <a:lnTo>
                  <a:pt x="270002" y="0"/>
                </a:lnTo>
                <a:close/>
              </a:path>
            </a:pathLst>
          </a:custGeom>
          <a:solidFill>
            <a:srgbClr val="FFFFFF"/>
          </a:solidFill>
        </p:spPr>
        <p:txBody>
          <a:bodyPr wrap="square" lIns="0" tIns="0" rIns="0" bIns="0" rtlCol="0"/>
          <a:lstStyle/>
          <a:p>
            <a:endParaRPr/>
          </a:p>
        </p:txBody>
      </p:sp>
      <p:sp>
        <p:nvSpPr>
          <p:cNvPr id="21" name="object 21"/>
          <p:cNvSpPr txBox="1"/>
          <p:nvPr/>
        </p:nvSpPr>
        <p:spPr>
          <a:xfrm>
            <a:off x="4261434" y="3383420"/>
            <a:ext cx="194945" cy="330200"/>
          </a:xfrm>
          <a:prstGeom prst="rect">
            <a:avLst/>
          </a:prstGeom>
        </p:spPr>
        <p:txBody>
          <a:bodyPr vert="horz" wrap="square" lIns="0" tIns="0" rIns="0" bIns="0" rtlCol="0">
            <a:spAutoFit/>
          </a:bodyPr>
          <a:lstStyle/>
          <a:p>
            <a:pPr marL="12700">
              <a:lnSpc>
                <a:spcPct val="100000"/>
              </a:lnSpc>
            </a:pPr>
            <a:r>
              <a:rPr sz="2400" dirty="0">
                <a:solidFill>
                  <a:srgbClr val="175BBE"/>
                </a:solidFill>
                <a:latin typeface="Arial"/>
                <a:cs typeface="Arial"/>
              </a:rPr>
              <a:t>4</a:t>
            </a:r>
            <a:endParaRPr sz="2400">
              <a:latin typeface="Arial"/>
              <a:cs typeface="Arial"/>
            </a:endParaRPr>
          </a:p>
        </p:txBody>
      </p:sp>
      <p:pic>
        <p:nvPicPr>
          <p:cNvPr id="22" name="Picture 21"/>
          <p:cNvPicPr>
            <a:picLocks noChangeAspect="1"/>
          </p:cNvPicPr>
          <p:nvPr/>
        </p:nvPicPr>
        <p:blipFill>
          <a:blip r:embed="rId10"/>
          <a:stretch>
            <a:fillRect/>
          </a:stretch>
        </p:blipFill>
        <p:spPr>
          <a:xfrm>
            <a:off x="7308304" y="53666"/>
            <a:ext cx="1789843" cy="5257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2177891" y="84837"/>
            <a:ext cx="4788217" cy="338554"/>
          </a:xfrm>
          <a:prstGeom prst="rect">
            <a:avLst/>
          </a:prstGeom>
        </p:spPr>
        <p:txBody>
          <a:bodyPr vert="horz" wrap="square" lIns="0" tIns="0" rIns="0" bIns="0" rtlCol="0">
            <a:spAutoFit/>
          </a:bodyPr>
          <a:lstStyle/>
          <a:p>
            <a:pPr marL="180975">
              <a:lnSpc>
                <a:spcPct val="100000"/>
              </a:lnSpc>
              <a:tabLst>
                <a:tab pos="1018540" algn="l"/>
              </a:tabLst>
            </a:pPr>
            <a:r>
              <a:rPr lang="en-US" sz="2200" dirty="0" smtClean="0">
                <a:latin typeface="宋体"/>
                <a:cs typeface="宋体"/>
              </a:rPr>
              <a:t>VTP </a:t>
            </a:r>
            <a:r>
              <a:rPr sz="2200" spc="-10" dirty="0" smtClean="0"/>
              <a:t>long</a:t>
            </a:r>
            <a:r>
              <a:rPr sz="2200" spc="-5" dirty="0" smtClean="0"/>
              <a:t> </a:t>
            </a:r>
            <a:r>
              <a:rPr sz="2200" spc="-15" dirty="0"/>
              <a:t>shaf</a:t>
            </a:r>
            <a:r>
              <a:rPr sz="2200" spc="-10" dirty="0"/>
              <a:t>t</a:t>
            </a:r>
            <a:r>
              <a:rPr sz="2200" dirty="0"/>
              <a:t> </a:t>
            </a:r>
            <a:r>
              <a:rPr sz="2200" spc="-10" dirty="0"/>
              <a:t>vertical</a:t>
            </a:r>
            <a:r>
              <a:rPr sz="2200" dirty="0"/>
              <a:t> </a:t>
            </a:r>
            <a:r>
              <a:rPr sz="2200" spc="-10" dirty="0"/>
              <a:t>drainage</a:t>
            </a:r>
            <a:r>
              <a:rPr sz="2200" dirty="0"/>
              <a:t> </a:t>
            </a:r>
            <a:r>
              <a:rPr sz="2200" spc="-15" dirty="0"/>
              <a:t>pump</a:t>
            </a:r>
            <a:endParaRPr sz="2200" dirty="0">
              <a:latin typeface="宋体"/>
              <a:cs typeface="宋体"/>
            </a:endParaRPr>
          </a:p>
        </p:txBody>
      </p:sp>
      <p:sp>
        <p:nvSpPr>
          <p:cNvPr id="10" name="object 10"/>
          <p:cNvSpPr/>
          <p:nvPr/>
        </p:nvSpPr>
        <p:spPr>
          <a:xfrm>
            <a:off x="1883016" y="490296"/>
            <a:ext cx="2399245" cy="4617605"/>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4363342" y="2112525"/>
            <a:ext cx="1405255" cy="601980"/>
          </a:xfrm>
          <a:prstGeom prst="rect">
            <a:avLst/>
          </a:prstGeom>
        </p:spPr>
        <p:txBody>
          <a:bodyPr vert="horz" wrap="square" lIns="0" tIns="0" rIns="0" bIns="0" rtlCol="0">
            <a:spAutoFit/>
          </a:bodyPr>
          <a:lstStyle/>
          <a:p>
            <a:pPr marL="12700" marR="142240">
              <a:lnSpc>
                <a:spcPct val="97500"/>
              </a:lnSpc>
            </a:pPr>
            <a:r>
              <a:rPr sz="1000" spc="-5" dirty="0">
                <a:solidFill>
                  <a:srgbClr val="FF0000"/>
                </a:solidFill>
                <a:latin typeface="Times New Roman"/>
                <a:cs typeface="Times New Roman"/>
              </a:rPr>
              <a:t>Installation picture three </a:t>
            </a:r>
            <a:r>
              <a:rPr sz="1000" spc="-10" dirty="0">
                <a:solidFill>
                  <a:srgbClr val="FF0000"/>
                </a:solidFill>
                <a:latin typeface="Times New Roman"/>
                <a:cs typeface="Times New Roman"/>
              </a:rPr>
              <a:t>Distributio</a:t>
            </a:r>
            <a:r>
              <a:rPr sz="1000" spc="-5" dirty="0">
                <a:solidFill>
                  <a:srgbClr val="FF0000"/>
                </a:solidFill>
                <a:latin typeface="Times New Roman"/>
                <a:cs typeface="Times New Roman"/>
              </a:rPr>
              <a:t>n</a:t>
            </a:r>
            <a:r>
              <a:rPr sz="1000" dirty="0">
                <a:solidFill>
                  <a:srgbClr val="FF0000"/>
                </a:solidFill>
                <a:latin typeface="Times New Roman"/>
                <a:cs typeface="Times New Roman"/>
              </a:rPr>
              <a:t> </a:t>
            </a:r>
            <a:r>
              <a:rPr sz="1000" spc="-5" dirty="0">
                <a:solidFill>
                  <a:srgbClr val="FF0000"/>
                </a:solidFill>
                <a:latin typeface="Times New Roman"/>
                <a:cs typeface="Times New Roman"/>
              </a:rPr>
              <a:t>motor installation drawing</a:t>
            </a:r>
            <a:endParaRPr sz="1000">
              <a:latin typeface="Times New Roman"/>
              <a:cs typeface="Times New Roman"/>
            </a:endParaRPr>
          </a:p>
          <a:p>
            <a:pPr marL="12700">
              <a:lnSpc>
                <a:spcPct val="100000"/>
              </a:lnSpc>
            </a:pPr>
            <a:r>
              <a:rPr sz="1000" dirty="0">
                <a:solidFill>
                  <a:srgbClr val="FF0000"/>
                </a:solidFill>
                <a:latin typeface="宋体"/>
                <a:cs typeface="宋体"/>
              </a:rPr>
              <a:t>( </a:t>
            </a:r>
            <a:r>
              <a:rPr sz="1000" spc="-5" dirty="0">
                <a:solidFill>
                  <a:srgbClr val="FF0000"/>
                </a:solidFill>
                <a:latin typeface="Times New Roman"/>
                <a:cs typeface="Times New Roman"/>
              </a:rPr>
              <a:t>bottom outlet </a:t>
            </a:r>
            <a:r>
              <a:rPr sz="1000" spc="-10" dirty="0">
                <a:solidFill>
                  <a:srgbClr val="FF0000"/>
                </a:solidFill>
                <a:latin typeface="Times New Roman"/>
                <a:cs typeface="Times New Roman"/>
              </a:rPr>
              <a:t>structur</a:t>
            </a:r>
            <a:r>
              <a:rPr sz="1000" spc="-5" dirty="0">
                <a:solidFill>
                  <a:srgbClr val="FF0000"/>
                </a:solidFill>
                <a:latin typeface="Times New Roman"/>
                <a:cs typeface="Times New Roman"/>
              </a:rPr>
              <a:t>e</a:t>
            </a:r>
            <a:r>
              <a:rPr sz="1000" dirty="0">
                <a:solidFill>
                  <a:srgbClr val="FF0000"/>
                </a:solidFill>
                <a:latin typeface="Times New Roman"/>
                <a:cs typeface="Times New Roman"/>
              </a:rPr>
              <a:t> </a:t>
            </a:r>
            <a:r>
              <a:rPr sz="1000" dirty="0">
                <a:solidFill>
                  <a:srgbClr val="FF0000"/>
                </a:solidFill>
                <a:latin typeface="宋体"/>
                <a:cs typeface="宋体"/>
              </a:rPr>
              <a:t>)</a:t>
            </a:r>
            <a:endParaRPr sz="1000">
              <a:latin typeface="宋体"/>
              <a:cs typeface="宋体"/>
            </a:endParaRPr>
          </a:p>
        </p:txBody>
      </p:sp>
      <p:sp>
        <p:nvSpPr>
          <p:cNvPr id="12" name="object 12"/>
          <p:cNvSpPr/>
          <p:nvPr/>
        </p:nvSpPr>
        <p:spPr>
          <a:xfrm>
            <a:off x="6019444" y="478474"/>
            <a:ext cx="2227630" cy="4655192"/>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0" y="2057876"/>
            <a:ext cx="2387600" cy="724535"/>
          </a:xfrm>
          <a:prstGeom prst="rect">
            <a:avLst/>
          </a:prstGeom>
        </p:spPr>
        <p:txBody>
          <a:bodyPr vert="horz" wrap="square" lIns="0" tIns="0" rIns="0" bIns="0" rtlCol="0">
            <a:spAutoFit/>
          </a:bodyPr>
          <a:lstStyle/>
          <a:p>
            <a:pPr marL="12700" marR="5080">
              <a:lnSpc>
                <a:spcPts val="1400"/>
              </a:lnSpc>
            </a:pPr>
            <a:r>
              <a:rPr sz="1200" dirty="0">
                <a:solidFill>
                  <a:srgbClr val="FF0000"/>
                </a:solidFill>
                <a:latin typeface="宋体"/>
                <a:cs typeface="宋体"/>
              </a:rPr>
              <a:t>Installation diagram two Distribution motor installation drawing </a:t>
            </a:r>
            <a:endParaRPr sz="1200">
              <a:latin typeface="宋体"/>
              <a:cs typeface="宋体"/>
            </a:endParaRPr>
          </a:p>
          <a:p>
            <a:pPr marL="12700">
              <a:lnSpc>
                <a:spcPct val="100000"/>
              </a:lnSpc>
              <a:spcBef>
                <a:spcPts val="20"/>
              </a:spcBef>
            </a:pPr>
            <a:r>
              <a:rPr sz="1200" dirty="0">
                <a:solidFill>
                  <a:srgbClr val="FF0000"/>
                </a:solidFill>
                <a:latin typeface="宋体"/>
                <a:cs typeface="宋体"/>
              </a:rPr>
              <a:t>( upper outlet structure </a:t>
            </a:r>
            <a:r>
              <a:rPr sz="1200" dirty="0">
                <a:solidFill>
                  <a:srgbClr val="FF2600"/>
                </a:solidFill>
                <a:latin typeface="宋体"/>
                <a:cs typeface="宋体"/>
              </a:rPr>
              <a:t>)</a:t>
            </a:r>
            <a:endParaRPr sz="1200">
              <a:latin typeface="宋体"/>
              <a:cs typeface="宋体"/>
            </a:endParaRPr>
          </a:p>
        </p:txBody>
      </p:sp>
      <p:pic>
        <p:nvPicPr>
          <p:cNvPr id="14" name="Picture 13"/>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225742" y="1019565"/>
            <a:ext cx="8692515" cy="3647152"/>
          </a:xfrm>
          <a:prstGeom prst="rect">
            <a:avLst/>
          </a:prstGeom>
        </p:spPr>
        <p:txBody>
          <a:bodyPr vert="horz" wrap="square" lIns="0" tIns="0" rIns="0" bIns="0" rtlCol="0">
            <a:spAutoFit/>
          </a:bodyPr>
          <a:lstStyle/>
          <a:p>
            <a:pPr marL="83820">
              <a:lnSpc>
                <a:spcPct val="100000"/>
              </a:lnSpc>
            </a:pPr>
            <a:r>
              <a:rPr sz="1800" b="1" dirty="0">
                <a:solidFill>
                  <a:srgbClr val="C87B26"/>
                </a:solidFill>
                <a:latin typeface="Arial"/>
                <a:cs typeface="Arial"/>
              </a:rPr>
              <a:t>Material</a:t>
            </a:r>
            <a:r>
              <a:rPr sz="1800" b="1" spc="-5" dirty="0">
                <a:solidFill>
                  <a:srgbClr val="C87B26"/>
                </a:solidFill>
                <a:latin typeface="Arial"/>
                <a:cs typeface="Arial"/>
              </a:rPr>
              <a:t> </a:t>
            </a:r>
            <a:r>
              <a:rPr sz="1800" b="1" spc="-10" dirty="0">
                <a:solidFill>
                  <a:srgbClr val="C87B26"/>
                </a:solidFill>
                <a:latin typeface="Arial"/>
                <a:cs typeface="Arial"/>
              </a:rPr>
              <a:t>of</a:t>
            </a:r>
            <a:r>
              <a:rPr sz="1800" b="1" spc="-5" dirty="0">
                <a:solidFill>
                  <a:srgbClr val="C87B26"/>
                </a:solidFill>
                <a:latin typeface="Arial"/>
                <a:cs typeface="Arial"/>
              </a:rPr>
              <a:t> </a:t>
            </a:r>
            <a:r>
              <a:rPr sz="1800" b="1" spc="-20" dirty="0">
                <a:solidFill>
                  <a:srgbClr val="C87B26"/>
                </a:solidFill>
                <a:latin typeface="Arial"/>
                <a:cs typeface="Arial"/>
              </a:rPr>
              <a:t>mai</a:t>
            </a:r>
            <a:r>
              <a:rPr sz="1800" b="1" spc="-15" dirty="0">
                <a:solidFill>
                  <a:srgbClr val="C87B26"/>
                </a:solidFill>
                <a:latin typeface="Arial"/>
                <a:cs typeface="Arial"/>
              </a:rPr>
              <a:t>n</a:t>
            </a:r>
            <a:r>
              <a:rPr sz="1800" b="1" dirty="0">
                <a:solidFill>
                  <a:srgbClr val="C87B26"/>
                </a:solidFill>
                <a:latin typeface="Arial"/>
                <a:cs typeface="Arial"/>
              </a:rPr>
              <a:t> parts</a:t>
            </a:r>
            <a:endParaRPr sz="1800" dirty="0">
              <a:latin typeface="Arial"/>
              <a:cs typeface="Arial"/>
            </a:endParaRPr>
          </a:p>
          <a:p>
            <a:pPr marL="12700" marR="1971039">
              <a:lnSpc>
                <a:spcPct val="99500"/>
              </a:lnSpc>
              <a:spcBef>
                <a:spcPts val="459"/>
              </a:spcBef>
              <a:buFont typeface="Calibri"/>
              <a:buAutoNum type="arabicPeriod"/>
              <a:tabLst>
                <a:tab pos="238125" algn="l"/>
              </a:tabLst>
            </a:pPr>
            <a:r>
              <a:rPr sz="1800" spc="30" dirty="0">
                <a:latin typeface="Calibri"/>
                <a:cs typeface="Calibri"/>
              </a:rPr>
              <a:t>Conven-ona</a:t>
            </a:r>
            <a:r>
              <a:rPr sz="1800" spc="15" dirty="0">
                <a:latin typeface="Calibri"/>
                <a:cs typeface="Calibri"/>
              </a:rPr>
              <a:t>l</a:t>
            </a:r>
            <a:r>
              <a:rPr sz="1800" dirty="0">
                <a:latin typeface="Calibri"/>
                <a:cs typeface="Calibri"/>
              </a:rPr>
              <a:t> </a:t>
            </a:r>
            <a:r>
              <a:rPr sz="1800" spc="-5" dirty="0">
                <a:latin typeface="Calibri"/>
                <a:cs typeface="Calibri"/>
              </a:rPr>
              <a:t>supply</a:t>
            </a:r>
            <a:r>
              <a:rPr sz="1800" dirty="0">
                <a:latin typeface="Calibri"/>
                <a:cs typeface="Calibri"/>
              </a:rPr>
              <a:t>: </a:t>
            </a:r>
            <a:r>
              <a:rPr sz="1800" spc="-5" dirty="0">
                <a:latin typeface="Calibri"/>
                <a:cs typeface="Calibri"/>
              </a:rPr>
              <a:t>horn</a:t>
            </a:r>
            <a:r>
              <a:rPr sz="1800" dirty="0">
                <a:latin typeface="Calibri"/>
                <a:cs typeface="Calibri"/>
              </a:rPr>
              <a:t>, </a:t>
            </a:r>
            <a:r>
              <a:rPr sz="1800" spc="-15" dirty="0">
                <a:latin typeface="Calibri"/>
                <a:cs typeface="Calibri"/>
              </a:rPr>
              <a:t>impeller</a:t>
            </a:r>
            <a:r>
              <a:rPr sz="1800" spc="-5" dirty="0">
                <a:latin typeface="Calibri"/>
                <a:cs typeface="Calibri"/>
              </a:rPr>
              <a:t>,</a:t>
            </a:r>
            <a:r>
              <a:rPr sz="1800" spc="5" dirty="0">
                <a:latin typeface="Calibri"/>
                <a:cs typeface="Calibri"/>
              </a:rPr>
              <a:t> </a:t>
            </a:r>
            <a:r>
              <a:rPr sz="1800" spc="-15" dirty="0">
                <a:latin typeface="Calibri"/>
                <a:cs typeface="Calibri"/>
              </a:rPr>
              <a:t>bracket</a:t>
            </a:r>
            <a:r>
              <a:rPr sz="1800" spc="-5" dirty="0">
                <a:latin typeface="Calibri"/>
                <a:cs typeface="Calibri"/>
              </a:rPr>
              <a:t>,</a:t>
            </a:r>
            <a:r>
              <a:rPr sz="1800" spc="5" dirty="0">
                <a:latin typeface="Calibri"/>
                <a:cs typeface="Calibri"/>
              </a:rPr>
              <a:t> </a:t>
            </a:r>
            <a:r>
              <a:rPr sz="1800" dirty="0">
                <a:latin typeface="Calibri"/>
                <a:cs typeface="Calibri"/>
              </a:rPr>
              <a:t>guide</a:t>
            </a:r>
            <a:r>
              <a:rPr sz="1800" spc="-10" dirty="0">
                <a:latin typeface="Calibri"/>
                <a:cs typeface="Calibri"/>
              </a:rPr>
              <a:t> vane</a:t>
            </a:r>
            <a:r>
              <a:rPr sz="1800" spc="-5" dirty="0">
                <a:latin typeface="Calibri"/>
                <a:cs typeface="Calibri"/>
              </a:rPr>
              <a:t> body</a:t>
            </a:r>
            <a:r>
              <a:rPr sz="1800" dirty="0">
                <a:latin typeface="Calibri"/>
                <a:cs typeface="Calibri"/>
              </a:rPr>
              <a:t>:</a:t>
            </a:r>
            <a:r>
              <a:rPr sz="1800" spc="5" dirty="0">
                <a:latin typeface="Calibri"/>
                <a:cs typeface="Calibri"/>
              </a:rPr>
              <a:t> </a:t>
            </a:r>
            <a:r>
              <a:rPr sz="1800" spc="-10" dirty="0">
                <a:latin typeface="Calibri"/>
                <a:cs typeface="Calibri"/>
              </a:rPr>
              <a:t>HT200 Water</a:t>
            </a:r>
            <a:r>
              <a:rPr sz="1800" spc="-5" dirty="0">
                <a:latin typeface="Calibri"/>
                <a:cs typeface="Calibri"/>
              </a:rPr>
              <a:t> outle</a:t>
            </a:r>
            <a:r>
              <a:rPr sz="1800" dirty="0">
                <a:latin typeface="Calibri"/>
                <a:cs typeface="Calibri"/>
              </a:rPr>
              <a:t>t</a:t>
            </a:r>
            <a:r>
              <a:rPr sz="1800" spc="5" dirty="0">
                <a:latin typeface="Calibri"/>
                <a:cs typeface="Calibri"/>
              </a:rPr>
              <a:t> </a:t>
            </a:r>
            <a:r>
              <a:rPr sz="1800" spc="-15" dirty="0">
                <a:latin typeface="Calibri"/>
                <a:cs typeface="Calibri"/>
              </a:rPr>
              <a:t>seat</a:t>
            </a:r>
            <a:r>
              <a:rPr sz="1800" spc="-5" dirty="0">
                <a:latin typeface="Calibri"/>
                <a:cs typeface="Calibri"/>
              </a:rPr>
              <a:t>,</a:t>
            </a:r>
            <a:r>
              <a:rPr sz="1800" dirty="0">
                <a:latin typeface="Calibri"/>
                <a:cs typeface="Calibri"/>
              </a:rPr>
              <a:t> </a:t>
            </a:r>
            <a:r>
              <a:rPr sz="1800" spc="-10" dirty="0">
                <a:latin typeface="Calibri"/>
                <a:cs typeface="Calibri"/>
              </a:rPr>
              <a:t>water</a:t>
            </a:r>
            <a:r>
              <a:rPr sz="1800" spc="-5" dirty="0">
                <a:latin typeface="Calibri"/>
                <a:cs typeface="Calibri"/>
              </a:rPr>
              <a:t> pipe</a:t>
            </a:r>
            <a:r>
              <a:rPr sz="1800" dirty="0">
                <a:latin typeface="Calibri"/>
                <a:cs typeface="Calibri"/>
              </a:rPr>
              <a:t>, </a:t>
            </a:r>
            <a:r>
              <a:rPr sz="1800" spc="-15" dirty="0">
                <a:latin typeface="Calibri"/>
                <a:cs typeface="Calibri"/>
              </a:rPr>
              <a:t>bracke</a:t>
            </a:r>
            <a:r>
              <a:rPr sz="1800" spc="-10" dirty="0">
                <a:latin typeface="Calibri"/>
                <a:cs typeface="Calibri"/>
              </a:rPr>
              <a:t>t</a:t>
            </a:r>
            <a:r>
              <a:rPr sz="1800" spc="10" dirty="0">
                <a:latin typeface="Calibri"/>
                <a:cs typeface="Calibri"/>
              </a:rPr>
              <a:t> </a:t>
            </a:r>
            <a:r>
              <a:rPr sz="1800" dirty="0">
                <a:latin typeface="Calibri"/>
                <a:cs typeface="Calibri"/>
              </a:rPr>
              <a:t>( </a:t>
            </a:r>
            <a:r>
              <a:rPr sz="1800" spc="-15" dirty="0">
                <a:latin typeface="Calibri"/>
                <a:cs typeface="Calibri"/>
              </a:rPr>
              <a:t>par</a:t>
            </a:r>
            <a:r>
              <a:rPr sz="1800" spc="-10" dirty="0">
                <a:latin typeface="Calibri"/>
                <a:cs typeface="Calibri"/>
              </a:rPr>
              <a:t>t</a:t>
            </a:r>
            <a:r>
              <a:rPr sz="1800" dirty="0">
                <a:latin typeface="Calibri"/>
                <a:cs typeface="Calibri"/>
              </a:rPr>
              <a:t> ) </a:t>
            </a:r>
            <a:r>
              <a:rPr sz="1800" spc="-5" dirty="0">
                <a:latin typeface="Calibri"/>
                <a:cs typeface="Calibri"/>
              </a:rPr>
              <a:t>,</a:t>
            </a:r>
            <a:r>
              <a:rPr sz="1800" dirty="0">
                <a:latin typeface="Calibri"/>
                <a:cs typeface="Calibri"/>
              </a:rPr>
              <a:t> motor</a:t>
            </a:r>
            <a:r>
              <a:rPr sz="1800" spc="-5" dirty="0">
                <a:latin typeface="Calibri"/>
                <a:cs typeface="Calibri"/>
              </a:rPr>
              <a:t> </a:t>
            </a:r>
            <a:r>
              <a:rPr sz="1800" spc="-15" dirty="0">
                <a:latin typeface="Calibri"/>
                <a:cs typeface="Calibri"/>
              </a:rPr>
              <a:t>seat</a:t>
            </a:r>
            <a:r>
              <a:rPr sz="1800" spc="-5" dirty="0">
                <a:latin typeface="Calibri"/>
                <a:cs typeface="Calibri"/>
              </a:rPr>
              <a:t>:</a:t>
            </a:r>
            <a:r>
              <a:rPr sz="1800" dirty="0">
                <a:latin typeface="Calibri"/>
                <a:cs typeface="Calibri"/>
              </a:rPr>
              <a:t> </a:t>
            </a:r>
            <a:r>
              <a:rPr sz="1800" spc="-10" dirty="0">
                <a:latin typeface="Calibri"/>
                <a:cs typeface="Calibri"/>
              </a:rPr>
              <a:t>Q235</a:t>
            </a:r>
            <a:r>
              <a:rPr sz="1800" spc="-5" dirty="0">
                <a:latin typeface="Calibri"/>
                <a:cs typeface="Calibri"/>
              </a:rPr>
              <a:t>    </a:t>
            </a:r>
            <a:r>
              <a:rPr sz="1800" dirty="0">
                <a:latin typeface="Calibri"/>
                <a:cs typeface="Calibri"/>
              </a:rPr>
              <a:t>Pump</a:t>
            </a:r>
            <a:r>
              <a:rPr sz="1800" spc="-5" dirty="0">
                <a:latin typeface="Calibri"/>
                <a:cs typeface="Calibri"/>
              </a:rPr>
              <a:t> </a:t>
            </a:r>
            <a:r>
              <a:rPr sz="1800" spc="-110" dirty="0">
                <a:latin typeface="Calibri"/>
                <a:cs typeface="Calibri"/>
              </a:rPr>
              <a:t>shaM</a:t>
            </a:r>
            <a:r>
              <a:rPr sz="1800" spc="-50" dirty="0">
                <a:latin typeface="Calibri"/>
                <a:cs typeface="Calibri"/>
              </a:rPr>
              <a:t>:</a:t>
            </a:r>
            <a:r>
              <a:rPr sz="1800" dirty="0">
                <a:latin typeface="Calibri"/>
                <a:cs typeface="Calibri"/>
              </a:rPr>
              <a:t> </a:t>
            </a:r>
            <a:r>
              <a:rPr sz="1800" spc="-15" dirty="0">
                <a:latin typeface="Calibri"/>
                <a:cs typeface="Calibri"/>
              </a:rPr>
              <a:t>driv</a:t>
            </a:r>
            <a:r>
              <a:rPr sz="1800" spc="-10" dirty="0">
                <a:latin typeface="Calibri"/>
                <a:cs typeface="Calibri"/>
              </a:rPr>
              <a:t>e</a:t>
            </a:r>
            <a:r>
              <a:rPr sz="1800" spc="5" dirty="0">
                <a:latin typeface="Calibri"/>
                <a:cs typeface="Calibri"/>
              </a:rPr>
              <a:t> </a:t>
            </a:r>
            <a:r>
              <a:rPr sz="1800" spc="-110" dirty="0">
                <a:latin typeface="Calibri"/>
                <a:cs typeface="Calibri"/>
              </a:rPr>
              <a:t>shaM</a:t>
            </a:r>
            <a:r>
              <a:rPr sz="1800" spc="-50" dirty="0">
                <a:latin typeface="Calibri"/>
                <a:cs typeface="Calibri"/>
              </a:rPr>
              <a:t>:</a:t>
            </a:r>
            <a:r>
              <a:rPr sz="1800" dirty="0">
                <a:latin typeface="Calibri"/>
                <a:cs typeface="Calibri"/>
              </a:rPr>
              <a:t> </a:t>
            </a:r>
            <a:r>
              <a:rPr sz="1800" spc="-10" dirty="0">
                <a:latin typeface="Calibri"/>
                <a:cs typeface="Calibri"/>
              </a:rPr>
              <a:t>45#</a:t>
            </a:r>
            <a:r>
              <a:rPr sz="1800" spc="-5" dirty="0">
                <a:latin typeface="Calibri"/>
                <a:cs typeface="Calibri"/>
              </a:rPr>
              <a:t> </a:t>
            </a:r>
            <a:r>
              <a:rPr sz="1800" spc="-15" dirty="0">
                <a:latin typeface="Calibri"/>
                <a:cs typeface="Calibri"/>
              </a:rPr>
              <a:t>steel</a:t>
            </a:r>
            <a:endParaRPr sz="1800" dirty="0">
              <a:latin typeface="Calibri"/>
              <a:cs typeface="Calibri"/>
            </a:endParaRPr>
          </a:p>
          <a:p>
            <a:pPr marL="12700">
              <a:lnSpc>
                <a:spcPts val="2100"/>
              </a:lnSpc>
            </a:pPr>
            <a:r>
              <a:rPr sz="1800" spc="-10" dirty="0">
                <a:latin typeface="Calibri"/>
                <a:cs typeface="Calibri"/>
              </a:rPr>
              <a:t>Water</a:t>
            </a:r>
            <a:r>
              <a:rPr sz="1800" spc="-5" dirty="0">
                <a:latin typeface="Calibri"/>
                <a:cs typeface="Calibri"/>
              </a:rPr>
              <a:t> </a:t>
            </a:r>
            <a:r>
              <a:rPr sz="1800" dirty="0">
                <a:latin typeface="Calibri"/>
                <a:cs typeface="Calibri"/>
              </a:rPr>
              <a:t>guide</a:t>
            </a:r>
            <a:r>
              <a:rPr sz="1800" spc="-10" dirty="0">
                <a:latin typeface="Calibri"/>
                <a:cs typeface="Calibri"/>
              </a:rPr>
              <a:t> </a:t>
            </a:r>
            <a:r>
              <a:rPr sz="1800" spc="-15" dirty="0">
                <a:latin typeface="Calibri"/>
                <a:cs typeface="Calibri"/>
              </a:rPr>
              <a:t>bearing</a:t>
            </a:r>
            <a:r>
              <a:rPr sz="1800" spc="-5" dirty="0">
                <a:latin typeface="Calibri"/>
                <a:cs typeface="Calibri"/>
              </a:rPr>
              <a:t>:</a:t>
            </a:r>
            <a:r>
              <a:rPr sz="1800" spc="10" dirty="0">
                <a:latin typeface="Calibri"/>
                <a:cs typeface="Calibri"/>
              </a:rPr>
              <a:t> </a:t>
            </a:r>
            <a:r>
              <a:rPr sz="1800" spc="-15" dirty="0">
                <a:latin typeface="Calibri"/>
                <a:cs typeface="Calibri"/>
              </a:rPr>
              <a:t>HT200</a:t>
            </a:r>
            <a:r>
              <a:rPr sz="1800" spc="-10" dirty="0">
                <a:latin typeface="Calibri"/>
                <a:cs typeface="Calibri"/>
              </a:rPr>
              <a:t>+</a:t>
            </a:r>
            <a:r>
              <a:rPr sz="1800" dirty="0">
                <a:latin typeface="Calibri"/>
                <a:cs typeface="Calibri"/>
              </a:rPr>
              <a:t> </a:t>
            </a:r>
            <a:r>
              <a:rPr sz="1800" spc="-5" dirty="0">
                <a:latin typeface="Calibri"/>
                <a:cs typeface="Calibri"/>
              </a:rPr>
              <a:t>industria</a:t>
            </a:r>
            <a:r>
              <a:rPr sz="1800" dirty="0">
                <a:latin typeface="Calibri"/>
                <a:cs typeface="Calibri"/>
              </a:rPr>
              <a:t>l</a:t>
            </a:r>
            <a:r>
              <a:rPr sz="1800" spc="10" dirty="0">
                <a:latin typeface="Calibri"/>
                <a:cs typeface="Calibri"/>
              </a:rPr>
              <a:t> </a:t>
            </a:r>
            <a:r>
              <a:rPr sz="1800" spc="-10" dirty="0">
                <a:latin typeface="Calibri"/>
                <a:cs typeface="Calibri"/>
              </a:rPr>
              <a:t>rubber</a:t>
            </a:r>
            <a:endParaRPr sz="1800" dirty="0">
              <a:latin typeface="Calibri"/>
              <a:cs typeface="Calibri"/>
            </a:endParaRPr>
          </a:p>
          <a:p>
            <a:pPr marL="12700">
              <a:lnSpc>
                <a:spcPts val="2130"/>
              </a:lnSpc>
              <a:spcBef>
                <a:spcPts val="40"/>
              </a:spcBef>
            </a:pPr>
            <a:r>
              <a:rPr sz="1800" spc="-105" dirty="0">
                <a:latin typeface="Calibri"/>
                <a:cs typeface="Calibri"/>
              </a:rPr>
              <a:t>Sha</a:t>
            </a:r>
            <a:r>
              <a:rPr sz="1800" spc="-170" dirty="0">
                <a:latin typeface="Calibri"/>
                <a:cs typeface="Calibri"/>
              </a:rPr>
              <a:t>M</a:t>
            </a:r>
            <a:r>
              <a:rPr sz="1800" dirty="0">
                <a:latin typeface="Calibri"/>
                <a:cs typeface="Calibri"/>
              </a:rPr>
              <a:t> </a:t>
            </a:r>
            <a:r>
              <a:rPr sz="1800" spc="-15" dirty="0">
                <a:latin typeface="Calibri"/>
                <a:cs typeface="Calibri"/>
              </a:rPr>
              <a:t>seal</a:t>
            </a:r>
            <a:r>
              <a:rPr sz="1800" spc="-5" dirty="0">
                <a:latin typeface="Calibri"/>
                <a:cs typeface="Calibri"/>
              </a:rPr>
              <a:t>:</a:t>
            </a:r>
            <a:r>
              <a:rPr sz="1800" dirty="0">
                <a:latin typeface="Calibri"/>
                <a:cs typeface="Calibri"/>
              </a:rPr>
              <a:t> </a:t>
            </a:r>
            <a:r>
              <a:rPr sz="1800" spc="-5" dirty="0">
                <a:latin typeface="Calibri"/>
                <a:cs typeface="Calibri"/>
              </a:rPr>
              <a:t>oi</a:t>
            </a:r>
            <a:r>
              <a:rPr sz="1800" dirty="0">
                <a:latin typeface="Calibri"/>
                <a:cs typeface="Calibri"/>
              </a:rPr>
              <a:t>l </a:t>
            </a:r>
            <a:r>
              <a:rPr sz="1800" spc="-15" dirty="0">
                <a:latin typeface="Calibri"/>
                <a:cs typeface="Calibri"/>
              </a:rPr>
              <a:t>impregnate</a:t>
            </a:r>
            <a:r>
              <a:rPr sz="1800" spc="-10" dirty="0">
                <a:latin typeface="Calibri"/>
                <a:cs typeface="Calibri"/>
              </a:rPr>
              <a:t>d</a:t>
            </a:r>
            <a:r>
              <a:rPr sz="1800" spc="15" dirty="0">
                <a:latin typeface="Calibri"/>
                <a:cs typeface="Calibri"/>
              </a:rPr>
              <a:t> </a:t>
            </a:r>
            <a:r>
              <a:rPr sz="1800" dirty="0">
                <a:latin typeface="Calibri"/>
                <a:cs typeface="Calibri"/>
              </a:rPr>
              <a:t>graphite</a:t>
            </a:r>
            <a:r>
              <a:rPr sz="1800" spc="-10" dirty="0">
                <a:latin typeface="Calibri"/>
                <a:cs typeface="Calibri"/>
              </a:rPr>
              <a:t> </a:t>
            </a:r>
            <a:r>
              <a:rPr sz="1800" spc="-15" dirty="0">
                <a:latin typeface="Calibri"/>
                <a:cs typeface="Calibri"/>
              </a:rPr>
              <a:t>packing</a:t>
            </a:r>
            <a:r>
              <a:rPr sz="1800" spc="-5" dirty="0">
                <a:latin typeface="Calibri"/>
                <a:cs typeface="Calibri"/>
              </a:rPr>
              <a:t>,</a:t>
            </a:r>
            <a:r>
              <a:rPr sz="1800" dirty="0">
                <a:latin typeface="Calibri"/>
                <a:cs typeface="Calibri"/>
              </a:rPr>
              <a:t> carbon</a:t>
            </a:r>
            <a:r>
              <a:rPr sz="1800" spc="-5" dirty="0">
                <a:latin typeface="Calibri"/>
                <a:cs typeface="Calibri"/>
              </a:rPr>
              <a:t> </a:t>
            </a:r>
            <a:r>
              <a:rPr sz="1800" spc="-15" dirty="0">
                <a:latin typeface="Calibri"/>
                <a:cs typeface="Calibri"/>
              </a:rPr>
              <a:t>ﬁber</a:t>
            </a:r>
            <a:endParaRPr sz="1800" dirty="0">
              <a:latin typeface="Calibri"/>
              <a:cs typeface="Calibri"/>
            </a:endParaRPr>
          </a:p>
          <a:p>
            <a:pPr marL="12700" marR="3497579">
              <a:lnSpc>
                <a:spcPts val="2200"/>
              </a:lnSpc>
              <a:spcBef>
                <a:spcPts val="10"/>
              </a:spcBef>
              <a:buFont typeface="Calibri"/>
              <a:buAutoNum type="arabicPeriod" startAt="2"/>
              <a:tabLst>
                <a:tab pos="238125" algn="l"/>
              </a:tabLst>
            </a:pPr>
            <a:r>
              <a:rPr sz="1800" spc="55" dirty="0">
                <a:latin typeface="Calibri"/>
                <a:cs typeface="Calibri"/>
              </a:rPr>
              <a:t>Op-ona</a:t>
            </a:r>
            <a:r>
              <a:rPr sz="1800" spc="25" dirty="0">
                <a:latin typeface="Calibri"/>
                <a:cs typeface="Calibri"/>
              </a:rPr>
              <a:t>l</a:t>
            </a:r>
            <a:r>
              <a:rPr sz="1800" spc="-5" dirty="0">
                <a:latin typeface="Calibri"/>
                <a:cs typeface="Calibri"/>
              </a:rPr>
              <a:t> supply</a:t>
            </a:r>
            <a:r>
              <a:rPr sz="1800" dirty="0">
                <a:latin typeface="Calibri"/>
                <a:cs typeface="Calibri"/>
              </a:rPr>
              <a:t>: </a:t>
            </a:r>
            <a:r>
              <a:rPr sz="1800" spc="-5" dirty="0">
                <a:latin typeface="Calibri"/>
                <a:cs typeface="Calibri"/>
              </a:rPr>
              <a:t>impeller</a:t>
            </a:r>
            <a:r>
              <a:rPr sz="1800" dirty="0">
                <a:latin typeface="Calibri"/>
                <a:cs typeface="Calibri"/>
              </a:rPr>
              <a:t>:</a:t>
            </a:r>
            <a:r>
              <a:rPr sz="1800" spc="10" dirty="0">
                <a:latin typeface="Calibri"/>
                <a:cs typeface="Calibri"/>
              </a:rPr>
              <a:t> </a:t>
            </a:r>
            <a:r>
              <a:rPr sz="1800" spc="-15" dirty="0">
                <a:latin typeface="Calibri"/>
                <a:cs typeface="Calibri"/>
              </a:rPr>
              <a:t>bronze</a:t>
            </a:r>
            <a:r>
              <a:rPr sz="1800" spc="-5" dirty="0">
                <a:latin typeface="Calibri"/>
                <a:cs typeface="Calibri"/>
              </a:rPr>
              <a:t>,</a:t>
            </a:r>
            <a:r>
              <a:rPr sz="1800" dirty="0">
                <a:latin typeface="Calibri"/>
                <a:cs typeface="Calibri"/>
              </a:rPr>
              <a:t> </a:t>
            </a:r>
            <a:r>
              <a:rPr sz="1800" spc="-5" dirty="0">
                <a:latin typeface="Calibri"/>
                <a:cs typeface="Calibri"/>
              </a:rPr>
              <a:t>stainles</a:t>
            </a:r>
            <a:r>
              <a:rPr sz="1800" dirty="0">
                <a:latin typeface="Calibri"/>
                <a:cs typeface="Calibri"/>
              </a:rPr>
              <a:t>s </a:t>
            </a:r>
            <a:r>
              <a:rPr sz="1800" spc="-15" dirty="0">
                <a:latin typeface="Calibri"/>
                <a:cs typeface="Calibri"/>
              </a:rPr>
              <a:t>steel</a:t>
            </a:r>
            <a:r>
              <a:rPr sz="1800" spc="-5" dirty="0">
                <a:latin typeface="Calibri"/>
                <a:cs typeface="Calibri"/>
              </a:rPr>
              <a:t>,</a:t>
            </a:r>
            <a:r>
              <a:rPr sz="1800" dirty="0">
                <a:latin typeface="Calibri"/>
                <a:cs typeface="Calibri"/>
              </a:rPr>
              <a:t> </a:t>
            </a:r>
            <a:r>
              <a:rPr sz="1800" spc="-10" dirty="0">
                <a:latin typeface="Calibri"/>
                <a:cs typeface="Calibri"/>
              </a:rPr>
              <a:t>etc. Wet</a:t>
            </a:r>
            <a:r>
              <a:rPr sz="1800" spc="-5" dirty="0">
                <a:latin typeface="Calibri"/>
                <a:cs typeface="Calibri"/>
              </a:rPr>
              <a:t> </a:t>
            </a:r>
            <a:r>
              <a:rPr sz="1800" spc="-15" dirty="0">
                <a:latin typeface="Calibri"/>
                <a:cs typeface="Calibri"/>
              </a:rPr>
              <a:t>parts</a:t>
            </a:r>
            <a:r>
              <a:rPr sz="1800" spc="-5" dirty="0">
                <a:latin typeface="Calibri"/>
                <a:cs typeface="Calibri"/>
              </a:rPr>
              <a:t>:</a:t>
            </a:r>
            <a:r>
              <a:rPr sz="1800" spc="5" dirty="0">
                <a:latin typeface="Calibri"/>
                <a:cs typeface="Calibri"/>
              </a:rPr>
              <a:t> </a:t>
            </a:r>
            <a:r>
              <a:rPr sz="1800" spc="-5" dirty="0">
                <a:latin typeface="Calibri"/>
                <a:cs typeface="Calibri"/>
              </a:rPr>
              <a:t>stainles</a:t>
            </a:r>
            <a:r>
              <a:rPr sz="1800" dirty="0">
                <a:latin typeface="Calibri"/>
                <a:cs typeface="Calibri"/>
              </a:rPr>
              <a:t>s </a:t>
            </a:r>
            <a:r>
              <a:rPr sz="1800" spc="-15" dirty="0">
                <a:latin typeface="Calibri"/>
                <a:cs typeface="Calibri"/>
              </a:rPr>
              <a:t>steel</a:t>
            </a:r>
            <a:r>
              <a:rPr sz="1800" spc="-5" dirty="0">
                <a:latin typeface="Calibri"/>
                <a:cs typeface="Calibri"/>
              </a:rPr>
              <a:t>,</a:t>
            </a:r>
            <a:r>
              <a:rPr sz="1800" dirty="0">
                <a:latin typeface="Calibri"/>
                <a:cs typeface="Calibri"/>
              </a:rPr>
              <a:t> </a:t>
            </a:r>
            <a:r>
              <a:rPr sz="1800" spc="65" dirty="0">
                <a:latin typeface="Calibri"/>
                <a:cs typeface="Calibri"/>
              </a:rPr>
              <a:t>duc-l</a:t>
            </a:r>
            <a:r>
              <a:rPr sz="1800" spc="85" dirty="0">
                <a:latin typeface="Calibri"/>
                <a:cs typeface="Calibri"/>
              </a:rPr>
              <a:t>e</a:t>
            </a:r>
            <a:r>
              <a:rPr sz="1800" spc="5" dirty="0">
                <a:latin typeface="Calibri"/>
                <a:cs typeface="Calibri"/>
              </a:rPr>
              <a:t> </a:t>
            </a:r>
            <a:r>
              <a:rPr sz="1800" spc="-5" dirty="0">
                <a:latin typeface="Calibri"/>
                <a:cs typeface="Calibri"/>
              </a:rPr>
              <a:t>iron</a:t>
            </a:r>
            <a:endParaRPr sz="1800" dirty="0">
              <a:latin typeface="Calibri"/>
              <a:cs typeface="Calibri"/>
            </a:endParaRPr>
          </a:p>
          <a:p>
            <a:pPr marL="12700">
              <a:lnSpc>
                <a:spcPts val="2090"/>
              </a:lnSpc>
            </a:pPr>
            <a:r>
              <a:rPr sz="1800" dirty="0">
                <a:latin typeface="Calibri"/>
                <a:cs typeface="Calibri"/>
              </a:rPr>
              <a:t>Pump</a:t>
            </a:r>
            <a:r>
              <a:rPr sz="1800" spc="-5" dirty="0">
                <a:latin typeface="Calibri"/>
                <a:cs typeface="Calibri"/>
              </a:rPr>
              <a:t> </a:t>
            </a:r>
            <a:r>
              <a:rPr sz="1800" spc="-110" dirty="0">
                <a:latin typeface="Calibri"/>
                <a:cs typeface="Calibri"/>
              </a:rPr>
              <a:t>shaM</a:t>
            </a:r>
            <a:r>
              <a:rPr sz="1800" spc="-50" dirty="0">
                <a:latin typeface="Calibri"/>
                <a:cs typeface="Calibri"/>
              </a:rPr>
              <a:t>:</a:t>
            </a:r>
            <a:r>
              <a:rPr sz="1800" dirty="0">
                <a:latin typeface="Calibri"/>
                <a:cs typeface="Calibri"/>
              </a:rPr>
              <a:t> </a:t>
            </a:r>
            <a:r>
              <a:rPr sz="1800" spc="-10" dirty="0">
                <a:latin typeface="Calibri"/>
                <a:cs typeface="Calibri"/>
              </a:rPr>
              <a:t>20CR13</a:t>
            </a:r>
            <a:r>
              <a:rPr sz="1800" spc="-5" dirty="0">
                <a:latin typeface="Calibri"/>
                <a:cs typeface="Calibri"/>
              </a:rPr>
              <a:t> ,</a:t>
            </a:r>
            <a:r>
              <a:rPr sz="1800" dirty="0">
                <a:latin typeface="Calibri"/>
                <a:cs typeface="Calibri"/>
              </a:rPr>
              <a:t> </a:t>
            </a:r>
            <a:r>
              <a:rPr sz="1800" spc="-10" dirty="0">
                <a:latin typeface="Calibri"/>
                <a:cs typeface="Calibri"/>
              </a:rPr>
              <a:t>40CR</a:t>
            </a:r>
            <a:r>
              <a:rPr sz="1800" spc="-5" dirty="0">
                <a:latin typeface="Calibri"/>
                <a:cs typeface="Calibri"/>
              </a:rPr>
              <a:t> ,</a:t>
            </a:r>
            <a:r>
              <a:rPr sz="1800" dirty="0">
                <a:latin typeface="Calibri"/>
                <a:cs typeface="Calibri"/>
              </a:rPr>
              <a:t> </a:t>
            </a:r>
            <a:r>
              <a:rPr sz="1800" spc="-5" dirty="0">
                <a:latin typeface="Calibri"/>
                <a:cs typeface="Calibri"/>
              </a:rPr>
              <a:t>stainles</a:t>
            </a:r>
            <a:r>
              <a:rPr sz="1800" dirty="0">
                <a:latin typeface="Calibri"/>
                <a:cs typeface="Calibri"/>
              </a:rPr>
              <a:t>s </a:t>
            </a:r>
            <a:r>
              <a:rPr sz="1800" spc="-15" dirty="0">
                <a:latin typeface="Calibri"/>
                <a:cs typeface="Calibri"/>
              </a:rPr>
              <a:t>steel</a:t>
            </a:r>
            <a:r>
              <a:rPr sz="1800" spc="-5" dirty="0">
                <a:latin typeface="Calibri"/>
                <a:cs typeface="Calibri"/>
              </a:rPr>
              <a:t>,</a:t>
            </a:r>
            <a:r>
              <a:rPr sz="1800" dirty="0">
                <a:latin typeface="Calibri"/>
                <a:cs typeface="Calibri"/>
              </a:rPr>
              <a:t> </a:t>
            </a:r>
            <a:r>
              <a:rPr sz="1800" spc="-10" dirty="0">
                <a:latin typeface="Calibri"/>
                <a:cs typeface="Calibri"/>
              </a:rPr>
              <a:t>etc.</a:t>
            </a:r>
            <a:endParaRPr sz="1800" dirty="0">
              <a:latin typeface="Calibri"/>
              <a:cs typeface="Calibri"/>
            </a:endParaRPr>
          </a:p>
          <a:p>
            <a:pPr marL="12700" marR="200660">
              <a:lnSpc>
                <a:spcPts val="2200"/>
              </a:lnSpc>
              <a:spcBef>
                <a:spcPts val="10"/>
              </a:spcBef>
            </a:pPr>
            <a:r>
              <a:rPr sz="1800" spc="-10" dirty="0">
                <a:latin typeface="Calibri"/>
                <a:cs typeface="Calibri"/>
              </a:rPr>
              <a:t>Water</a:t>
            </a:r>
            <a:r>
              <a:rPr sz="1800" spc="-5" dirty="0">
                <a:latin typeface="Calibri"/>
                <a:cs typeface="Calibri"/>
              </a:rPr>
              <a:t> </a:t>
            </a:r>
            <a:r>
              <a:rPr sz="1800" dirty="0">
                <a:latin typeface="Calibri"/>
                <a:cs typeface="Calibri"/>
              </a:rPr>
              <a:t>guide</a:t>
            </a:r>
            <a:r>
              <a:rPr sz="1800" spc="-10" dirty="0">
                <a:latin typeface="Calibri"/>
                <a:cs typeface="Calibri"/>
              </a:rPr>
              <a:t> </a:t>
            </a:r>
            <a:r>
              <a:rPr sz="1800" spc="-15" dirty="0">
                <a:latin typeface="Calibri"/>
                <a:cs typeface="Calibri"/>
              </a:rPr>
              <a:t>bearing</a:t>
            </a:r>
            <a:r>
              <a:rPr sz="1800" spc="-5" dirty="0">
                <a:latin typeface="Calibri"/>
                <a:cs typeface="Calibri"/>
              </a:rPr>
              <a:t>:</a:t>
            </a:r>
            <a:r>
              <a:rPr sz="1800" spc="10" dirty="0">
                <a:latin typeface="Calibri"/>
                <a:cs typeface="Calibri"/>
              </a:rPr>
              <a:t> </a:t>
            </a:r>
            <a:r>
              <a:rPr sz="1800" spc="-5" dirty="0">
                <a:latin typeface="Calibri"/>
                <a:cs typeface="Calibri"/>
              </a:rPr>
              <a:t>HT200</a:t>
            </a:r>
            <a:r>
              <a:rPr sz="1800" dirty="0">
                <a:latin typeface="Calibri"/>
                <a:cs typeface="Calibri"/>
              </a:rPr>
              <a:t>/ </a:t>
            </a:r>
            <a:r>
              <a:rPr sz="1800" spc="-10" dirty="0" smtClean="0">
                <a:latin typeface="Calibri"/>
                <a:cs typeface="Calibri"/>
              </a:rPr>
              <a:t>ZG</a:t>
            </a:r>
            <a:r>
              <a:rPr sz="1800" spc="-15" dirty="0" smtClean="0">
                <a:latin typeface="Calibri"/>
                <a:cs typeface="Calibri"/>
              </a:rPr>
              <a:t>270</a:t>
            </a:r>
            <a:r>
              <a:rPr lang="en-US" sz="1800" spc="-15" dirty="0" smtClean="0">
                <a:latin typeface="Calibri"/>
                <a:cs typeface="Calibri"/>
              </a:rPr>
              <a:t>/</a:t>
            </a:r>
            <a:r>
              <a:rPr sz="1800" dirty="0" smtClean="0">
                <a:latin typeface="Calibri"/>
                <a:cs typeface="Calibri"/>
              </a:rPr>
              <a:t> </a:t>
            </a:r>
            <a:r>
              <a:rPr sz="1800" spc="-5" dirty="0">
                <a:latin typeface="Calibri"/>
                <a:cs typeface="Calibri"/>
              </a:rPr>
              <a:t>stainles</a:t>
            </a:r>
            <a:r>
              <a:rPr sz="1800" dirty="0">
                <a:latin typeface="Calibri"/>
                <a:cs typeface="Calibri"/>
              </a:rPr>
              <a:t>s </a:t>
            </a:r>
            <a:r>
              <a:rPr sz="1800" spc="-15" dirty="0">
                <a:latin typeface="Calibri"/>
                <a:cs typeface="Calibri"/>
              </a:rPr>
              <a:t>stee</a:t>
            </a:r>
            <a:r>
              <a:rPr sz="1800" spc="-5" dirty="0">
                <a:latin typeface="Calibri"/>
                <a:cs typeface="Calibri"/>
              </a:rPr>
              <a:t>l</a:t>
            </a:r>
            <a:r>
              <a:rPr sz="1800" dirty="0">
                <a:latin typeface="Calibri"/>
                <a:cs typeface="Calibri"/>
              </a:rPr>
              <a:t> / + </a:t>
            </a:r>
            <a:r>
              <a:rPr sz="1800" spc="-5" dirty="0">
                <a:latin typeface="Calibri"/>
                <a:cs typeface="Calibri"/>
              </a:rPr>
              <a:t>industria</a:t>
            </a:r>
            <a:r>
              <a:rPr sz="1800" dirty="0">
                <a:latin typeface="Calibri"/>
                <a:cs typeface="Calibri"/>
              </a:rPr>
              <a:t>l</a:t>
            </a:r>
            <a:r>
              <a:rPr sz="1800" spc="10" dirty="0">
                <a:latin typeface="Calibri"/>
                <a:cs typeface="Calibri"/>
              </a:rPr>
              <a:t> </a:t>
            </a:r>
            <a:r>
              <a:rPr sz="1800" spc="-10" dirty="0">
                <a:latin typeface="Calibri"/>
                <a:cs typeface="Calibri"/>
              </a:rPr>
              <a:t>rubber </a:t>
            </a:r>
            <a:r>
              <a:rPr sz="1800" dirty="0">
                <a:latin typeface="Calibri"/>
                <a:cs typeface="Calibri"/>
              </a:rPr>
              <a:t>/ </a:t>
            </a:r>
            <a:r>
              <a:rPr sz="1800" spc="-5" dirty="0">
                <a:latin typeface="Calibri"/>
                <a:cs typeface="Calibri"/>
              </a:rPr>
              <a:t>polyurethane </a:t>
            </a:r>
            <a:r>
              <a:rPr sz="1800" spc="-10" dirty="0">
                <a:latin typeface="Calibri"/>
                <a:cs typeface="Calibri"/>
              </a:rPr>
              <a:t>rubber </a:t>
            </a:r>
            <a:r>
              <a:rPr sz="1800" dirty="0">
                <a:latin typeface="Calibri"/>
                <a:cs typeface="Calibri"/>
              </a:rPr>
              <a:t>/</a:t>
            </a:r>
            <a:r>
              <a:rPr sz="1800" spc="-5" dirty="0">
                <a:latin typeface="Calibri"/>
                <a:cs typeface="Calibri"/>
              </a:rPr>
              <a:t> Canad</a:t>
            </a:r>
            <a:r>
              <a:rPr sz="1800" dirty="0">
                <a:latin typeface="Calibri"/>
                <a:cs typeface="Calibri"/>
              </a:rPr>
              <a:t>a </a:t>
            </a:r>
            <a:r>
              <a:rPr sz="1800" spc="-5" dirty="0" err="1">
                <a:latin typeface="Calibri"/>
                <a:cs typeface="Calibri"/>
              </a:rPr>
              <a:t>Sailon</a:t>
            </a:r>
            <a:r>
              <a:rPr sz="1800" dirty="0" err="1">
                <a:latin typeface="Calibri"/>
                <a:cs typeface="Calibri"/>
              </a:rPr>
              <a:t>g</a:t>
            </a:r>
            <a:r>
              <a:rPr sz="1800" spc="5" dirty="0">
                <a:latin typeface="Calibri"/>
                <a:cs typeface="Calibri"/>
              </a:rPr>
              <a:t> </a:t>
            </a:r>
            <a:endParaRPr sz="1800" dirty="0">
              <a:latin typeface="Calibri"/>
              <a:cs typeface="Calibri"/>
            </a:endParaRPr>
          </a:p>
          <a:p>
            <a:pPr marL="12700">
              <a:lnSpc>
                <a:spcPts val="2090"/>
              </a:lnSpc>
            </a:pPr>
            <a:r>
              <a:rPr sz="1800" spc="-5" dirty="0">
                <a:latin typeface="Calibri"/>
                <a:cs typeface="Calibri"/>
              </a:rPr>
              <a:t>Th</a:t>
            </a:r>
            <a:r>
              <a:rPr sz="1800" dirty="0">
                <a:latin typeface="Calibri"/>
                <a:cs typeface="Calibri"/>
              </a:rPr>
              <a:t>e </a:t>
            </a:r>
            <a:r>
              <a:rPr sz="1800" spc="-15" dirty="0">
                <a:latin typeface="Calibri"/>
                <a:cs typeface="Calibri"/>
              </a:rPr>
              <a:t>use</a:t>
            </a:r>
            <a:r>
              <a:rPr sz="1800" spc="-10" dirty="0">
                <a:latin typeface="Calibri"/>
                <a:cs typeface="Calibri"/>
              </a:rPr>
              <a:t>r</a:t>
            </a:r>
            <a:r>
              <a:rPr sz="1800" dirty="0">
                <a:latin typeface="Calibri"/>
                <a:cs typeface="Calibri"/>
              </a:rPr>
              <a:t> </a:t>
            </a:r>
            <a:r>
              <a:rPr sz="1800" spc="-5" dirty="0">
                <a:latin typeface="Calibri"/>
                <a:cs typeface="Calibri"/>
              </a:rPr>
              <a:t>propose</a:t>
            </a:r>
            <a:r>
              <a:rPr sz="1800" dirty="0">
                <a:latin typeface="Calibri"/>
                <a:cs typeface="Calibri"/>
              </a:rPr>
              <a:t>s</a:t>
            </a:r>
            <a:r>
              <a:rPr sz="1800" spc="5" dirty="0">
                <a:latin typeface="Calibri"/>
                <a:cs typeface="Calibri"/>
              </a:rPr>
              <a:t> </a:t>
            </a:r>
            <a:r>
              <a:rPr sz="1800" spc="-15" dirty="0">
                <a:latin typeface="Calibri"/>
                <a:cs typeface="Calibri"/>
              </a:rPr>
              <a:t>othe</a:t>
            </a:r>
            <a:r>
              <a:rPr sz="1800" spc="-10" dirty="0">
                <a:latin typeface="Calibri"/>
                <a:cs typeface="Calibri"/>
              </a:rPr>
              <a:t>r</a:t>
            </a:r>
            <a:r>
              <a:rPr sz="1800" spc="5" dirty="0">
                <a:latin typeface="Calibri"/>
                <a:cs typeface="Calibri"/>
              </a:rPr>
              <a:t> </a:t>
            </a:r>
            <a:r>
              <a:rPr sz="1800" dirty="0">
                <a:latin typeface="Calibri"/>
                <a:cs typeface="Calibri"/>
              </a:rPr>
              <a:t>materials</a:t>
            </a:r>
            <a:r>
              <a:rPr sz="1800" spc="-10" dirty="0">
                <a:latin typeface="Calibri"/>
                <a:cs typeface="Calibri"/>
              </a:rPr>
              <a:t> </a:t>
            </a:r>
            <a:r>
              <a:rPr sz="1800" spc="-5" dirty="0">
                <a:latin typeface="Calibri"/>
                <a:cs typeface="Calibri"/>
              </a:rPr>
              <a:t>fo</a:t>
            </a:r>
            <a:r>
              <a:rPr sz="1800" dirty="0">
                <a:latin typeface="Calibri"/>
                <a:cs typeface="Calibri"/>
              </a:rPr>
              <a:t>r </a:t>
            </a:r>
            <a:r>
              <a:rPr sz="1800" spc="-5" dirty="0">
                <a:latin typeface="Calibri"/>
                <a:cs typeface="Calibri"/>
              </a:rPr>
              <a:t>pum</a:t>
            </a:r>
            <a:r>
              <a:rPr sz="1800" dirty="0">
                <a:latin typeface="Calibri"/>
                <a:cs typeface="Calibri"/>
              </a:rPr>
              <a:t>p </a:t>
            </a:r>
            <a:r>
              <a:rPr sz="1800" spc="-15" dirty="0">
                <a:latin typeface="Calibri"/>
                <a:cs typeface="Calibri"/>
              </a:rPr>
              <a:t>parts</a:t>
            </a:r>
            <a:r>
              <a:rPr sz="1800" spc="-5" dirty="0">
                <a:latin typeface="Calibri"/>
                <a:cs typeface="Calibri"/>
              </a:rPr>
              <a:t>,</a:t>
            </a:r>
            <a:r>
              <a:rPr sz="1800" dirty="0">
                <a:latin typeface="Calibri"/>
                <a:cs typeface="Calibri"/>
              </a:rPr>
              <a:t> which</a:t>
            </a:r>
            <a:r>
              <a:rPr sz="1800" spc="-5" dirty="0">
                <a:latin typeface="Calibri"/>
                <a:cs typeface="Calibri"/>
              </a:rPr>
              <a:t> </a:t>
            </a:r>
            <a:r>
              <a:rPr sz="1800" dirty="0">
                <a:latin typeface="Calibri"/>
                <a:cs typeface="Calibri"/>
              </a:rPr>
              <a:t>will</a:t>
            </a:r>
            <a:r>
              <a:rPr sz="1800" spc="-5" dirty="0">
                <a:latin typeface="Calibri"/>
                <a:cs typeface="Calibri"/>
              </a:rPr>
              <a:t> </a:t>
            </a:r>
            <a:r>
              <a:rPr sz="1800" spc="-15" dirty="0">
                <a:latin typeface="Calibri"/>
                <a:cs typeface="Calibri"/>
              </a:rPr>
              <a:t>b</a:t>
            </a:r>
            <a:r>
              <a:rPr sz="1800" spc="-10" dirty="0">
                <a:latin typeface="Calibri"/>
                <a:cs typeface="Calibri"/>
              </a:rPr>
              <a:t>e</a:t>
            </a:r>
            <a:r>
              <a:rPr sz="1800" dirty="0">
                <a:latin typeface="Calibri"/>
                <a:cs typeface="Calibri"/>
              </a:rPr>
              <a:t> </a:t>
            </a:r>
            <a:r>
              <a:rPr sz="1800" spc="-10" dirty="0">
                <a:latin typeface="Calibri"/>
                <a:cs typeface="Calibri"/>
              </a:rPr>
              <a:t>agreed</a:t>
            </a:r>
            <a:r>
              <a:rPr sz="1800" dirty="0">
                <a:latin typeface="Calibri"/>
                <a:cs typeface="Calibri"/>
              </a:rPr>
              <a:t> </a:t>
            </a:r>
            <a:r>
              <a:rPr sz="1800" spc="-10" dirty="0">
                <a:latin typeface="Calibri"/>
                <a:cs typeface="Calibri"/>
              </a:rPr>
              <a:t>at</a:t>
            </a:r>
            <a:r>
              <a:rPr sz="1800" dirty="0">
                <a:latin typeface="Calibri"/>
                <a:cs typeface="Calibri"/>
              </a:rPr>
              <a:t> that</a:t>
            </a:r>
            <a:r>
              <a:rPr sz="1800" spc="-5" dirty="0">
                <a:latin typeface="Calibri"/>
                <a:cs typeface="Calibri"/>
              </a:rPr>
              <a:t> </a:t>
            </a:r>
            <a:r>
              <a:rPr sz="1800" spc="135" dirty="0">
                <a:latin typeface="Calibri"/>
                <a:cs typeface="Calibri"/>
              </a:rPr>
              <a:t>-me</a:t>
            </a:r>
            <a:endParaRPr sz="1800" dirty="0">
              <a:latin typeface="Calibri"/>
              <a:cs typeface="Calibri"/>
            </a:endParaRPr>
          </a:p>
          <a:p>
            <a:pPr marL="12700">
              <a:lnSpc>
                <a:spcPts val="2130"/>
              </a:lnSpc>
            </a:pPr>
            <a:r>
              <a:rPr sz="1800" spc="-15" dirty="0">
                <a:solidFill>
                  <a:srgbClr val="FF0000"/>
                </a:solidFill>
                <a:latin typeface="Calibri"/>
                <a:cs typeface="Calibri"/>
              </a:rPr>
              <a:t>Note</a:t>
            </a:r>
            <a:r>
              <a:rPr sz="1800" spc="-5" dirty="0">
                <a:solidFill>
                  <a:srgbClr val="FF0000"/>
                </a:solidFill>
                <a:latin typeface="Calibri"/>
                <a:cs typeface="Calibri"/>
              </a:rPr>
              <a:t>:</a:t>
            </a:r>
            <a:r>
              <a:rPr sz="1800" dirty="0">
                <a:solidFill>
                  <a:srgbClr val="FF0000"/>
                </a:solidFill>
                <a:latin typeface="Calibri"/>
                <a:cs typeface="Calibri"/>
              </a:rPr>
              <a:t> All</a:t>
            </a:r>
            <a:r>
              <a:rPr sz="1800" spc="-5" dirty="0">
                <a:solidFill>
                  <a:srgbClr val="FF0000"/>
                </a:solidFill>
                <a:latin typeface="Calibri"/>
                <a:cs typeface="Calibri"/>
              </a:rPr>
              <a:t> </a:t>
            </a:r>
            <a:r>
              <a:rPr sz="1800" dirty="0">
                <a:solidFill>
                  <a:srgbClr val="FF0000"/>
                </a:solidFill>
                <a:latin typeface="Calibri"/>
                <a:cs typeface="Calibri"/>
              </a:rPr>
              <a:t>materials</a:t>
            </a:r>
            <a:r>
              <a:rPr sz="1800" spc="-10" dirty="0">
                <a:solidFill>
                  <a:srgbClr val="FF0000"/>
                </a:solidFill>
                <a:latin typeface="Calibri"/>
                <a:cs typeface="Calibri"/>
              </a:rPr>
              <a:t> </a:t>
            </a:r>
            <a:r>
              <a:rPr sz="1800" spc="-5" dirty="0">
                <a:solidFill>
                  <a:srgbClr val="FF0000"/>
                </a:solidFill>
                <a:latin typeface="Calibri"/>
                <a:cs typeface="Calibri"/>
              </a:rPr>
              <a:t>o</a:t>
            </a:r>
            <a:r>
              <a:rPr sz="1800" dirty="0">
                <a:solidFill>
                  <a:srgbClr val="FF0000"/>
                </a:solidFill>
                <a:latin typeface="Calibri"/>
                <a:cs typeface="Calibri"/>
              </a:rPr>
              <a:t>f </a:t>
            </a:r>
            <a:r>
              <a:rPr sz="1800" spc="-10" dirty="0">
                <a:solidFill>
                  <a:srgbClr val="FF0000"/>
                </a:solidFill>
                <a:latin typeface="Calibri"/>
                <a:cs typeface="Calibri"/>
              </a:rPr>
              <a:t>the</a:t>
            </a:r>
            <a:r>
              <a:rPr sz="1800" spc="-5" dirty="0">
                <a:solidFill>
                  <a:srgbClr val="FF0000"/>
                </a:solidFill>
                <a:latin typeface="Calibri"/>
                <a:cs typeface="Calibri"/>
              </a:rPr>
              <a:t> pum</a:t>
            </a:r>
            <a:r>
              <a:rPr sz="1800" dirty="0">
                <a:solidFill>
                  <a:srgbClr val="FF0000"/>
                </a:solidFill>
                <a:latin typeface="Calibri"/>
                <a:cs typeface="Calibri"/>
              </a:rPr>
              <a:t>p </a:t>
            </a:r>
            <a:r>
              <a:rPr sz="1800" spc="-5" dirty="0">
                <a:solidFill>
                  <a:srgbClr val="FF0000"/>
                </a:solidFill>
                <a:latin typeface="Calibri"/>
                <a:cs typeface="Calibri"/>
              </a:rPr>
              <a:t>bod</a:t>
            </a:r>
            <a:r>
              <a:rPr sz="1800" dirty="0">
                <a:solidFill>
                  <a:srgbClr val="FF0000"/>
                </a:solidFill>
                <a:latin typeface="Calibri"/>
                <a:cs typeface="Calibri"/>
              </a:rPr>
              <a:t>y can</a:t>
            </a:r>
            <a:r>
              <a:rPr sz="1800" spc="-5" dirty="0">
                <a:solidFill>
                  <a:srgbClr val="FF0000"/>
                </a:solidFill>
                <a:latin typeface="Calibri"/>
                <a:cs typeface="Calibri"/>
              </a:rPr>
              <a:t> </a:t>
            </a:r>
            <a:r>
              <a:rPr sz="1800" spc="-15" dirty="0">
                <a:solidFill>
                  <a:srgbClr val="FF0000"/>
                </a:solidFill>
                <a:latin typeface="Calibri"/>
                <a:cs typeface="Calibri"/>
              </a:rPr>
              <a:t>b</a:t>
            </a:r>
            <a:r>
              <a:rPr sz="1800" spc="-10" dirty="0">
                <a:solidFill>
                  <a:srgbClr val="FF0000"/>
                </a:solidFill>
                <a:latin typeface="Calibri"/>
                <a:cs typeface="Calibri"/>
              </a:rPr>
              <a:t>e</a:t>
            </a:r>
            <a:r>
              <a:rPr sz="1800" dirty="0">
                <a:solidFill>
                  <a:srgbClr val="FF0000"/>
                </a:solidFill>
                <a:latin typeface="Calibri"/>
                <a:cs typeface="Calibri"/>
              </a:rPr>
              <a:t> customized</a:t>
            </a:r>
            <a:r>
              <a:rPr sz="1800" spc="-10" dirty="0">
                <a:solidFill>
                  <a:srgbClr val="FF0000"/>
                </a:solidFill>
                <a:latin typeface="Calibri"/>
                <a:cs typeface="Calibri"/>
              </a:rPr>
              <a:t> </a:t>
            </a:r>
            <a:r>
              <a:rPr sz="1800" dirty="0">
                <a:solidFill>
                  <a:srgbClr val="FF0000"/>
                </a:solidFill>
                <a:latin typeface="Calibri"/>
                <a:cs typeface="Calibri"/>
              </a:rPr>
              <a:t>according</a:t>
            </a:r>
            <a:r>
              <a:rPr sz="1800" spc="-5" dirty="0">
                <a:solidFill>
                  <a:srgbClr val="FF0000"/>
                </a:solidFill>
                <a:latin typeface="Calibri"/>
                <a:cs typeface="Calibri"/>
              </a:rPr>
              <a:t> </a:t>
            </a:r>
            <a:r>
              <a:rPr sz="1800" dirty="0">
                <a:solidFill>
                  <a:srgbClr val="FF0000"/>
                </a:solidFill>
                <a:latin typeface="Calibri"/>
                <a:cs typeface="Calibri"/>
              </a:rPr>
              <a:t>to</a:t>
            </a:r>
            <a:r>
              <a:rPr sz="1800" spc="-5" dirty="0">
                <a:solidFill>
                  <a:srgbClr val="FF0000"/>
                </a:solidFill>
                <a:latin typeface="Calibri"/>
                <a:cs typeface="Calibri"/>
              </a:rPr>
              <a:t> </a:t>
            </a:r>
            <a:r>
              <a:rPr sz="1800" spc="-10" dirty="0">
                <a:solidFill>
                  <a:srgbClr val="FF0000"/>
                </a:solidFill>
                <a:latin typeface="Calibri"/>
                <a:cs typeface="Calibri"/>
              </a:rPr>
              <a:t>customer</a:t>
            </a:r>
            <a:r>
              <a:rPr sz="1800" spc="-5" dirty="0">
                <a:solidFill>
                  <a:srgbClr val="FF0000"/>
                </a:solidFill>
                <a:latin typeface="Calibri"/>
                <a:cs typeface="Calibri"/>
              </a:rPr>
              <a:t> </a:t>
            </a:r>
            <a:r>
              <a:rPr sz="1800" spc="-10" dirty="0">
                <a:solidFill>
                  <a:srgbClr val="FF0000"/>
                </a:solidFill>
                <a:latin typeface="Calibri"/>
                <a:cs typeface="Calibri"/>
              </a:rPr>
              <a:t>requirements</a:t>
            </a:r>
            <a:endParaRPr sz="1800" dirty="0">
              <a:latin typeface="Calibri"/>
              <a:cs typeface="Calibri"/>
            </a:endParaRPr>
          </a:p>
        </p:txBody>
      </p:sp>
      <p:sp>
        <p:nvSpPr>
          <p:cNvPr id="9" name="object 9"/>
          <p:cNvSpPr txBox="1"/>
          <p:nvPr/>
        </p:nvSpPr>
        <p:spPr>
          <a:xfrm>
            <a:off x="342495" y="485791"/>
            <a:ext cx="4201795" cy="307777"/>
          </a:xfrm>
          <a:prstGeom prst="rect">
            <a:avLst/>
          </a:prstGeom>
        </p:spPr>
        <p:txBody>
          <a:bodyPr vert="horz" wrap="square" lIns="0" tIns="0" rIns="0" bIns="0" rtlCol="0">
            <a:spAutoFit/>
          </a:bodyPr>
          <a:lstStyle/>
          <a:p>
            <a:pPr marL="12700">
              <a:lnSpc>
                <a:spcPts val="2390"/>
              </a:lnSpc>
            </a:pPr>
            <a:r>
              <a:rPr lang="en-US" sz="2000" dirty="0" smtClean="0">
                <a:latin typeface="宋体"/>
                <a:cs typeface="宋体"/>
              </a:rPr>
              <a:t>VTP</a:t>
            </a:r>
            <a:r>
              <a:rPr sz="2000" dirty="0" smtClean="0">
                <a:latin typeface="宋体"/>
                <a:cs typeface="宋体"/>
              </a:rPr>
              <a:t> </a:t>
            </a:r>
            <a:r>
              <a:rPr sz="2000" spc="-10" dirty="0">
                <a:latin typeface="Times New Roman"/>
                <a:cs typeface="Times New Roman"/>
              </a:rPr>
              <a:t>long</a:t>
            </a:r>
            <a:r>
              <a:rPr sz="2000" spc="-5" dirty="0">
                <a:latin typeface="Times New Roman"/>
                <a:cs typeface="Times New Roman"/>
              </a:rPr>
              <a:t> </a:t>
            </a:r>
            <a:r>
              <a:rPr sz="2000" spc="-15" dirty="0">
                <a:latin typeface="Times New Roman"/>
                <a:cs typeface="Times New Roman"/>
              </a:rPr>
              <a:t>shaf</a:t>
            </a:r>
            <a:r>
              <a:rPr sz="2000" spc="-10" dirty="0">
                <a:latin typeface="Times New Roman"/>
                <a:cs typeface="Times New Roman"/>
              </a:rPr>
              <a:t>t</a:t>
            </a:r>
            <a:r>
              <a:rPr sz="2000" dirty="0">
                <a:latin typeface="Times New Roman"/>
                <a:cs typeface="Times New Roman"/>
              </a:rPr>
              <a:t> </a:t>
            </a:r>
            <a:r>
              <a:rPr sz="2000" spc="-10" dirty="0">
                <a:latin typeface="Times New Roman"/>
                <a:cs typeface="Times New Roman"/>
              </a:rPr>
              <a:t>vertical</a:t>
            </a:r>
            <a:r>
              <a:rPr sz="2000" dirty="0">
                <a:latin typeface="Times New Roman"/>
                <a:cs typeface="Times New Roman"/>
              </a:rPr>
              <a:t> </a:t>
            </a:r>
            <a:r>
              <a:rPr sz="2000" spc="-10" dirty="0">
                <a:latin typeface="Times New Roman"/>
                <a:cs typeface="Times New Roman"/>
              </a:rPr>
              <a:t>drainage</a:t>
            </a:r>
            <a:r>
              <a:rPr sz="2000" dirty="0">
                <a:latin typeface="Times New Roman"/>
                <a:cs typeface="Times New Roman"/>
              </a:rPr>
              <a:t> </a:t>
            </a:r>
            <a:r>
              <a:rPr sz="2000" spc="-15" dirty="0">
                <a:latin typeface="Times New Roman"/>
                <a:cs typeface="Times New Roman"/>
              </a:rPr>
              <a:t>pump</a:t>
            </a:r>
            <a:endParaRPr sz="2000" dirty="0">
              <a:latin typeface="Times New Roman"/>
              <a:cs typeface="Times New Roman"/>
            </a:endParaRP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0" name="object 10"/>
          <p:cNvSpPr txBox="1"/>
          <p:nvPr/>
        </p:nvSpPr>
        <p:spPr>
          <a:xfrm>
            <a:off x="993569" y="3405869"/>
            <a:ext cx="4675505" cy="482600"/>
          </a:xfrm>
          <a:prstGeom prst="rect">
            <a:avLst/>
          </a:prstGeom>
        </p:spPr>
        <p:txBody>
          <a:bodyPr vert="horz" wrap="square" lIns="0" tIns="0" rIns="0" bIns="0" rtlCol="0">
            <a:spAutoFit/>
          </a:bodyPr>
          <a:lstStyle/>
          <a:p>
            <a:pPr marL="12700">
              <a:lnSpc>
                <a:spcPct val="100000"/>
              </a:lnSpc>
              <a:tabLst>
                <a:tab pos="2324735" algn="l"/>
              </a:tabLst>
            </a:pPr>
            <a:r>
              <a:rPr sz="3600" spc="-25" dirty="0">
                <a:solidFill>
                  <a:srgbClr val="175BBE"/>
                </a:solidFill>
                <a:latin typeface="Arial"/>
                <a:cs typeface="Arial"/>
              </a:rPr>
              <a:t>P</a:t>
            </a:r>
            <a:r>
              <a:rPr sz="3600" spc="-405" dirty="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d</a:t>
            </a:r>
            <a:r>
              <a:rPr sz="3600" spc="-405" dirty="0">
                <a:solidFill>
                  <a:srgbClr val="175BBE"/>
                </a:solidFill>
                <a:latin typeface="Arial"/>
                <a:cs typeface="Arial"/>
              </a:rPr>
              <a:t> </a:t>
            </a:r>
            <a:r>
              <a:rPr sz="3600" dirty="0">
                <a:solidFill>
                  <a:srgbClr val="175BBE"/>
                </a:solidFill>
                <a:latin typeface="Arial"/>
                <a:cs typeface="Arial"/>
              </a:rPr>
              <a:t>u</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spc="-10" dirty="0">
                <a:solidFill>
                  <a:srgbClr val="175BBE"/>
                </a:solidFill>
                <a:latin typeface="Arial"/>
                <a:cs typeface="Arial"/>
              </a:rPr>
              <a:t>t</a:t>
            </a:r>
            <a:r>
              <a:rPr sz="3600" dirty="0">
                <a:solidFill>
                  <a:srgbClr val="175BBE"/>
                </a:solidFill>
                <a:latin typeface="Arial"/>
                <a:cs typeface="Arial"/>
              </a:rPr>
              <a:t>	</a:t>
            </a:r>
            <a:r>
              <a:rPr sz="3600" spc="-25" dirty="0">
                <a:solidFill>
                  <a:srgbClr val="175BBE"/>
                </a:solidFill>
                <a:latin typeface="Arial"/>
                <a:cs typeface="Arial"/>
              </a:rPr>
              <a:t>F</a:t>
            </a:r>
            <a:r>
              <a:rPr sz="3600" spc="-405" dirty="0">
                <a:solidFill>
                  <a:srgbClr val="175BBE"/>
                </a:solidFill>
                <a:latin typeface="Arial"/>
                <a:cs typeface="Arial"/>
              </a:rPr>
              <a:t> </a:t>
            </a:r>
            <a:r>
              <a:rPr sz="3600" dirty="0">
                <a:solidFill>
                  <a:srgbClr val="175BBE"/>
                </a:solidFill>
                <a:latin typeface="Arial"/>
                <a:cs typeface="Arial"/>
              </a:rPr>
              <a:t>e</a:t>
            </a:r>
            <a:r>
              <a:rPr sz="3600" spc="-405" dirty="0">
                <a:solidFill>
                  <a:srgbClr val="175BBE"/>
                </a:solidFill>
                <a:latin typeface="Arial"/>
                <a:cs typeface="Arial"/>
              </a:rPr>
              <a:t> </a:t>
            </a:r>
            <a:r>
              <a:rPr sz="3600" dirty="0">
                <a:solidFill>
                  <a:srgbClr val="175BBE"/>
                </a:solidFill>
                <a:latin typeface="Arial"/>
                <a:cs typeface="Arial"/>
              </a:rPr>
              <a:t>a</a:t>
            </a:r>
            <a:r>
              <a:rPr sz="3600" spc="-405" dirty="0">
                <a:solidFill>
                  <a:srgbClr val="175BBE"/>
                </a:solidFill>
                <a:latin typeface="Arial"/>
                <a:cs typeface="Arial"/>
              </a:rPr>
              <a:t> </a:t>
            </a:r>
            <a:r>
              <a:rPr sz="3600" spc="-10" dirty="0">
                <a:solidFill>
                  <a:srgbClr val="175BBE"/>
                </a:solidFill>
                <a:latin typeface="Arial"/>
                <a:cs typeface="Arial"/>
              </a:rPr>
              <a:t>t</a:t>
            </a:r>
            <a:r>
              <a:rPr sz="3600" spc="-400" dirty="0">
                <a:solidFill>
                  <a:srgbClr val="175BBE"/>
                </a:solidFill>
                <a:latin typeface="Arial"/>
                <a:cs typeface="Arial"/>
              </a:rPr>
              <a:t> </a:t>
            </a:r>
            <a:r>
              <a:rPr sz="3600" dirty="0">
                <a:solidFill>
                  <a:srgbClr val="175BBE"/>
                </a:solidFill>
                <a:latin typeface="Arial"/>
                <a:cs typeface="Arial"/>
              </a:rPr>
              <a:t>u</a:t>
            </a:r>
            <a:r>
              <a:rPr sz="3600" spc="-405" dirty="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e</a:t>
            </a:r>
            <a:r>
              <a:rPr sz="3600" spc="-405" dirty="0">
                <a:solidFill>
                  <a:srgbClr val="175BBE"/>
                </a:solidFill>
                <a:latin typeface="Arial"/>
                <a:cs typeface="Arial"/>
              </a:rPr>
              <a:t> </a:t>
            </a:r>
            <a:r>
              <a:rPr sz="3600" dirty="0">
                <a:solidFill>
                  <a:srgbClr val="175BBE"/>
                </a:solidFill>
                <a:latin typeface="Arial"/>
                <a:cs typeface="Arial"/>
              </a:rPr>
              <a:t>s</a:t>
            </a:r>
            <a:endParaRPr sz="3600">
              <a:latin typeface="Arial"/>
              <a:cs typeface="Arial"/>
            </a:endParaRPr>
          </a:p>
        </p:txBody>
      </p:sp>
      <p:sp>
        <p:nvSpPr>
          <p:cNvPr id="11" name="object 11"/>
          <p:cNvSpPr txBox="1"/>
          <p:nvPr/>
        </p:nvSpPr>
        <p:spPr>
          <a:xfrm>
            <a:off x="5923053" y="3405869"/>
            <a:ext cx="2439670" cy="482600"/>
          </a:xfrm>
          <a:prstGeom prst="rect">
            <a:avLst/>
          </a:prstGeom>
        </p:spPr>
        <p:txBody>
          <a:bodyPr vert="horz" wrap="square" lIns="0" tIns="0" rIns="0" bIns="0" rtlCol="0">
            <a:spAutoFit/>
          </a:bodyPr>
          <a:lstStyle/>
          <a:p>
            <a:pPr marL="12700">
              <a:lnSpc>
                <a:spcPct val="100000"/>
              </a:lnSpc>
              <a:tabLst>
                <a:tab pos="1207135" algn="l"/>
              </a:tabLst>
            </a:pPr>
            <a:r>
              <a:rPr sz="3600" dirty="0">
                <a:solidFill>
                  <a:srgbClr val="175BBE"/>
                </a:solidFill>
                <a:latin typeface="Arial"/>
                <a:cs typeface="Arial"/>
              </a:rPr>
              <a:t>a</a:t>
            </a:r>
            <a:r>
              <a:rPr sz="3600" spc="-405" dirty="0">
                <a:solidFill>
                  <a:srgbClr val="175BBE"/>
                </a:solidFill>
                <a:latin typeface="Arial"/>
                <a:cs typeface="Arial"/>
              </a:rPr>
              <a:t> </a:t>
            </a:r>
            <a:r>
              <a:rPr sz="3600" dirty="0">
                <a:solidFill>
                  <a:srgbClr val="175BBE"/>
                </a:solidFill>
                <a:latin typeface="Arial"/>
                <a:cs typeface="Arial"/>
              </a:rPr>
              <a:t>n</a:t>
            </a:r>
            <a:r>
              <a:rPr sz="3600" spc="-405" dirty="0">
                <a:solidFill>
                  <a:srgbClr val="175BBE"/>
                </a:solidFill>
                <a:latin typeface="Arial"/>
                <a:cs typeface="Arial"/>
              </a:rPr>
              <a:t> </a:t>
            </a:r>
            <a:r>
              <a:rPr sz="3600" dirty="0">
                <a:solidFill>
                  <a:srgbClr val="175BBE"/>
                </a:solidFill>
                <a:latin typeface="Arial"/>
                <a:cs typeface="Arial"/>
              </a:rPr>
              <a:t>d	C</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e</a:t>
            </a:r>
            <a:endParaRPr sz="3600">
              <a:latin typeface="Arial"/>
              <a:cs typeface="Arial"/>
            </a:endParaRPr>
          </a:p>
        </p:txBody>
      </p:sp>
      <p:sp>
        <p:nvSpPr>
          <p:cNvPr id="12" name="object 12"/>
          <p:cNvSpPr txBox="1"/>
          <p:nvPr/>
        </p:nvSpPr>
        <p:spPr>
          <a:xfrm>
            <a:off x="3165726" y="3951765"/>
            <a:ext cx="3023870" cy="482600"/>
          </a:xfrm>
          <a:prstGeom prst="rect">
            <a:avLst/>
          </a:prstGeom>
        </p:spPr>
        <p:txBody>
          <a:bodyPr vert="horz" wrap="square" lIns="0" tIns="0" rIns="0" bIns="0" rtlCol="0">
            <a:spAutoFit/>
          </a:bodyPr>
          <a:lstStyle/>
          <a:p>
            <a:pPr marL="12700">
              <a:lnSpc>
                <a:spcPct val="100000"/>
              </a:lnSpc>
            </a:pPr>
            <a:r>
              <a:rPr sz="3600" spc="175" dirty="0">
                <a:solidFill>
                  <a:srgbClr val="175BBE"/>
                </a:solidFill>
                <a:latin typeface="Arial"/>
                <a:cs typeface="Arial"/>
              </a:rPr>
              <a:t>T</a:t>
            </a:r>
            <a:r>
              <a:rPr sz="3600" spc="-20" dirty="0">
                <a:solidFill>
                  <a:srgbClr val="175BBE"/>
                </a:solidFill>
                <a:latin typeface="Arial"/>
                <a:cs typeface="Arial"/>
              </a:rPr>
              <a:t>e</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dirty="0">
                <a:solidFill>
                  <a:srgbClr val="175BBE"/>
                </a:solidFill>
                <a:latin typeface="Arial"/>
                <a:cs typeface="Arial"/>
              </a:rPr>
              <a:t>h</a:t>
            </a:r>
            <a:r>
              <a:rPr sz="3600" spc="-405" dirty="0">
                <a:solidFill>
                  <a:srgbClr val="175BBE"/>
                </a:solidFill>
                <a:latin typeface="Arial"/>
                <a:cs typeface="Arial"/>
              </a:rPr>
              <a:t> </a:t>
            </a:r>
            <a:r>
              <a:rPr sz="3600" dirty="0">
                <a:solidFill>
                  <a:srgbClr val="175BBE"/>
                </a:solidFill>
                <a:latin typeface="Arial"/>
                <a:cs typeface="Arial"/>
              </a:rPr>
              <a:t>n</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l</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g</a:t>
            </a:r>
            <a:r>
              <a:rPr sz="3600" spc="-405" dirty="0">
                <a:solidFill>
                  <a:srgbClr val="175BBE"/>
                </a:solidFill>
                <a:latin typeface="Arial"/>
                <a:cs typeface="Arial"/>
              </a:rPr>
              <a:t> </a:t>
            </a:r>
            <a:r>
              <a:rPr sz="3600" dirty="0">
                <a:solidFill>
                  <a:srgbClr val="175BBE"/>
                </a:solidFill>
                <a:latin typeface="Arial"/>
                <a:cs typeface="Arial"/>
              </a:rPr>
              <a:t>y</a:t>
            </a:r>
            <a:endParaRPr sz="3600">
              <a:latin typeface="Arial"/>
              <a:cs typeface="Arial"/>
            </a:endParaRPr>
          </a:p>
        </p:txBody>
      </p:sp>
      <p:sp>
        <p:nvSpPr>
          <p:cNvPr id="15" name="object 15"/>
          <p:cNvSpPr/>
          <p:nvPr/>
        </p:nvSpPr>
        <p:spPr>
          <a:xfrm>
            <a:off x="131577" y="3827940"/>
            <a:ext cx="1216025" cy="1212850"/>
          </a:xfrm>
          <a:custGeom>
            <a:avLst/>
            <a:gdLst/>
            <a:ahLst/>
            <a:cxnLst/>
            <a:rect l="l" t="t" r="r" b="b"/>
            <a:pathLst>
              <a:path w="1216025" h="1212850">
                <a:moveTo>
                  <a:pt x="607872" y="0"/>
                </a:moveTo>
                <a:lnTo>
                  <a:pt x="558018" y="2009"/>
                </a:lnTo>
                <a:lnTo>
                  <a:pt x="509274" y="7934"/>
                </a:lnTo>
                <a:lnTo>
                  <a:pt x="461796" y="17619"/>
                </a:lnTo>
                <a:lnTo>
                  <a:pt x="415740" y="30906"/>
                </a:lnTo>
                <a:lnTo>
                  <a:pt x="371264" y="47641"/>
                </a:lnTo>
                <a:lnTo>
                  <a:pt x="328523" y="67668"/>
                </a:lnTo>
                <a:lnTo>
                  <a:pt x="287674" y="90829"/>
                </a:lnTo>
                <a:lnTo>
                  <a:pt x="248874" y="116970"/>
                </a:lnTo>
                <a:lnTo>
                  <a:pt x="212278" y="145935"/>
                </a:lnTo>
                <a:lnTo>
                  <a:pt x="178044" y="177566"/>
                </a:lnTo>
                <a:lnTo>
                  <a:pt x="146328" y="211709"/>
                </a:lnTo>
                <a:lnTo>
                  <a:pt x="117286" y="248207"/>
                </a:lnTo>
                <a:lnTo>
                  <a:pt x="91075" y="286904"/>
                </a:lnTo>
                <a:lnTo>
                  <a:pt x="67850" y="327645"/>
                </a:lnTo>
                <a:lnTo>
                  <a:pt x="47770" y="370273"/>
                </a:lnTo>
                <a:lnTo>
                  <a:pt x="30990" y="414632"/>
                </a:lnTo>
                <a:lnTo>
                  <a:pt x="17666" y="460566"/>
                </a:lnTo>
                <a:lnTo>
                  <a:pt x="7956" y="507919"/>
                </a:lnTo>
                <a:lnTo>
                  <a:pt x="2015" y="556536"/>
                </a:lnTo>
                <a:lnTo>
                  <a:pt x="0" y="606259"/>
                </a:lnTo>
                <a:lnTo>
                  <a:pt x="2015" y="655983"/>
                </a:lnTo>
                <a:lnTo>
                  <a:pt x="7956" y="704600"/>
                </a:lnTo>
                <a:lnTo>
                  <a:pt x="17666" y="751953"/>
                </a:lnTo>
                <a:lnTo>
                  <a:pt x="30990" y="797887"/>
                </a:lnTo>
                <a:lnTo>
                  <a:pt x="47770" y="842246"/>
                </a:lnTo>
                <a:lnTo>
                  <a:pt x="67850" y="884874"/>
                </a:lnTo>
                <a:lnTo>
                  <a:pt x="91075" y="925615"/>
                </a:lnTo>
                <a:lnTo>
                  <a:pt x="117286" y="964312"/>
                </a:lnTo>
                <a:lnTo>
                  <a:pt x="146328" y="1000810"/>
                </a:lnTo>
                <a:lnTo>
                  <a:pt x="178044" y="1034953"/>
                </a:lnTo>
                <a:lnTo>
                  <a:pt x="212278" y="1066584"/>
                </a:lnTo>
                <a:lnTo>
                  <a:pt x="248874" y="1095548"/>
                </a:lnTo>
                <a:lnTo>
                  <a:pt x="287674" y="1121689"/>
                </a:lnTo>
                <a:lnTo>
                  <a:pt x="328523" y="1144851"/>
                </a:lnTo>
                <a:lnTo>
                  <a:pt x="371264" y="1164877"/>
                </a:lnTo>
                <a:lnTo>
                  <a:pt x="415740" y="1181612"/>
                </a:lnTo>
                <a:lnTo>
                  <a:pt x="461796" y="1194900"/>
                </a:lnTo>
                <a:lnTo>
                  <a:pt x="509274" y="1204585"/>
                </a:lnTo>
                <a:lnTo>
                  <a:pt x="558018" y="1210510"/>
                </a:lnTo>
                <a:lnTo>
                  <a:pt x="607872" y="1212519"/>
                </a:lnTo>
                <a:lnTo>
                  <a:pt x="657728" y="1210510"/>
                </a:lnTo>
                <a:lnTo>
                  <a:pt x="706474" y="1204585"/>
                </a:lnTo>
                <a:lnTo>
                  <a:pt x="753954" y="1194900"/>
                </a:lnTo>
                <a:lnTo>
                  <a:pt x="800011" y="1181612"/>
                </a:lnTo>
                <a:lnTo>
                  <a:pt x="844488" y="1164877"/>
                </a:lnTo>
                <a:lnTo>
                  <a:pt x="887230" y="1144851"/>
                </a:lnTo>
                <a:lnTo>
                  <a:pt x="928080" y="1121689"/>
                </a:lnTo>
                <a:lnTo>
                  <a:pt x="966881" y="1095548"/>
                </a:lnTo>
                <a:lnTo>
                  <a:pt x="1003477" y="1066584"/>
                </a:lnTo>
                <a:lnTo>
                  <a:pt x="1037712" y="1034953"/>
                </a:lnTo>
                <a:lnTo>
                  <a:pt x="1069428" y="1000810"/>
                </a:lnTo>
                <a:lnTo>
                  <a:pt x="1098471" y="964312"/>
                </a:lnTo>
                <a:lnTo>
                  <a:pt x="1124682" y="925615"/>
                </a:lnTo>
                <a:lnTo>
                  <a:pt x="1147906" y="884874"/>
                </a:lnTo>
                <a:lnTo>
                  <a:pt x="1167987" y="842246"/>
                </a:lnTo>
                <a:lnTo>
                  <a:pt x="1184767" y="797887"/>
                </a:lnTo>
                <a:lnTo>
                  <a:pt x="1198091" y="751953"/>
                </a:lnTo>
                <a:lnTo>
                  <a:pt x="1207802" y="704600"/>
                </a:lnTo>
                <a:lnTo>
                  <a:pt x="1213743" y="655983"/>
                </a:lnTo>
                <a:lnTo>
                  <a:pt x="1215758" y="606259"/>
                </a:lnTo>
                <a:lnTo>
                  <a:pt x="1213743" y="556536"/>
                </a:lnTo>
                <a:lnTo>
                  <a:pt x="1207802" y="507919"/>
                </a:lnTo>
                <a:lnTo>
                  <a:pt x="1198091" y="460566"/>
                </a:lnTo>
                <a:lnTo>
                  <a:pt x="1184767" y="414632"/>
                </a:lnTo>
                <a:lnTo>
                  <a:pt x="1167987" y="370273"/>
                </a:lnTo>
                <a:lnTo>
                  <a:pt x="1147906" y="327645"/>
                </a:lnTo>
                <a:lnTo>
                  <a:pt x="1124682" y="286904"/>
                </a:lnTo>
                <a:lnTo>
                  <a:pt x="1098471" y="248207"/>
                </a:lnTo>
                <a:lnTo>
                  <a:pt x="1069428" y="211709"/>
                </a:lnTo>
                <a:lnTo>
                  <a:pt x="1037712" y="177566"/>
                </a:lnTo>
                <a:lnTo>
                  <a:pt x="1003477" y="145935"/>
                </a:lnTo>
                <a:lnTo>
                  <a:pt x="966881" y="116970"/>
                </a:lnTo>
                <a:lnTo>
                  <a:pt x="928080" y="90829"/>
                </a:lnTo>
                <a:lnTo>
                  <a:pt x="887230" y="67668"/>
                </a:lnTo>
                <a:lnTo>
                  <a:pt x="844488" y="47641"/>
                </a:lnTo>
                <a:lnTo>
                  <a:pt x="800011" y="30906"/>
                </a:lnTo>
                <a:lnTo>
                  <a:pt x="753954" y="17619"/>
                </a:lnTo>
                <a:lnTo>
                  <a:pt x="706474" y="7934"/>
                </a:lnTo>
                <a:lnTo>
                  <a:pt x="657728" y="2009"/>
                </a:lnTo>
                <a:lnTo>
                  <a:pt x="607872" y="0"/>
                </a:lnTo>
                <a:close/>
              </a:path>
            </a:pathLst>
          </a:custGeom>
          <a:solidFill>
            <a:srgbClr val="1A72CA"/>
          </a:solidFill>
        </p:spPr>
        <p:txBody>
          <a:bodyPr wrap="square" lIns="0" tIns="0" rIns="0" bIns="0" rtlCol="0"/>
          <a:lstStyle/>
          <a:p>
            <a:endParaRPr/>
          </a:p>
        </p:txBody>
      </p:sp>
      <p:sp>
        <p:nvSpPr>
          <p:cNvPr id="16" name="object 16"/>
          <p:cNvSpPr txBox="1"/>
          <p:nvPr/>
        </p:nvSpPr>
        <p:spPr>
          <a:xfrm>
            <a:off x="465785" y="4095750"/>
            <a:ext cx="590550" cy="533400"/>
          </a:xfrm>
          <a:prstGeom prst="rect">
            <a:avLst/>
          </a:prstGeom>
        </p:spPr>
        <p:txBody>
          <a:bodyPr vert="horz" wrap="square" lIns="0" tIns="0" rIns="0" bIns="0" rtlCol="0">
            <a:spAutoFit/>
          </a:bodyPr>
          <a:lstStyle/>
          <a:p>
            <a:pPr marL="12700">
              <a:lnSpc>
                <a:spcPct val="100000"/>
              </a:lnSpc>
            </a:pPr>
            <a:r>
              <a:rPr sz="4000" dirty="0">
                <a:solidFill>
                  <a:srgbClr val="FFFFFF"/>
                </a:solidFill>
                <a:latin typeface="Arial"/>
                <a:cs typeface="Arial"/>
              </a:rPr>
              <a:t>03</a:t>
            </a:r>
            <a:endParaRPr sz="4000" dirty="0">
              <a:latin typeface="Arial"/>
              <a:cs typeface="Arial"/>
            </a:endParaRPr>
          </a:p>
        </p:txBody>
      </p:sp>
      <p:pic>
        <p:nvPicPr>
          <p:cNvPr id="17" name="Picture 16"/>
          <p:cNvPicPr>
            <a:picLocks noChangeAspect="1"/>
          </p:cNvPicPr>
          <p:nvPr/>
        </p:nvPicPr>
        <p:blipFill>
          <a:blip r:embed="rId3"/>
          <a:stretch>
            <a:fillRect/>
          </a:stretch>
        </p:blipFill>
        <p:spPr>
          <a:xfrm>
            <a:off x="7308304" y="19726"/>
            <a:ext cx="1789843" cy="525763"/>
          </a:xfrm>
          <a:prstGeom prst="rect">
            <a:avLst/>
          </a:prstGeom>
        </p:spPr>
      </p:pic>
      <p:pic>
        <p:nvPicPr>
          <p:cNvPr id="7172" name="Picture 4" descr="https://vansan.com.tr/wp-content/uploads/2014/05/Resim-242-1030x7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529" y="107871"/>
            <a:ext cx="5274871" cy="3334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050"/>
            <a:ext cx="9144000" cy="51407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txBox="1"/>
          <p:nvPr/>
        </p:nvSpPr>
        <p:spPr>
          <a:xfrm>
            <a:off x="364780" y="570673"/>
            <a:ext cx="7859395" cy="4111625"/>
          </a:xfrm>
          <a:prstGeom prst="rect">
            <a:avLst/>
          </a:prstGeom>
        </p:spPr>
        <p:txBody>
          <a:bodyPr vert="horz" wrap="square" lIns="0" tIns="0" rIns="0" bIns="0" rtlCol="0">
            <a:spAutoFit/>
          </a:bodyPr>
          <a:lstStyle/>
          <a:p>
            <a:pPr marL="12700">
              <a:lnSpc>
                <a:spcPct val="100000"/>
              </a:lnSpc>
            </a:pPr>
            <a:r>
              <a:rPr sz="2400" b="1" spc="-280" dirty="0">
                <a:solidFill>
                  <a:srgbClr val="FF9933"/>
                </a:solidFill>
                <a:latin typeface="Hoefler Text Black"/>
                <a:cs typeface="Hoefler Text Black"/>
              </a:rPr>
              <a:t>F</a:t>
            </a:r>
            <a:r>
              <a:rPr sz="2400" b="1" dirty="0">
                <a:solidFill>
                  <a:srgbClr val="FF9933"/>
                </a:solidFill>
                <a:latin typeface="Hoefler Text Black"/>
                <a:cs typeface="Hoefler Text Black"/>
              </a:rPr>
              <a:t>eatu</a:t>
            </a:r>
            <a:r>
              <a:rPr sz="2400" b="1" spc="-75" dirty="0">
                <a:solidFill>
                  <a:srgbClr val="FF9933"/>
                </a:solidFill>
                <a:latin typeface="Hoefler Text Black"/>
                <a:cs typeface="Hoefler Text Black"/>
              </a:rPr>
              <a:t>r</a:t>
            </a:r>
            <a:r>
              <a:rPr sz="2400" b="1" dirty="0">
                <a:solidFill>
                  <a:srgbClr val="FF9933"/>
                </a:solidFill>
                <a:latin typeface="Hoefler Text Black"/>
                <a:cs typeface="Hoefler Text Black"/>
              </a:rPr>
              <a:t>es</a:t>
            </a:r>
            <a:endParaRPr sz="2400" dirty="0">
              <a:latin typeface="Hoefler Text Black"/>
              <a:cs typeface="Hoefler Text Black"/>
            </a:endParaRPr>
          </a:p>
          <a:p>
            <a:pPr marL="355600" marR="193675" indent="-342900">
              <a:lnSpc>
                <a:spcPct val="171000"/>
              </a:lnSpc>
              <a:spcBef>
                <a:spcPts val="185"/>
              </a:spcBef>
              <a:buClr>
                <a:srgbClr val="4D4D4D"/>
              </a:buClr>
              <a:buSzPct val="142857"/>
              <a:buFont typeface="Arial"/>
              <a:buChar char="■"/>
              <a:tabLst>
                <a:tab pos="215900" algn="l"/>
              </a:tabLst>
            </a:pPr>
            <a:r>
              <a:rPr sz="1400" b="1" spc="-10" dirty="0">
                <a:solidFill>
                  <a:srgbClr val="4D4D4D"/>
                </a:solidFill>
                <a:latin typeface="Arial"/>
                <a:cs typeface="Arial"/>
              </a:rPr>
              <a:t>The</a:t>
            </a:r>
            <a:r>
              <a:rPr sz="1400" b="1" spc="-5" dirty="0">
                <a:solidFill>
                  <a:srgbClr val="4D4D4D"/>
                </a:solidFill>
                <a:latin typeface="Arial"/>
                <a:cs typeface="Arial"/>
              </a:rPr>
              <a:t> entir</a:t>
            </a:r>
            <a:r>
              <a:rPr sz="1400" b="1" dirty="0">
                <a:solidFill>
                  <a:srgbClr val="4D4D4D"/>
                </a:solidFill>
                <a:latin typeface="Arial"/>
                <a:cs typeface="Arial"/>
              </a:rPr>
              <a:t>e </a:t>
            </a:r>
            <a:r>
              <a:rPr sz="1400" b="1" spc="-5" dirty="0">
                <a:solidFill>
                  <a:srgbClr val="4D4D4D"/>
                </a:solidFill>
                <a:latin typeface="Arial"/>
                <a:cs typeface="Arial"/>
              </a:rPr>
              <a:t>serie</a:t>
            </a:r>
            <a:r>
              <a:rPr sz="1400" b="1" dirty="0">
                <a:solidFill>
                  <a:srgbClr val="4D4D4D"/>
                </a:solidFill>
                <a:latin typeface="Arial"/>
                <a:cs typeface="Arial"/>
              </a:rPr>
              <a:t>s has</a:t>
            </a:r>
            <a:r>
              <a:rPr sz="1400" b="1" spc="-5" dirty="0">
                <a:solidFill>
                  <a:srgbClr val="4D4D4D"/>
                </a:solidFill>
                <a:latin typeface="Arial"/>
                <a:cs typeface="Arial"/>
              </a:rPr>
              <a:t> </a:t>
            </a:r>
            <a:r>
              <a:rPr sz="1400" b="1" dirty="0">
                <a:solidFill>
                  <a:srgbClr val="4D4D4D"/>
                </a:solidFill>
                <a:latin typeface="Arial"/>
                <a:cs typeface="Arial"/>
              </a:rPr>
              <a:t>a</a:t>
            </a:r>
            <a:r>
              <a:rPr sz="1400" b="1" spc="-5" dirty="0">
                <a:solidFill>
                  <a:srgbClr val="4D4D4D"/>
                </a:solidFill>
                <a:latin typeface="Arial"/>
                <a:cs typeface="Arial"/>
              </a:rPr>
              <a:t> </a:t>
            </a:r>
            <a:r>
              <a:rPr sz="1400" b="1" spc="-10" dirty="0">
                <a:solidFill>
                  <a:srgbClr val="4D4D4D"/>
                </a:solidFill>
                <a:latin typeface="Arial"/>
                <a:cs typeface="Arial"/>
              </a:rPr>
              <a:t>wide</a:t>
            </a:r>
            <a:r>
              <a:rPr sz="1400" b="1" spc="-5" dirty="0">
                <a:solidFill>
                  <a:srgbClr val="4D4D4D"/>
                </a:solidFill>
                <a:latin typeface="Arial"/>
                <a:cs typeface="Arial"/>
              </a:rPr>
              <a:t> rang</a:t>
            </a:r>
            <a:r>
              <a:rPr sz="1400" b="1" dirty="0">
                <a:solidFill>
                  <a:srgbClr val="4D4D4D"/>
                </a:solidFill>
                <a:latin typeface="Arial"/>
                <a:cs typeface="Arial"/>
              </a:rPr>
              <a:t>e </a:t>
            </a:r>
            <a:r>
              <a:rPr sz="1400" b="1" spc="-10" dirty="0">
                <a:solidFill>
                  <a:srgbClr val="4D4D4D"/>
                </a:solidFill>
                <a:latin typeface="Arial"/>
                <a:cs typeface="Arial"/>
              </a:rPr>
              <a:t>of</a:t>
            </a:r>
            <a:r>
              <a:rPr sz="1400" b="1" spc="-5" dirty="0">
                <a:solidFill>
                  <a:srgbClr val="4D4D4D"/>
                </a:solidFill>
                <a:latin typeface="Arial"/>
                <a:cs typeface="Arial"/>
              </a:rPr>
              <a:t> </a:t>
            </a:r>
            <a:r>
              <a:rPr sz="1400" b="1" spc="-15" dirty="0">
                <a:solidFill>
                  <a:srgbClr val="4D4D4D"/>
                </a:solidFill>
                <a:latin typeface="Arial"/>
                <a:cs typeface="Arial"/>
              </a:rPr>
              <a:t>models</a:t>
            </a:r>
            <a:r>
              <a:rPr sz="1400" b="1" spc="-5" dirty="0">
                <a:solidFill>
                  <a:srgbClr val="4D4D4D"/>
                </a:solidFill>
                <a:latin typeface="Arial"/>
                <a:cs typeface="Arial"/>
              </a:rPr>
              <a:t>,</a:t>
            </a:r>
            <a:r>
              <a:rPr sz="1400" b="1" dirty="0">
                <a:solidFill>
                  <a:srgbClr val="4D4D4D"/>
                </a:solidFill>
                <a:latin typeface="Arial"/>
                <a:cs typeface="Arial"/>
              </a:rPr>
              <a:t> </a:t>
            </a:r>
            <a:r>
              <a:rPr sz="1400" b="1" spc="-5" dirty="0">
                <a:solidFill>
                  <a:srgbClr val="4D4D4D"/>
                </a:solidFill>
                <a:latin typeface="Arial"/>
                <a:cs typeface="Arial"/>
              </a:rPr>
              <a:t>complet</a:t>
            </a:r>
            <a:r>
              <a:rPr sz="1400" b="1" dirty="0">
                <a:solidFill>
                  <a:srgbClr val="4D4D4D"/>
                </a:solidFill>
                <a:latin typeface="Arial"/>
                <a:cs typeface="Arial"/>
              </a:rPr>
              <a:t>e </a:t>
            </a:r>
            <a:r>
              <a:rPr sz="1400" b="1" spc="-15" dirty="0">
                <a:solidFill>
                  <a:srgbClr val="4D4D4D"/>
                </a:solidFill>
                <a:latin typeface="Arial"/>
                <a:cs typeface="Arial"/>
              </a:rPr>
              <a:t>model</a:t>
            </a:r>
            <a:r>
              <a:rPr sz="1400" b="1" spc="-10" dirty="0">
                <a:solidFill>
                  <a:srgbClr val="4D4D4D"/>
                </a:solidFill>
                <a:latin typeface="Arial"/>
                <a:cs typeface="Arial"/>
              </a:rPr>
              <a:t>s</a:t>
            </a:r>
            <a:r>
              <a:rPr sz="1400" b="1" dirty="0">
                <a:solidFill>
                  <a:srgbClr val="4D4D4D"/>
                </a:solidFill>
                <a:latin typeface="Arial"/>
                <a:cs typeface="Arial"/>
              </a:rPr>
              <a:t>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t>
            </a:r>
            <a:r>
              <a:rPr sz="1400" b="1" spc="-5" dirty="0">
                <a:solidFill>
                  <a:srgbClr val="4D4D4D"/>
                </a:solidFill>
                <a:latin typeface="Arial"/>
                <a:cs typeface="Arial"/>
              </a:rPr>
              <a:t>caliber</a:t>
            </a:r>
            <a:r>
              <a:rPr sz="1400" b="1" dirty="0">
                <a:solidFill>
                  <a:srgbClr val="4D4D4D"/>
                </a:solidFill>
                <a:latin typeface="Arial"/>
                <a:cs typeface="Arial"/>
              </a:rPr>
              <a:t>s </a:t>
            </a:r>
            <a:r>
              <a:rPr sz="1400" b="1" spc="-15" dirty="0">
                <a:solidFill>
                  <a:srgbClr val="4D4D4D"/>
                </a:solidFill>
                <a:latin typeface="Arial"/>
                <a:cs typeface="Arial"/>
              </a:rPr>
              <a:t>and specifications</a:t>
            </a:r>
            <a:r>
              <a:rPr sz="1400" b="1" spc="-5" dirty="0">
                <a:solidFill>
                  <a:srgbClr val="4D4D4D"/>
                </a:solidFill>
                <a:latin typeface="Arial"/>
                <a:cs typeface="Arial"/>
              </a:rPr>
              <a:t>,</a:t>
            </a:r>
            <a:r>
              <a:rPr sz="1400" b="1" spc="5" dirty="0">
                <a:solidFill>
                  <a:srgbClr val="4D4D4D"/>
                </a:solidFill>
                <a:latin typeface="Arial"/>
                <a:cs typeface="Arial"/>
              </a:rPr>
              <a:t>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the </a:t>
            </a:r>
            <a:r>
              <a:rPr sz="1400" b="1" spc="-10" dirty="0">
                <a:solidFill>
                  <a:srgbClr val="4D4D4D"/>
                </a:solidFill>
                <a:latin typeface="Arial"/>
                <a:cs typeface="Arial"/>
              </a:rPr>
              <a:t>distribution</a:t>
            </a:r>
            <a:r>
              <a:rPr sz="1400" b="1" spc="-5" dirty="0">
                <a:solidFill>
                  <a:srgbClr val="4D4D4D"/>
                </a:solidFill>
                <a:latin typeface="Arial"/>
                <a:cs typeface="Arial"/>
              </a:rPr>
              <a:t> </a:t>
            </a:r>
            <a:r>
              <a:rPr sz="1400" b="1" spc="-10" dirty="0">
                <a:solidFill>
                  <a:srgbClr val="4D4D4D"/>
                </a:solidFill>
                <a:latin typeface="Arial"/>
                <a:cs typeface="Arial"/>
              </a:rPr>
              <a:t>of</a:t>
            </a:r>
            <a:r>
              <a:rPr sz="1400" b="1" spc="-5" dirty="0">
                <a:solidFill>
                  <a:srgbClr val="4D4D4D"/>
                </a:solidFill>
                <a:latin typeface="Arial"/>
                <a:cs typeface="Arial"/>
              </a:rPr>
              <a:t> varietie</a:t>
            </a:r>
            <a:r>
              <a:rPr sz="1400" b="1" dirty="0">
                <a:solidFill>
                  <a:srgbClr val="4D4D4D"/>
                </a:solidFill>
                <a:latin typeface="Arial"/>
                <a:cs typeface="Arial"/>
              </a:rPr>
              <a:t>s </a:t>
            </a:r>
            <a:r>
              <a:rPr sz="1400" b="1" spc="-10" dirty="0">
                <a:solidFill>
                  <a:srgbClr val="4D4D4D"/>
                </a:solidFill>
                <a:latin typeface="Arial"/>
                <a:cs typeface="Arial"/>
              </a:rPr>
              <a:t>is</a:t>
            </a:r>
            <a:r>
              <a:rPr sz="1400" b="1" spc="-5" dirty="0">
                <a:solidFill>
                  <a:srgbClr val="4D4D4D"/>
                </a:solidFill>
                <a:latin typeface="Arial"/>
                <a:cs typeface="Arial"/>
              </a:rPr>
              <a:t> eve</a:t>
            </a:r>
            <a:r>
              <a:rPr sz="1400" b="1" dirty="0">
                <a:solidFill>
                  <a:srgbClr val="4D4D4D"/>
                </a:solidFill>
                <a:latin typeface="Arial"/>
                <a:cs typeface="Arial"/>
              </a:rPr>
              <a:t>n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t>
            </a:r>
            <a:r>
              <a:rPr sz="1400" b="1" spc="-5" dirty="0">
                <a:solidFill>
                  <a:srgbClr val="4D4D4D"/>
                </a:solidFill>
                <a:latin typeface="Arial"/>
                <a:cs typeface="Arial"/>
              </a:rPr>
              <a:t>reasonable</a:t>
            </a:r>
            <a:r>
              <a:rPr sz="1400" b="1" dirty="0">
                <a:solidFill>
                  <a:srgbClr val="4D4D4D"/>
                </a:solidFill>
                <a:latin typeface="Arial"/>
                <a:cs typeface="Arial"/>
              </a:rPr>
              <a:t>. Others</a:t>
            </a:r>
            <a:r>
              <a:rPr sz="1400" b="1" spc="-5" dirty="0">
                <a:solidFill>
                  <a:srgbClr val="4D4D4D"/>
                </a:solidFill>
                <a:latin typeface="Arial"/>
                <a:cs typeface="Arial"/>
              </a:rPr>
              <a:t> </a:t>
            </a:r>
            <a:r>
              <a:rPr sz="1400" b="1" dirty="0">
                <a:solidFill>
                  <a:srgbClr val="4D4D4D"/>
                </a:solidFill>
                <a:latin typeface="Arial"/>
                <a:cs typeface="Arial"/>
              </a:rPr>
              <a:t>that </a:t>
            </a:r>
            <a:r>
              <a:rPr sz="1400" b="1" spc="-5" dirty="0">
                <a:solidFill>
                  <a:srgbClr val="4D4D4D"/>
                </a:solidFill>
                <a:latin typeface="Arial"/>
                <a:cs typeface="Arial"/>
              </a:rPr>
              <a:t>are </a:t>
            </a:r>
            <a:r>
              <a:rPr sz="1400" b="1" spc="-10" dirty="0">
                <a:solidFill>
                  <a:srgbClr val="4D4D4D"/>
                </a:solidFill>
                <a:latin typeface="Arial"/>
                <a:cs typeface="Arial"/>
              </a:rPr>
              <a:t>not</a:t>
            </a:r>
            <a:r>
              <a:rPr sz="1400" b="1" spc="-5" dirty="0">
                <a:solidFill>
                  <a:srgbClr val="4D4D4D"/>
                </a:solidFill>
                <a:latin typeface="Arial"/>
                <a:cs typeface="Arial"/>
              </a:rPr>
              <a:t> </a:t>
            </a:r>
            <a:r>
              <a:rPr sz="1400" b="1" spc="-10" dirty="0">
                <a:solidFill>
                  <a:srgbClr val="4D4D4D"/>
                </a:solidFill>
                <a:latin typeface="Arial"/>
                <a:cs typeface="Arial"/>
              </a:rPr>
              <a:t>within</a:t>
            </a:r>
            <a:r>
              <a:rPr sz="1400" b="1" spc="-5" dirty="0">
                <a:solidFill>
                  <a:srgbClr val="4D4D4D"/>
                </a:solidFill>
                <a:latin typeface="Arial"/>
                <a:cs typeface="Arial"/>
              </a:rPr>
              <a:t> </a:t>
            </a:r>
            <a:r>
              <a:rPr sz="1400" b="1" dirty="0">
                <a:solidFill>
                  <a:srgbClr val="4D4D4D"/>
                </a:solidFill>
                <a:latin typeface="Arial"/>
                <a:cs typeface="Arial"/>
              </a:rPr>
              <a:t>the </a:t>
            </a:r>
            <a:r>
              <a:rPr sz="1400" b="1" spc="-5" dirty="0">
                <a:solidFill>
                  <a:srgbClr val="4D4D4D"/>
                </a:solidFill>
                <a:latin typeface="Arial"/>
                <a:cs typeface="Arial"/>
              </a:rPr>
              <a:t>scop</a:t>
            </a:r>
            <a:r>
              <a:rPr sz="1400" b="1" dirty="0">
                <a:solidFill>
                  <a:srgbClr val="4D4D4D"/>
                </a:solidFill>
                <a:latin typeface="Arial"/>
                <a:cs typeface="Arial"/>
              </a:rPr>
              <a:t>e </a:t>
            </a:r>
            <a:r>
              <a:rPr sz="1400" b="1" spc="-10" dirty="0">
                <a:solidFill>
                  <a:srgbClr val="4D4D4D"/>
                </a:solidFill>
                <a:latin typeface="Arial"/>
                <a:cs typeface="Arial"/>
              </a:rPr>
              <a:t>of</a:t>
            </a:r>
            <a:r>
              <a:rPr sz="1400" b="1" spc="-5" dirty="0">
                <a:solidFill>
                  <a:srgbClr val="4D4D4D"/>
                </a:solidFill>
                <a:latin typeface="Arial"/>
                <a:cs typeface="Arial"/>
              </a:rPr>
              <a:t> </a:t>
            </a:r>
            <a:r>
              <a:rPr sz="1400" b="1" dirty="0">
                <a:solidFill>
                  <a:srgbClr val="4D4D4D"/>
                </a:solidFill>
                <a:latin typeface="Arial"/>
                <a:cs typeface="Arial"/>
              </a:rPr>
              <a:t>the </a:t>
            </a:r>
            <a:r>
              <a:rPr sz="1400" b="1" spc="-5" dirty="0">
                <a:solidFill>
                  <a:srgbClr val="4D4D4D"/>
                </a:solidFill>
                <a:latin typeface="Arial"/>
                <a:cs typeface="Arial"/>
              </a:rPr>
              <a:t>spectru</a:t>
            </a:r>
            <a:r>
              <a:rPr sz="1400" b="1" dirty="0">
                <a:solidFill>
                  <a:srgbClr val="4D4D4D"/>
                </a:solidFill>
                <a:latin typeface="Arial"/>
                <a:cs typeface="Arial"/>
              </a:rPr>
              <a:t>m </a:t>
            </a:r>
            <a:r>
              <a:rPr sz="1400" b="1" spc="-5" dirty="0">
                <a:solidFill>
                  <a:srgbClr val="4D4D4D"/>
                </a:solidFill>
                <a:latin typeface="Arial"/>
                <a:cs typeface="Arial"/>
              </a:rPr>
              <a:t>ca</a:t>
            </a:r>
            <a:r>
              <a:rPr sz="1400" b="1" dirty="0">
                <a:solidFill>
                  <a:srgbClr val="4D4D4D"/>
                </a:solidFill>
                <a:latin typeface="Arial"/>
                <a:cs typeface="Arial"/>
              </a:rPr>
              <a:t>n </a:t>
            </a:r>
            <a:r>
              <a:rPr sz="1400" b="1" spc="-10" dirty="0">
                <a:solidFill>
                  <a:srgbClr val="4D4D4D"/>
                </a:solidFill>
                <a:latin typeface="Arial"/>
                <a:cs typeface="Arial"/>
              </a:rPr>
              <a:t>be</a:t>
            </a:r>
            <a:r>
              <a:rPr sz="1400" b="1" spc="-5" dirty="0">
                <a:solidFill>
                  <a:srgbClr val="4D4D4D"/>
                </a:solidFill>
                <a:latin typeface="Arial"/>
                <a:cs typeface="Arial"/>
              </a:rPr>
              <a:t> </a:t>
            </a:r>
            <a:r>
              <a:rPr sz="1400" b="1" spc="-15" dirty="0">
                <a:solidFill>
                  <a:srgbClr val="4D4D4D"/>
                </a:solidFill>
                <a:latin typeface="Arial"/>
                <a:cs typeface="Arial"/>
              </a:rPr>
              <a:t>redesigne</a:t>
            </a:r>
            <a:r>
              <a:rPr sz="1400" b="1" spc="-10" dirty="0">
                <a:solidFill>
                  <a:srgbClr val="4D4D4D"/>
                </a:solidFill>
                <a:latin typeface="Arial"/>
                <a:cs typeface="Arial"/>
              </a:rPr>
              <a:t>d</a:t>
            </a:r>
            <a:r>
              <a:rPr sz="1400" b="1" dirty="0">
                <a:solidFill>
                  <a:srgbClr val="4D4D4D"/>
                </a:solidFill>
                <a:latin typeface="Arial"/>
                <a:cs typeface="Arial"/>
              </a:rPr>
              <a:t>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t>
            </a:r>
            <a:r>
              <a:rPr sz="1400" b="1" spc="-10" dirty="0">
                <a:solidFill>
                  <a:srgbClr val="4D4D4D"/>
                </a:solidFill>
                <a:latin typeface="Arial"/>
                <a:cs typeface="Arial"/>
              </a:rPr>
              <a:t>developed</a:t>
            </a:r>
            <a:r>
              <a:rPr sz="1400" b="1" spc="-5" dirty="0">
                <a:solidFill>
                  <a:srgbClr val="4D4D4D"/>
                </a:solidFill>
                <a:latin typeface="Arial"/>
                <a:cs typeface="Arial"/>
              </a:rPr>
              <a:t> </a:t>
            </a:r>
            <a:r>
              <a:rPr sz="1400" b="1" spc="-15" dirty="0">
                <a:solidFill>
                  <a:srgbClr val="4D4D4D"/>
                </a:solidFill>
                <a:latin typeface="Arial"/>
                <a:cs typeface="Arial"/>
              </a:rPr>
              <a:t>accordin</a:t>
            </a:r>
            <a:r>
              <a:rPr sz="1400" b="1" spc="-10" dirty="0">
                <a:solidFill>
                  <a:srgbClr val="4D4D4D"/>
                </a:solidFill>
                <a:latin typeface="Arial"/>
                <a:cs typeface="Arial"/>
              </a:rPr>
              <a:t>g</a:t>
            </a:r>
            <a:r>
              <a:rPr sz="1400" b="1" dirty="0">
                <a:solidFill>
                  <a:srgbClr val="4D4D4D"/>
                </a:solidFill>
                <a:latin typeface="Arial"/>
                <a:cs typeface="Arial"/>
              </a:rPr>
              <a:t> </a:t>
            </a:r>
            <a:r>
              <a:rPr sz="1400" b="1" spc="-10" dirty="0">
                <a:solidFill>
                  <a:srgbClr val="4D4D4D"/>
                </a:solidFill>
                <a:latin typeface="Arial"/>
                <a:cs typeface="Arial"/>
              </a:rPr>
              <a:t>to</a:t>
            </a:r>
            <a:r>
              <a:rPr sz="1400" b="1" spc="-5" dirty="0">
                <a:solidFill>
                  <a:srgbClr val="4D4D4D"/>
                </a:solidFill>
                <a:latin typeface="Arial"/>
                <a:cs typeface="Arial"/>
              </a:rPr>
              <a:t> custome</a:t>
            </a:r>
            <a:r>
              <a:rPr sz="1400" b="1" dirty="0">
                <a:solidFill>
                  <a:srgbClr val="4D4D4D"/>
                </a:solidFill>
                <a:latin typeface="Arial"/>
                <a:cs typeface="Arial"/>
              </a:rPr>
              <a:t>r parameters.</a:t>
            </a:r>
            <a:endParaRPr sz="1400" dirty="0">
              <a:latin typeface="Arial"/>
              <a:cs typeface="Arial"/>
            </a:endParaRPr>
          </a:p>
          <a:p>
            <a:pPr>
              <a:lnSpc>
                <a:spcPct val="100000"/>
              </a:lnSpc>
              <a:spcBef>
                <a:spcPts val="3"/>
              </a:spcBef>
            </a:pPr>
            <a:endParaRPr sz="1350" dirty="0">
              <a:latin typeface="Times New Roman"/>
              <a:cs typeface="Times New Roman"/>
            </a:endParaRPr>
          </a:p>
          <a:p>
            <a:pPr marL="355600" indent="-342900">
              <a:lnSpc>
                <a:spcPct val="100000"/>
              </a:lnSpc>
              <a:buClr>
                <a:srgbClr val="4D4D4D"/>
              </a:buClr>
              <a:buFont typeface="Arial"/>
              <a:buChar char="■"/>
              <a:tabLst>
                <a:tab pos="169545" algn="l"/>
              </a:tabLst>
            </a:pPr>
            <a:r>
              <a:rPr sz="1400" b="1" spc="-10" dirty="0">
                <a:solidFill>
                  <a:srgbClr val="4D4D4D"/>
                </a:solidFill>
                <a:latin typeface="Arial"/>
                <a:cs typeface="Arial"/>
              </a:rPr>
              <a:t>The</a:t>
            </a:r>
            <a:r>
              <a:rPr sz="1400" b="1" spc="-5" dirty="0">
                <a:solidFill>
                  <a:srgbClr val="4D4D4D"/>
                </a:solidFill>
                <a:latin typeface="Arial"/>
                <a:cs typeface="Arial"/>
              </a:rPr>
              <a:t> </a:t>
            </a:r>
            <a:r>
              <a:rPr sz="1400" b="1" dirty="0">
                <a:solidFill>
                  <a:srgbClr val="4D4D4D"/>
                </a:solidFill>
                <a:latin typeface="Arial"/>
                <a:cs typeface="Arial"/>
              </a:rPr>
              <a:t>water</a:t>
            </a:r>
            <a:r>
              <a:rPr sz="1400" b="1" spc="-5" dirty="0">
                <a:solidFill>
                  <a:srgbClr val="4D4D4D"/>
                </a:solidFill>
                <a:latin typeface="Arial"/>
                <a:cs typeface="Arial"/>
              </a:rPr>
              <a:t> </a:t>
            </a:r>
            <a:r>
              <a:rPr sz="1400" b="1" spc="-10" dirty="0">
                <a:solidFill>
                  <a:srgbClr val="4D4D4D"/>
                </a:solidFill>
                <a:latin typeface="Arial"/>
                <a:cs typeface="Arial"/>
              </a:rPr>
              <a:t>pump</a:t>
            </a:r>
            <a:r>
              <a:rPr sz="1400" b="1" spc="-5" dirty="0">
                <a:solidFill>
                  <a:srgbClr val="4D4D4D"/>
                </a:solidFill>
                <a:latin typeface="Arial"/>
                <a:cs typeface="Arial"/>
              </a:rPr>
              <a:t> </a:t>
            </a:r>
            <a:r>
              <a:rPr sz="1400" b="1" dirty="0">
                <a:solidFill>
                  <a:srgbClr val="4D4D4D"/>
                </a:solidFill>
                <a:latin typeface="Arial"/>
                <a:cs typeface="Arial"/>
              </a:rPr>
              <a:t>has</a:t>
            </a:r>
            <a:r>
              <a:rPr sz="1400" b="1" spc="-5" dirty="0">
                <a:solidFill>
                  <a:srgbClr val="4D4D4D"/>
                </a:solidFill>
                <a:latin typeface="Arial"/>
                <a:cs typeface="Arial"/>
              </a:rPr>
              <a:t> excellen</a:t>
            </a:r>
            <a:r>
              <a:rPr sz="1400" b="1" dirty="0">
                <a:solidFill>
                  <a:srgbClr val="4D4D4D"/>
                </a:solidFill>
                <a:latin typeface="Arial"/>
                <a:cs typeface="Arial"/>
              </a:rPr>
              <a:t>t </a:t>
            </a:r>
            <a:r>
              <a:rPr sz="1400" b="1" spc="-10" dirty="0">
                <a:solidFill>
                  <a:srgbClr val="4D4D4D"/>
                </a:solidFill>
                <a:latin typeface="Arial"/>
                <a:cs typeface="Arial"/>
              </a:rPr>
              <a:t>hydraulic</a:t>
            </a:r>
            <a:r>
              <a:rPr sz="1400" b="1" spc="-5" dirty="0">
                <a:solidFill>
                  <a:srgbClr val="4D4D4D"/>
                </a:solidFill>
                <a:latin typeface="Arial"/>
                <a:cs typeface="Arial"/>
              </a:rPr>
              <a:t> </a:t>
            </a:r>
            <a:r>
              <a:rPr sz="1400" b="1" dirty="0">
                <a:solidFill>
                  <a:srgbClr val="4D4D4D"/>
                </a:solidFill>
                <a:latin typeface="Arial"/>
                <a:cs typeface="Arial"/>
              </a:rPr>
              <a:t>performance</a:t>
            </a:r>
            <a:r>
              <a:rPr sz="1400" b="1" spc="-10" dirty="0">
                <a:solidFill>
                  <a:srgbClr val="4D4D4D"/>
                </a:solidFill>
                <a:latin typeface="Arial"/>
                <a:cs typeface="Arial"/>
              </a:rPr>
              <a:t>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t>
            </a:r>
            <a:r>
              <a:rPr sz="1400" b="1" spc="-10" dirty="0">
                <a:solidFill>
                  <a:srgbClr val="4D4D4D"/>
                </a:solidFill>
                <a:latin typeface="Arial"/>
                <a:cs typeface="Arial"/>
              </a:rPr>
              <a:t>high</a:t>
            </a:r>
            <a:r>
              <a:rPr sz="1400" b="1" spc="-5" dirty="0">
                <a:solidFill>
                  <a:srgbClr val="4D4D4D"/>
                </a:solidFill>
                <a:latin typeface="Arial"/>
                <a:cs typeface="Arial"/>
              </a:rPr>
              <a:t> efficienc</a:t>
            </a:r>
            <a:r>
              <a:rPr sz="1400" b="1" spc="-105" dirty="0">
                <a:solidFill>
                  <a:srgbClr val="4D4D4D"/>
                </a:solidFill>
                <a:latin typeface="Arial"/>
                <a:cs typeface="Arial"/>
              </a:rPr>
              <a:t>y</a:t>
            </a:r>
            <a:r>
              <a:rPr sz="1400" b="1" spc="-5" dirty="0">
                <a:solidFill>
                  <a:srgbClr val="4D4D4D"/>
                </a:solidFill>
                <a:latin typeface="Arial"/>
                <a:cs typeface="Arial"/>
              </a:rPr>
              <a:t>.</a:t>
            </a:r>
            <a:endParaRPr sz="1400" dirty="0">
              <a:latin typeface="Arial"/>
              <a:cs typeface="Arial"/>
            </a:endParaRPr>
          </a:p>
          <a:p>
            <a:pPr marL="355600" marR="5080" indent="-342900">
              <a:lnSpc>
                <a:spcPct val="171500"/>
              </a:lnSpc>
              <a:spcBef>
                <a:spcPts val="320"/>
              </a:spcBef>
              <a:buClr>
                <a:srgbClr val="4D4D4D"/>
              </a:buClr>
              <a:buFont typeface="Arial"/>
              <a:buChar char="■"/>
              <a:tabLst>
                <a:tab pos="169545" algn="l"/>
              </a:tabLst>
            </a:pPr>
            <a:r>
              <a:rPr sz="1400" b="1" spc="-10" dirty="0">
                <a:solidFill>
                  <a:srgbClr val="4D4D4D"/>
                </a:solidFill>
                <a:latin typeface="Arial"/>
                <a:cs typeface="Arial"/>
              </a:rPr>
              <a:t>Equipped with</a:t>
            </a:r>
            <a:r>
              <a:rPr sz="1400" b="1" spc="-5" dirty="0">
                <a:solidFill>
                  <a:srgbClr val="4D4D4D"/>
                </a:solidFill>
                <a:latin typeface="Arial"/>
                <a:cs typeface="Arial"/>
              </a:rPr>
              <a:t> </a:t>
            </a:r>
            <a:r>
              <a:rPr sz="1400" b="1" dirty="0">
                <a:solidFill>
                  <a:srgbClr val="4D4D4D"/>
                </a:solidFill>
                <a:latin typeface="Arial"/>
                <a:cs typeface="Arial"/>
              </a:rPr>
              <a:t>a</a:t>
            </a:r>
            <a:r>
              <a:rPr sz="1400" b="1" spc="-5" dirty="0">
                <a:solidFill>
                  <a:srgbClr val="4D4D4D"/>
                </a:solidFill>
                <a:latin typeface="Arial"/>
                <a:cs typeface="Arial"/>
              </a:rPr>
              <a:t> </a:t>
            </a:r>
            <a:r>
              <a:rPr sz="1400" b="1" spc="-10" dirty="0">
                <a:solidFill>
                  <a:srgbClr val="4D4D4D"/>
                </a:solidFill>
                <a:latin typeface="Arial"/>
                <a:cs typeface="Arial"/>
              </a:rPr>
              <a:t>general-purpose </a:t>
            </a:r>
            <a:r>
              <a:rPr sz="1400" b="1" spc="-5" dirty="0">
                <a:solidFill>
                  <a:srgbClr val="4D4D4D"/>
                </a:solidFill>
                <a:latin typeface="Arial"/>
                <a:cs typeface="Arial"/>
              </a:rPr>
              <a:t>moto</a:t>
            </a:r>
            <a:r>
              <a:rPr sz="1400" b="1" spc="-80" dirty="0">
                <a:solidFill>
                  <a:srgbClr val="4D4D4D"/>
                </a:solidFill>
                <a:latin typeface="Arial"/>
                <a:cs typeface="Arial"/>
              </a:rPr>
              <a:t>r</a:t>
            </a:r>
            <a:r>
              <a:rPr sz="1400" b="1" spc="-5" dirty="0">
                <a:solidFill>
                  <a:srgbClr val="4D4D4D"/>
                </a:solidFill>
                <a:latin typeface="Arial"/>
                <a:cs typeface="Arial"/>
              </a:rPr>
              <a:t>,</a:t>
            </a:r>
            <a:r>
              <a:rPr sz="1400" b="1" dirty="0">
                <a:solidFill>
                  <a:srgbClr val="4D4D4D"/>
                </a:solidFill>
                <a:latin typeface="Arial"/>
                <a:cs typeface="Arial"/>
              </a:rPr>
              <a:t> </a:t>
            </a:r>
            <a:r>
              <a:rPr sz="1400" b="1" spc="-5" dirty="0">
                <a:solidFill>
                  <a:srgbClr val="4D4D4D"/>
                </a:solidFill>
                <a:latin typeface="Arial"/>
                <a:cs typeface="Arial"/>
              </a:rPr>
              <a:t>it </a:t>
            </a:r>
            <a:r>
              <a:rPr sz="1400" b="1" spc="-10" dirty="0">
                <a:solidFill>
                  <a:srgbClr val="4D4D4D"/>
                </a:solidFill>
                <a:latin typeface="Arial"/>
                <a:cs typeface="Arial"/>
              </a:rPr>
              <a:t>is</a:t>
            </a:r>
            <a:r>
              <a:rPr sz="1400" b="1" spc="-5" dirty="0">
                <a:solidFill>
                  <a:srgbClr val="4D4D4D"/>
                </a:solidFill>
                <a:latin typeface="Arial"/>
                <a:cs typeface="Arial"/>
              </a:rPr>
              <a:t> </a:t>
            </a:r>
            <a:r>
              <a:rPr sz="1400" b="1" spc="-15" dirty="0">
                <a:solidFill>
                  <a:srgbClr val="4D4D4D"/>
                </a:solidFill>
                <a:latin typeface="Arial"/>
                <a:cs typeface="Arial"/>
              </a:rPr>
              <a:t>economical</a:t>
            </a:r>
            <a:r>
              <a:rPr sz="1400" b="1" spc="-5" dirty="0">
                <a:solidFill>
                  <a:srgbClr val="4D4D4D"/>
                </a:solidFill>
                <a:latin typeface="Arial"/>
                <a:cs typeface="Arial"/>
              </a:rPr>
              <a:t>,</a:t>
            </a:r>
            <a:r>
              <a:rPr sz="1400" b="1" dirty="0">
                <a:solidFill>
                  <a:srgbClr val="4D4D4D"/>
                </a:solidFill>
                <a:latin typeface="Arial"/>
                <a:cs typeface="Arial"/>
              </a:rPr>
              <a:t> </a:t>
            </a:r>
            <a:r>
              <a:rPr sz="1400" b="1" spc="-5" dirty="0">
                <a:solidFill>
                  <a:srgbClr val="4D4D4D"/>
                </a:solidFill>
                <a:latin typeface="Arial"/>
                <a:cs typeface="Arial"/>
              </a:rPr>
              <a:t>eas</a:t>
            </a:r>
            <a:r>
              <a:rPr sz="1400" b="1" dirty="0">
                <a:solidFill>
                  <a:srgbClr val="4D4D4D"/>
                </a:solidFill>
                <a:latin typeface="Arial"/>
                <a:cs typeface="Arial"/>
              </a:rPr>
              <a:t>y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t>
            </a:r>
            <a:r>
              <a:rPr sz="1400" b="1" spc="-15" dirty="0">
                <a:solidFill>
                  <a:srgbClr val="4D4D4D"/>
                </a:solidFill>
                <a:latin typeface="Arial"/>
                <a:cs typeface="Arial"/>
              </a:rPr>
              <a:t>convenien</a:t>
            </a:r>
            <a:r>
              <a:rPr sz="1400" b="1" spc="-5" dirty="0">
                <a:solidFill>
                  <a:srgbClr val="4D4D4D"/>
                </a:solidFill>
                <a:latin typeface="Arial"/>
                <a:cs typeface="Arial"/>
              </a:rPr>
              <a:t>t</a:t>
            </a:r>
            <a:r>
              <a:rPr sz="1400" b="1" dirty="0">
                <a:solidFill>
                  <a:srgbClr val="4D4D4D"/>
                </a:solidFill>
                <a:latin typeface="Arial"/>
                <a:cs typeface="Arial"/>
              </a:rPr>
              <a:t> </a:t>
            </a:r>
            <a:r>
              <a:rPr sz="1400" b="1" spc="-10" dirty="0">
                <a:solidFill>
                  <a:srgbClr val="4D4D4D"/>
                </a:solidFill>
                <a:latin typeface="Arial"/>
                <a:cs typeface="Arial"/>
              </a:rPr>
              <a:t>to</a:t>
            </a:r>
            <a:r>
              <a:rPr sz="1400" b="1" dirty="0">
                <a:solidFill>
                  <a:srgbClr val="4D4D4D"/>
                </a:solidFill>
                <a:latin typeface="Arial"/>
                <a:cs typeface="Arial"/>
              </a:rPr>
              <a:t> </a:t>
            </a:r>
            <a:r>
              <a:rPr sz="1400" b="1" spc="-15" dirty="0">
                <a:solidFill>
                  <a:srgbClr val="4D4D4D"/>
                </a:solidFill>
                <a:latin typeface="Arial"/>
                <a:cs typeface="Arial"/>
              </a:rPr>
              <a:t>maintain, an</a:t>
            </a:r>
            <a:r>
              <a:rPr sz="1400" b="1" spc="-10" dirty="0">
                <a:solidFill>
                  <a:srgbClr val="4D4D4D"/>
                </a:solidFill>
                <a:latin typeface="Arial"/>
                <a:cs typeface="Arial"/>
              </a:rPr>
              <a:t>d</a:t>
            </a:r>
            <a:r>
              <a:rPr sz="1400" b="1" dirty="0">
                <a:solidFill>
                  <a:srgbClr val="4D4D4D"/>
                </a:solidFill>
                <a:latin typeface="Arial"/>
                <a:cs typeface="Arial"/>
              </a:rPr>
              <a:t> has</a:t>
            </a:r>
            <a:r>
              <a:rPr sz="1400" b="1" spc="-5" dirty="0">
                <a:solidFill>
                  <a:srgbClr val="4D4D4D"/>
                </a:solidFill>
                <a:latin typeface="Arial"/>
                <a:cs typeface="Arial"/>
              </a:rPr>
              <a:t> </a:t>
            </a:r>
            <a:r>
              <a:rPr sz="1400" b="1" spc="-10" dirty="0">
                <a:solidFill>
                  <a:srgbClr val="4D4D4D"/>
                </a:solidFill>
                <a:latin typeface="Arial"/>
                <a:cs typeface="Arial"/>
              </a:rPr>
              <a:t>no</a:t>
            </a:r>
            <a:r>
              <a:rPr sz="1400" b="1" dirty="0">
                <a:solidFill>
                  <a:srgbClr val="4D4D4D"/>
                </a:solidFill>
                <a:latin typeface="Arial"/>
                <a:cs typeface="Arial"/>
              </a:rPr>
              <a:t> </a:t>
            </a:r>
            <a:r>
              <a:rPr sz="1400" b="1" spc="-10" dirty="0">
                <a:solidFill>
                  <a:srgbClr val="4D4D4D"/>
                </a:solidFill>
                <a:latin typeface="Arial"/>
                <a:cs typeface="Arial"/>
              </a:rPr>
              <a:t>hidden</a:t>
            </a:r>
            <a:r>
              <a:rPr sz="1400" b="1" spc="-5" dirty="0">
                <a:solidFill>
                  <a:srgbClr val="4D4D4D"/>
                </a:solidFill>
                <a:latin typeface="Arial"/>
                <a:cs typeface="Arial"/>
              </a:rPr>
              <a:t> </a:t>
            </a:r>
            <a:r>
              <a:rPr sz="1400" b="1" spc="-10" dirty="0">
                <a:solidFill>
                  <a:srgbClr val="4D4D4D"/>
                </a:solidFill>
                <a:latin typeface="Arial"/>
                <a:cs typeface="Arial"/>
              </a:rPr>
              <a:t>danger</a:t>
            </a:r>
            <a:r>
              <a:rPr sz="1400" b="1" spc="-5" dirty="0">
                <a:solidFill>
                  <a:srgbClr val="4D4D4D"/>
                </a:solidFill>
                <a:latin typeface="Arial"/>
                <a:cs typeface="Arial"/>
              </a:rPr>
              <a:t> </a:t>
            </a:r>
            <a:r>
              <a:rPr sz="1400" b="1" spc="-10" dirty="0">
                <a:solidFill>
                  <a:srgbClr val="4D4D4D"/>
                </a:solidFill>
                <a:latin typeface="Arial"/>
                <a:cs typeface="Arial"/>
              </a:rPr>
              <a:t>of</a:t>
            </a:r>
            <a:r>
              <a:rPr sz="1400" b="1" spc="-5" dirty="0">
                <a:solidFill>
                  <a:srgbClr val="4D4D4D"/>
                </a:solidFill>
                <a:latin typeface="Arial"/>
                <a:cs typeface="Arial"/>
              </a:rPr>
              <a:t> submersibl</a:t>
            </a:r>
            <a:r>
              <a:rPr sz="1400" b="1" dirty="0">
                <a:solidFill>
                  <a:srgbClr val="4D4D4D"/>
                </a:solidFill>
                <a:latin typeface="Arial"/>
                <a:cs typeface="Arial"/>
              </a:rPr>
              <a:t>e </a:t>
            </a:r>
            <a:r>
              <a:rPr sz="1400" b="1" spc="-5" dirty="0">
                <a:solidFill>
                  <a:srgbClr val="4D4D4D"/>
                </a:solidFill>
                <a:latin typeface="Arial"/>
                <a:cs typeface="Arial"/>
              </a:rPr>
              <a:t>moto</a:t>
            </a:r>
            <a:r>
              <a:rPr sz="1400" b="1" dirty="0">
                <a:solidFill>
                  <a:srgbClr val="4D4D4D"/>
                </a:solidFill>
                <a:latin typeface="Arial"/>
                <a:cs typeface="Arial"/>
              </a:rPr>
              <a:t>r </a:t>
            </a:r>
            <a:r>
              <a:rPr sz="1400" b="1" spc="-15" dirty="0">
                <a:solidFill>
                  <a:srgbClr val="4D4D4D"/>
                </a:solidFill>
                <a:latin typeface="Arial"/>
                <a:cs typeface="Arial"/>
              </a:rPr>
              <a:t>enterin</a:t>
            </a:r>
            <a:r>
              <a:rPr sz="1400" b="1" spc="-10" dirty="0">
                <a:solidFill>
                  <a:srgbClr val="4D4D4D"/>
                </a:solidFill>
                <a:latin typeface="Arial"/>
                <a:cs typeface="Arial"/>
              </a:rPr>
              <a:t>g</a:t>
            </a:r>
            <a:r>
              <a:rPr sz="1400" b="1" dirty="0">
                <a:solidFill>
                  <a:srgbClr val="4D4D4D"/>
                </a:solidFill>
                <a:latin typeface="Arial"/>
                <a:cs typeface="Arial"/>
              </a:rPr>
              <a:t> wate</a:t>
            </a:r>
            <a:r>
              <a:rPr sz="1400" b="1" spc="-80" dirty="0">
                <a:solidFill>
                  <a:srgbClr val="4D4D4D"/>
                </a:solidFill>
                <a:latin typeface="Arial"/>
                <a:cs typeface="Arial"/>
              </a:rPr>
              <a:t>r</a:t>
            </a:r>
            <a:r>
              <a:rPr sz="1400" b="1" spc="-5" dirty="0">
                <a:solidFill>
                  <a:srgbClr val="4D4D4D"/>
                </a:solidFill>
                <a:latin typeface="Arial"/>
                <a:cs typeface="Arial"/>
              </a:rPr>
              <a:t>,</a:t>
            </a:r>
            <a:r>
              <a:rPr sz="1400" b="1" dirty="0">
                <a:solidFill>
                  <a:srgbClr val="4D4D4D"/>
                </a:solidFill>
                <a:latin typeface="Arial"/>
                <a:cs typeface="Arial"/>
              </a:rPr>
              <a:t> </a:t>
            </a:r>
            <a:r>
              <a:rPr sz="1400" b="1" spc="-10" dirty="0">
                <a:solidFill>
                  <a:srgbClr val="4D4D4D"/>
                </a:solidFill>
                <a:latin typeface="Arial"/>
                <a:cs typeface="Arial"/>
              </a:rPr>
              <a:t>which</a:t>
            </a:r>
            <a:r>
              <a:rPr sz="1400" b="1" spc="-5" dirty="0">
                <a:solidFill>
                  <a:srgbClr val="4D4D4D"/>
                </a:solidFill>
                <a:latin typeface="Arial"/>
                <a:cs typeface="Arial"/>
              </a:rPr>
              <a:t> </a:t>
            </a:r>
            <a:r>
              <a:rPr sz="1400" b="1" spc="-10" dirty="0">
                <a:solidFill>
                  <a:srgbClr val="4D4D4D"/>
                </a:solidFill>
                <a:latin typeface="Arial"/>
                <a:cs typeface="Arial"/>
              </a:rPr>
              <a:t>is</a:t>
            </a:r>
            <a:r>
              <a:rPr sz="1400" b="1" spc="-5" dirty="0">
                <a:solidFill>
                  <a:srgbClr val="4D4D4D"/>
                </a:solidFill>
                <a:latin typeface="Arial"/>
                <a:cs typeface="Arial"/>
              </a:rPr>
              <a:t> saf</a:t>
            </a:r>
            <a:r>
              <a:rPr sz="1400" b="1" dirty="0">
                <a:solidFill>
                  <a:srgbClr val="4D4D4D"/>
                </a:solidFill>
                <a:latin typeface="Arial"/>
                <a:cs typeface="Arial"/>
              </a:rPr>
              <a:t>e </a:t>
            </a:r>
            <a:r>
              <a:rPr sz="1400" b="1" spc="-15" dirty="0">
                <a:solidFill>
                  <a:srgbClr val="4D4D4D"/>
                </a:solidFill>
                <a:latin typeface="Arial"/>
                <a:cs typeface="Arial"/>
              </a:rPr>
              <a:t>and</a:t>
            </a:r>
            <a:r>
              <a:rPr sz="1400" b="1" spc="-10" dirty="0">
                <a:solidFill>
                  <a:srgbClr val="4D4D4D"/>
                </a:solidFill>
                <a:latin typeface="Arial"/>
                <a:cs typeface="Arial"/>
              </a:rPr>
              <a:t> reliable.</a:t>
            </a:r>
            <a:endParaRPr sz="1400" dirty="0">
              <a:latin typeface="Arial"/>
              <a:cs typeface="Arial"/>
            </a:endParaRPr>
          </a:p>
          <a:p>
            <a:pPr marL="355600" marR="63500" indent="-342900">
              <a:lnSpc>
                <a:spcPct val="176400"/>
              </a:lnSpc>
              <a:spcBef>
                <a:spcPts val="170"/>
              </a:spcBef>
              <a:buClr>
                <a:srgbClr val="4D4D4D"/>
              </a:buClr>
              <a:buFont typeface="Arial"/>
              <a:buChar char="■"/>
              <a:tabLst>
                <a:tab pos="170180" algn="l"/>
              </a:tabLst>
            </a:pPr>
            <a:r>
              <a:rPr sz="1400" b="1" spc="-10" dirty="0">
                <a:solidFill>
                  <a:srgbClr val="4D4D4D"/>
                </a:solidFill>
                <a:latin typeface="Arial"/>
                <a:cs typeface="Arial"/>
              </a:rPr>
              <a:t>Equipped with</a:t>
            </a:r>
            <a:r>
              <a:rPr sz="1400" b="1" spc="-5" dirty="0">
                <a:solidFill>
                  <a:srgbClr val="4D4D4D"/>
                </a:solidFill>
                <a:latin typeface="Arial"/>
                <a:cs typeface="Arial"/>
              </a:rPr>
              <a:t> </a:t>
            </a:r>
            <a:r>
              <a:rPr sz="1400" b="1" dirty="0">
                <a:solidFill>
                  <a:srgbClr val="4D4D4D"/>
                </a:solidFill>
                <a:latin typeface="Arial"/>
                <a:cs typeface="Arial"/>
              </a:rPr>
              <a:t>a</a:t>
            </a:r>
            <a:r>
              <a:rPr sz="1400" b="1" spc="-5" dirty="0">
                <a:solidFill>
                  <a:srgbClr val="4D4D4D"/>
                </a:solidFill>
                <a:latin typeface="Arial"/>
                <a:cs typeface="Arial"/>
              </a:rPr>
              <a:t> </a:t>
            </a:r>
            <a:r>
              <a:rPr sz="1400" b="1" spc="-10" dirty="0">
                <a:solidFill>
                  <a:srgbClr val="4D4D4D"/>
                </a:solidFill>
                <a:latin typeface="Arial"/>
                <a:cs typeface="Arial"/>
              </a:rPr>
              <a:t>general-purpose diesel</a:t>
            </a:r>
            <a:r>
              <a:rPr sz="1400" b="1" spc="-5" dirty="0">
                <a:solidFill>
                  <a:srgbClr val="4D4D4D"/>
                </a:solidFill>
                <a:latin typeface="Arial"/>
                <a:cs typeface="Arial"/>
              </a:rPr>
              <a:t> </a:t>
            </a:r>
            <a:r>
              <a:rPr sz="1400" b="1" spc="-15" dirty="0">
                <a:solidFill>
                  <a:srgbClr val="4D4D4D"/>
                </a:solidFill>
                <a:latin typeface="Arial"/>
                <a:cs typeface="Arial"/>
              </a:rPr>
              <a:t>engin</a:t>
            </a:r>
            <a:r>
              <a:rPr sz="1400" b="1" spc="-10" dirty="0">
                <a:solidFill>
                  <a:srgbClr val="4D4D4D"/>
                </a:solidFill>
                <a:latin typeface="Arial"/>
                <a:cs typeface="Arial"/>
              </a:rPr>
              <a:t>e</a:t>
            </a:r>
            <a:r>
              <a:rPr sz="1400" b="1" dirty="0">
                <a:solidFill>
                  <a:srgbClr val="4D4D4D"/>
                </a:solidFill>
                <a:latin typeface="Arial"/>
                <a:cs typeface="Arial"/>
              </a:rPr>
              <a:t> </a:t>
            </a:r>
            <a:r>
              <a:rPr sz="1400" b="1" spc="-15" dirty="0">
                <a:solidFill>
                  <a:srgbClr val="4D4D4D"/>
                </a:solidFill>
                <a:latin typeface="Arial"/>
                <a:cs typeface="Arial"/>
              </a:rPr>
              <a:t>an</a:t>
            </a:r>
            <a:r>
              <a:rPr sz="1400" b="1" spc="-10" dirty="0">
                <a:solidFill>
                  <a:srgbClr val="4D4D4D"/>
                </a:solidFill>
                <a:latin typeface="Arial"/>
                <a:cs typeface="Arial"/>
              </a:rPr>
              <a:t>d</a:t>
            </a:r>
            <a:r>
              <a:rPr sz="1400" b="1" dirty="0">
                <a:solidFill>
                  <a:srgbClr val="4D4D4D"/>
                </a:solidFill>
                <a:latin typeface="Arial"/>
                <a:cs typeface="Arial"/>
              </a:rPr>
              <a:t> a</a:t>
            </a:r>
            <a:r>
              <a:rPr sz="1400" b="1" spc="-5" dirty="0">
                <a:solidFill>
                  <a:srgbClr val="4D4D4D"/>
                </a:solidFill>
                <a:latin typeface="Arial"/>
                <a:cs typeface="Arial"/>
              </a:rPr>
              <a:t> corne</a:t>
            </a:r>
            <a:r>
              <a:rPr sz="1400" b="1" dirty="0">
                <a:solidFill>
                  <a:srgbClr val="4D4D4D"/>
                </a:solidFill>
                <a:latin typeface="Arial"/>
                <a:cs typeface="Arial"/>
              </a:rPr>
              <a:t>r gearbox</a:t>
            </a:r>
            <a:r>
              <a:rPr sz="1400" b="1" spc="-5" dirty="0">
                <a:solidFill>
                  <a:srgbClr val="4D4D4D"/>
                </a:solidFill>
                <a:latin typeface="Arial"/>
                <a:cs typeface="Arial"/>
              </a:rPr>
              <a:t> </a:t>
            </a:r>
            <a:r>
              <a:rPr sz="1400" b="1" spc="-10" dirty="0">
                <a:solidFill>
                  <a:srgbClr val="4D4D4D"/>
                </a:solidFill>
                <a:latin typeface="Arial"/>
                <a:cs typeface="Arial"/>
              </a:rPr>
              <a:t>to</a:t>
            </a:r>
            <a:r>
              <a:rPr sz="1400" b="1" dirty="0">
                <a:solidFill>
                  <a:srgbClr val="4D4D4D"/>
                </a:solidFill>
                <a:latin typeface="Arial"/>
                <a:cs typeface="Arial"/>
              </a:rPr>
              <a:t> </a:t>
            </a:r>
            <a:r>
              <a:rPr sz="1400" b="1" spc="-5" dirty="0">
                <a:solidFill>
                  <a:srgbClr val="4D4D4D"/>
                </a:solidFill>
                <a:latin typeface="Arial"/>
                <a:cs typeface="Arial"/>
              </a:rPr>
              <a:t>mee</a:t>
            </a:r>
            <a:r>
              <a:rPr sz="1400" b="1" dirty="0">
                <a:solidFill>
                  <a:srgbClr val="4D4D4D"/>
                </a:solidFill>
                <a:latin typeface="Arial"/>
                <a:cs typeface="Arial"/>
              </a:rPr>
              <a:t>t the needs</a:t>
            </a:r>
            <a:r>
              <a:rPr sz="1400" b="1" spc="-5" dirty="0">
                <a:solidFill>
                  <a:srgbClr val="4D4D4D"/>
                </a:solidFill>
                <a:latin typeface="Arial"/>
                <a:cs typeface="Arial"/>
              </a:rPr>
              <a:t> </a:t>
            </a:r>
            <a:r>
              <a:rPr sz="1400" b="1" spc="-10" dirty="0">
                <a:solidFill>
                  <a:srgbClr val="4D4D4D"/>
                </a:solidFill>
                <a:latin typeface="Arial"/>
                <a:cs typeface="Arial"/>
              </a:rPr>
              <a:t>of on-site</a:t>
            </a:r>
            <a:r>
              <a:rPr sz="1400" b="1" spc="-5" dirty="0">
                <a:solidFill>
                  <a:srgbClr val="4D4D4D"/>
                </a:solidFill>
                <a:latin typeface="Arial"/>
                <a:cs typeface="Arial"/>
              </a:rPr>
              <a:t> </a:t>
            </a:r>
            <a:r>
              <a:rPr sz="1400" b="1" dirty="0">
                <a:solidFill>
                  <a:srgbClr val="4D4D4D"/>
                </a:solidFill>
                <a:latin typeface="Arial"/>
                <a:cs typeface="Arial"/>
              </a:rPr>
              <a:t>fire</a:t>
            </a:r>
            <a:r>
              <a:rPr sz="1400" b="1" spc="-5" dirty="0">
                <a:solidFill>
                  <a:srgbClr val="4D4D4D"/>
                </a:solidFill>
                <a:latin typeface="Arial"/>
                <a:cs typeface="Arial"/>
              </a:rPr>
              <a:t> </a:t>
            </a:r>
            <a:r>
              <a:rPr sz="1400" b="1" spc="-10" dirty="0">
                <a:solidFill>
                  <a:srgbClr val="4D4D4D"/>
                </a:solidFill>
                <a:latin typeface="Arial"/>
                <a:cs typeface="Arial"/>
              </a:rPr>
              <a:t>protection.</a:t>
            </a:r>
            <a:endParaRPr sz="1400" dirty="0">
              <a:latin typeface="Arial"/>
              <a:cs typeface="Arial"/>
            </a:endParaRPr>
          </a:p>
        </p:txBody>
      </p:sp>
      <p:sp>
        <p:nvSpPr>
          <p:cNvPr id="9" name="object 9"/>
          <p:cNvSpPr txBox="1"/>
          <p:nvPr/>
        </p:nvSpPr>
        <p:spPr>
          <a:xfrm>
            <a:off x="399416" y="254776"/>
            <a:ext cx="4201795" cy="307777"/>
          </a:xfrm>
          <a:prstGeom prst="rect">
            <a:avLst/>
          </a:prstGeom>
        </p:spPr>
        <p:txBody>
          <a:bodyPr vert="horz" wrap="square" lIns="0" tIns="0" rIns="0" bIns="0" rtlCol="0">
            <a:spAutoFit/>
          </a:bodyPr>
          <a:lstStyle/>
          <a:p>
            <a:pPr marL="12700">
              <a:lnSpc>
                <a:spcPct val="100000"/>
              </a:lnSpc>
            </a:pPr>
            <a:r>
              <a:rPr lang="en-US" sz="2000" dirty="0" smtClean="0">
                <a:latin typeface="宋体"/>
                <a:cs typeface="宋体"/>
              </a:rPr>
              <a:t>VTP</a:t>
            </a:r>
            <a:r>
              <a:rPr sz="2000" dirty="0" smtClean="0">
                <a:latin typeface="宋体"/>
                <a:cs typeface="宋体"/>
              </a:rPr>
              <a:t> </a:t>
            </a:r>
            <a:r>
              <a:rPr sz="2000" spc="-10" dirty="0">
                <a:latin typeface="Times New Roman"/>
                <a:cs typeface="Times New Roman"/>
              </a:rPr>
              <a:t>long</a:t>
            </a:r>
            <a:r>
              <a:rPr sz="2000" spc="-5" dirty="0">
                <a:latin typeface="Times New Roman"/>
                <a:cs typeface="Times New Roman"/>
              </a:rPr>
              <a:t> </a:t>
            </a:r>
            <a:r>
              <a:rPr sz="2000" spc="-15" dirty="0">
                <a:latin typeface="Times New Roman"/>
                <a:cs typeface="Times New Roman"/>
              </a:rPr>
              <a:t>shaf</a:t>
            </a:r>
            <a:r>
              <a:rPr sz="2000" spc="-10" dirty="0">
                <a:latin typeface="Times New Roman"/>
                <a:cs typeface="Times New Roman"/>
              </a:rPr>
              <a:t>t</a:t>
            </a:r>
            <a:r>
              <a:rPr sz="2000" dirty="0">
                <a:latin typeface="Times New Roman"/>
                <a:cs typeface="Times New Roman"/>
              </a:rPr>
              <a:t> </a:t>
            </a:r>
            <a:r>
              <a:rPr sz="2000" spc="-10" dirty="0">
                <a:latin typeface="Times New Roman"/>
                <a:cs typeface="Times New Roman"/>
              </a:rPr>
              <a:t>vertical</a:t>
            </a:r>
            <a:r>
              <a:rPr sz="2000" dirty="0">
                <a:latin typeface="Times New Roman"/>
                <a:cs typeface="Times New Roman"/>
              </a:rPr>
              <a:t> </a:t>
            </a:r>
            <a:r>
              <a:rPr sz="2000" spc="-10" dirty="0">
                <a:latin typeface="Times New Roman"/>
                <a:cs typeface="Times New Roman"/>
              </a:rPr>
              <a:t>drainage</a:t>
            </a:r>
            <a:r>
              <a:rPr sz="2000" dirty="0">
                <a:latin typeface="Times New Roman"/>
                <a:cs typeface="Times New Roman"/>
              </a:rPr>
              <a:t> </a:t>
            </a:r>
            <a:r>
              <a:rPr sz="2000" spc="-15" dirty="0">
                <a:latin typeface="Times New Roman"/>
                <a:cs typeface="Times New Roman"/>
              </a:rPr>
              <a:t>pump</a:t>
            </a:r>
            <a:endParaRPr sz="2000" dirty="0">
              <a:latin typeface="Times New Roman"/>
              <a:cs typeface="Times New Roman"/>
            </a:endParaRP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57034" y="793241"/>
            <a:ext cx="8226425" cy="3367589"/>
          </a:xfrm>
          <a:prstGeom prst="rect">
            <a:avLst/>
          </a:prstGeom>
        </p:spPr>
        <p:txBody>
          <a:bodyPr vert="horz" wrap="square" lIns="0" tIns="0" rIns="0" bIns="0" rtlCol="0">
            <a:spAutoFit/>
          </a:bodyPr>
          <a:lstStyle/>
          <a:p>
            <a:pPr marL="235585">
              <a:lnSpc>
                <a:spcPct val="100000"/>
              </a:lnSpc>
            </a:pPr>
            <a:r>
              <a:rPr sz="2800" b="1" dirty="0">
                <a:latin typeface="Calibri"/>
                <a:cs typeface="Calibri"/>
              </a:rPr>
              <a:t>Pr</a:t>
            </a:r>
            <a:r>
              <a:rPr sz="2800" b="1" spc="-5" dirty="0">
                <a:latin typeface="Calibri"/>
                <a:cs typeface="Calibri"/>
              </a:rPr>
              <a:t>o</a:t>
            </a:r>
            <a:r>
              <a:rPr sz="2800" b="1" spc="-20" dirty="0">
                <a:latin typeface="Calibri"/>
                <a:cs typeface="Calibri"/>
              </a:rPr>
              <a:t>du</a:t>
            </a:r>
            <a:r>
              <a:rPr sz="2800" b="1" spc="-5" dirty="0">
                <a:latin typeface="Calibri"/>
                <a:cs typeface="Calibri"/>
              </a:rPr>
              <a:t>ct</a:t>
            </a:r>
            <a:r>
              <a:rPr sz="2800" b="1" dirty="0">
                <a:latin typeface="Calibri"/>
                <a:cs typeface="Calibri"/>
              </a:rPr>
              <a:t> c</a:t>
            </a:r>
            <a:r>
              <a:rPr sz="2800" b="1" spc="-5" dirty="0">
                <a:latin typeface="Calibri"/>
                <a:cs typeface="Calibri"/>
              </a:rPr>
              <a:t>ore </a:t>
            </a:r>
            <a:r>
              <a:rPr sz="2800" b="1" dirty="0">
                <a:latin typeface="Calibri"/>
                <a:cs typeface="Calibri"/>
              </a:rPr>
              <a:t>t</a:t>
            </a:r>
            <a:r>
              <a:rPr sz="2800" b="1" spc="-5" dirty="0">
                <a:latin typeface="Calibri"/>
                <a:cs typeface="Calibri"/>
              </a:rPr>
              <a:t>ech</a:t>
            </a:r>
            <a:r>
              <a:rPr sz="2800" b="1" spc="-20" dirty="0">
                <a:latin typeface="Calibri"/>
                <a:cs typeface="Calibri"/>
              </a:rPr>
              <a:t>nolo</a:t>
            </a:r>
            <a:r>
              <a:rPr sz="2800" b="1" spc="-15" dirty="0">
                <a:latin typeface="Calibri"/>
                <a:cs typeface="Calibri"/>
              </a:rPr>
              <a:t>g</a:t>
            </a:r>
            <a:r>
              <a:rPr sz="2800" b="1" dirty="0">
                <a:latin typeface="Calibri"/>
                <a:cs typeface="Calibri"/>
              </a:rPr>
              <a:t>y </a:t>
            </a:r>
            <a:endParaRPr sz="2800" dirty="0">
              <a:latin typeface="Calibri"/>
              <a:cs typeface="Calibri"/>
            </a:endParaRPr>
          </a:p>
          <a:p>
            <a:pPr marL="12700">
              <a:lnSpc>
                <a:spcPct val="100000"/>
              </a:lnSpc>
              <a:spcBef>
                <a:spcPts val="1330"/>
              </a:spcBef>
            </a:pPr>
            <a:r>
              <a:rPr sz="2000" b="1" spc="-10" dirty="0">
                <a:latin typeface="Calibri"/>
                <a:cs typeface="Calibri"/>
              </a:rPr>
              <a:t>1. Eﬃci</a:t>
            </a:r>
            <a:r>
              <a:rPr sz="2000" b="1" spc="-5" dirty="0">
                <a:latin typeface="Calibri"/>
                <a:cs typeface="Calibri"/>
              </a:rPr>
              <a:t>en</a:t>
            </a:r>
            <a:r>
              <a:rPr sz="2000" b="1" spc="-10" dirty="0">
                <a:latin typeface="Calibri"/>
                <a:cs typeface="Calibri"/>
              </a:rPr>
              <a:t>t </a:t>
            </a:r>
            <a:r>
              <a:rPr sz="2000" b="1" spc="-15" dirty="0">
                <a:latin typeface="Calibri"/>
                <a:cs typeface="Calibri"/>
              </a:rPr>
              <a:t>hydrau</a:t>
            </a:r>
            <a:r>
              <a:rPr sz="2000" b="1" spc="-10" dirty="0">
                <a:latin typeface="Calibri"/>
                <a:cs typeface="Calibri"/>
              </a:rPr>
              <a:t>li</a:t>
            </a:r>
            <a:r>
              <a:rPr sz="2000" b="1" spc="-5" dirty="0">
                <a:latin typeface="Calibri"/>
                <a:cs typeface="Calibri"/>
              </a:rPr>
              <a:t>c d</a:t>
            </a:r>
            <a:r>
              <a:rPr sz="2000" b="1" spc="-15" dirty="0">
                <a:latin typeface="Calibri"/>
                <a:cs typeface="Calibri"/>
              </a:rPr>
              <a:t>es</a:t>
            </a:r>
            <a:r>
              <a:rPr sz="2000" b="1" spc="-10" dirty="0">
                <a:latin typeface="Calibri"/>
                <a:cs typeface="Calibri"/>
              </a:rPr>
              <a:t>ig</a:t>
            </a:r>
            <a:r>
              <a:rPr sz="2000" b="1" spc="-20" dirty="0">
                <a:latin typeface="Calibri"/>
                <a:cs typeface="Calibri"/>
              </a:rPr>
              <a:t>n</a:t>
            </a:r>
            <a:r>
              <a:rPr sz="2000" b="1" spc="-10" dirty="0">
                <a:latin typeface="Calibri"/>
                <a:cs typeface="Calibri"/>
              </a:rPr>
              <a:t> a</a:t>
            </a:r>
            <a:r>
              <a:rPr sz="2000" b="1" spc="-20" dirty="0">
                <a:latin typeface="Calibri"/>
                <a:cs typeface="Calibri"/>
              </a:rPr>
              <a:t>nd</a:t>
            </a:r>
            <a:r>
              <a:rPr sz="2000" b="1" dirty="0">
                <a:latin typeface="Calibri"/>
                <a:cs typeface="Calibri"/>
              </a:rPr>
              <a:t> stre</a:t>
            </a:r>
            <a:r>
              <a:rPr sz="2000" b="1" spc="-5" dirty="0">
                <a:latin typeface="Calibri"/>
                <a:cs typeface="Calibri"/>
              </a:rPr>
              <a:t>n</a:t>
            </a:r>
            <a:r>
              <a:rPr sz="2000" b="1" spc="-10" dirty="0">
                <a:latin typeface="Calibri"/>
                <a:cs typeface="Calibri"/>
              </a:rPr>
              <a:t>gt</a:t>
            </a:r>
            <a:r>
              <a:rPr sz="2000" b="1" spc="-20" dirty="0">
                <a:latin typeface="Calibri"/>
                <a:cs typeface="Calibri"/>
              </a:rPr>
              <a:t>h</a:t>
            </a:r>
            <a:r>
              <a:rPr sz="2000" b="1" spc="-10" dirty="0">
                <a:latin typeface="Calibri"/>
                <a:cs typeface="Calibri"/>
              </a:rPr>
              <a:t> a</a:t>
            </a:r>
            <a:r>
              <a:rPr sz="2000" b="1" spc="-20" dirty="0">
                <a:latin typeface="Calibri"/>
                <a:cs typeface="Calibri"/>
              </a:rPr>
              <a:t>n</a:t>
            </a:r>
            <a:r>
              <a:rPr sz="2000" b="1" spc="-10" dirty="0">
                <a:latin typeface="Calibri"/>
                <a:cs typeface="Calibri"/>
              </a:rPr>
              <a:t>a</a:t>
            </a:r>
            <a:r>
              <a:rPr sz="2000" b="1" spc="-15" dirty="0">
                <a:latin typeface="Calibri"/>
                <a:cs typeface="Calibri"/>
              </a:rPr>
              <a:t>ly</a:t>
            </a:r>
            <a:r>
              <a:rPr sz="2000" b="1" spc="-10" dirty="0">
                <a:latin typeface="Calibri"/>
                <a:cs typeface="Calibri"/>
              </a:rPr>
              <a:t>sis </a:t>
            </a:r>
            <a:r>
              <a:rPr sz="2000" b="1" spc="-15" dirty="0">
                <a:latin typeface="Calibri"/>
                <a:cs typeface="Calibri"/>
              </a:rPr>
              <a:t>des</a:t>
            </a:r>
            <a:r>
              <a:rPr sz="2000" b="1" spc="-10" dirty="0">
                <a:latin typeface="Calibri"/>
                <a:cs typeface="Calibri"/>
              </a:rPr>
              <a:t>ig</a:t>
            </a:r>
            <a:r>
              <a:rPr sz="2000" b="1" spc="-20" dirty="0">
                <a:latin typeface="Calibri"/>
                <a:cs typeface="Calibri"/>
              </a:rPr>
              <a:t>n</a:t>
            </a:r>
            <a:r>
              <a:rPr sz="2000" b="1" spc="-10" dirty="0">
                <a:latin typeface="Calibri"/>
                <a:cs typeface="Calibri"/>
              </a:rPr>
              <a:t>:</a:t>
            </a:r>
            <a:endParaRPr sz="2000" dirty="0">
              <a:latin typeface="Calibri"/>
              <a:cs typeface="Calibri"/>
            </a:endParaRPr>
          </a:p>
          <a:p>
            <a:pPr marL="12700" marR="5080" indent="229235">
              <a:lnSpc>
                <a:spcPct val="100000"/>
              </a:lnSpc>
            </a:pPr>
            <a:r>
              <a:rPr sz="2000" spc="-5" dirty="0">
                <a:latin typeface="Calibri"/>
                <a:cs typeface="Calibri"/>
              </a:rPr>
              <a:t>Th</a:t>
            </a:r>
            <a:r>
              <a:rPr sz="2000" dirty="0">
                <a:latin typeface="Calibri"/>
                <a:cs typeface="Calibri"/>
              </a:rPr>
              <a:t>e </a:t>
            </a:r>
            <a:r>
              <a:rPr sz="2000" spc="-5" dirty="0">
                <a:latin typeface="Calibri"/>
                <a:cs typeface="Calibri"/>
              </a:rPr>
              <a:t>ﬂo</a:t>
            </a:r>
            <a:r>
              <a:rPr sz="2000" dirty="0">
                <a:latin typeface="Calibri"/>
                <a:cs typeface="Calibri"/>
              </a:rPr>
              <a:t>w </a:t>
            </a:r>
            <a:r>
              <a:rPr sz="2000" spc="-5" dirty="0">
                <a:latin typeface="Calibri"/>
                <a:cs typeface="Calibri"/>
              </a:rPr>
              <a:t>ﬁel</a:t>
            </a:r>
            <a:r>
              <a:rPr sz="2000" dirty="0">
                <a:latin typeface="Calibri"/>
                <a:cs typeface="Calibri"/>
              </a:rPr>
              <a:t>d </a:t>
            </a:r>
            <a:r>
              <a:rPr sz="2000" spc="-5" dirty="0">
                <a:latin typeface="Calibri"/>
                <a:cs typeface="Calibri"/>
              </a:rPr>
              <a:t>i</a:t>
            </a:r>
            <a:r>
              <a:rPr sz="2000" dirty="0">
                <a:latin typeface="Calibri"/>
                <a:cs typeface="Calibri"/>
              </a:rPr>
              <a:t>n </a:t>
            </a:r>
            <a:r>
              <a:rPr sz="2000" spc="-10" dirty="0">
                <a:latin typeface="Calibri"/>
                <a:cs typeface="Calibri"/>
              </a:rPr>
              <a:t>the</a:t>
            </a:r>
            <a:r>
              <a:rPr sz="2000" spc="-5" dirty="0">
                <a:latin typeface="Calibri"/>
                <a:cs typeface="Calibri"/>
              </a:rPr>
              <a:t> pum</a:t>
            </a:r>
            <a:r>
              <a:rPr sz="2000" dirty="0">
                <a:latin typeface="Calibri"/>
                <a:cs typeface="Calibri"/>
              </a:rPr>
              <a:t>p </a:t>
            </a:r>
            <a:r>
              <a:rPr sz="2000" spc="-5" dirty="0">
                <a:latin typeface="Calibri"/>
                <a:cs typeface="Calibri"/>
              </a:rPr>
              <a:t>i</a:t>
            </a:r>
            <a:r>
              <a:rPr sz="2000" dirty="0">
                <a:latin typeface="Calibri"/>
                <a:cs typeface="Calibri"/>
              </a:rPr>
              <a:t>s </a:t>
            </a:r>
            <a:r>
              <a:rPr sz="2000" spc="50" dirty="0">
                <a:latin typeface="Calibri"/>
                <a:cs typeface="Calibri"/>
              </a:rPr>
              <a:t>op-mize</a:t>
            </a:r>
            <a:r>
              <a:rPr sz="2000" spc="60" dirty="0">
                <a:latin typeface="Calibri"/>
                <a:cs typeface="Calibri"/>
              </a:rPr>
              <a:t>d</a:t>
            </a:r>
            <a:r>
              <a:rPr sz="2000" spc="5" dirty="0">
                <a:latin typeface="Calibri"/>
                <a:cs typeface="Calibri"/>
              </a:rPr>
              <a:t> </a:t>
            </a:r>
            <a:r>
              <a:rPr sz="2000" dirty="0">
                <a:latin typeface="Calibri"/>
                <a:cs typeface="Calibri"/>
              </a:rPr>
              <a:t>by using an</a:t>
            </a:r>
            <a:r>
              <a:rPr sz="2000" spc="-5" dirty="0">
                <a:latin typeface="Calibri"/>
                <a:cs typeface="Calibri"/>
              </a:rPr>
              <a:t> </a:t>
            </a:r>
            <a:r>
              <a:rPr sz="2000" spc="-10" dirty="0">
                <a:latin typeface="Calibri"/>
                <a:cs typeface="Calibri"/>
              </a:rPr>
              <a:t>eﬃcient </a:t>
            </a:r>
            <a:r>
              <a:rPr sz="2000" spc="-5" dirty="0">
                <a:latin typeface="Calibri"/>
                <a:cs typeface="Calibri"/>
              </a:rPr>
              <a:t>hydrauli</a:t>
            </a:r>
            <a:r>
              <a:rPr sz="2000" dirty="0">
                <a:latin typeface="Calibri"/>
                <a:cs typeface="Calibri"/>
              </a:rPr>
              <a:t>c</a:t>
            </a:r>
            <a:r>
              <a:rPr sz="2000" spc="10" dirty="0">
                <a:latin typeface="Calibri"/>
                <a:cs typeface="Calibri"/>
              </a:rPr>
              <a:t> </a:t>
            </a:r>
            <a:r>
              <a:rPr sz="2000" dirty="0">
                <a:latin typeface="Calibri"/>
                <a:cs typeface="Calibri"/>
              </a:rPr>
              <a:t>model and</a:t>
            </a:r>
            <a:r>
              <a:rPr sz="2000" spc="-5" dirty="0">
                <a:latin typeface="Calibri"/>
                <a:cs typeface="Calibri"/>
              </a:rPr>
              <a:t> </a:t>
            </a:r>
            <a:r>
              <a:rPr sz="2000" dirty="0">
                <a:latin typeface="Calibri"/>
                <a:cs typeface="Calibri"/>
              </a:rPr>
              <a:t>advanced</a:t>
            </a:r>
            <a:r>
              <a:rPr sz="2000" spc="-5" dirty="0">
                <a:latin typeface="Calibri"/>
                <a:cs typeface="Calibri"/>
              </a:rPr>
              <a:t> </a:t>
            </a:r>
            <a:r>
              <a:rPr sz="2000" spc="35" dirty="0">
                <a:latin typeface="Calibri"/>
                <a:cs typeface="Calibri"/>
              </a:rPr>
              <a:t>computa-onal</a:t>
            </a:r>
            <a:r>
              <a:rPr sz="2000" spc="-15" dirty="0">
                <a:latin typeface="Calibri"/>
                <a:cs typeface="Calibri"/>
              </a:rPr>
              <a:t> </a:t>
            </a:r>
            <a:r>
              <a:rPr sz="2000" spc="-5" dirty="0">
                <a:latin typeface="Calibri"/>
                <a:cs typeface="Calibri"/>
              </a:rPr>
              <a:t>ﬂui</a:t>
            </a:r>
            <a:r>
              <a:rPr sz="2000" dirty="0">
                <a:latin typeface="Calibri"/>
                <a:cs typeface="Calibri"/>
              </a:rPr>
              <a:t>d </a:t>
            </a:r>
            <a:r>
              <a:rPr sz="2000" spc="-5" dirty="0">
                <a:latin typeface="Calibri"/>
                <a:cs typeface="Calibri"/>
              </a:rPr>
              <a:t>dynamic</a:t>
            </a:r>
            <a:r>
              <a:rPr sz="2000" dirty="0">
                <a:latin typeface="Calibri"/>
                <a:cs typeface="Calibri"/>
              </a:rPr>
              <a:t>s</a:t>
            </a:r>
            <a:r>
              <a:rPr sz="2000" spc="5" dirty="0">
                <a:latin typeface="Calibri"/>
                <a:cs typeface="Calibri"/>
              </a:rPr>
              <a:t> </a:t>
            </a:r>
            <a:r>
              <a:rPr sz="2000" spc="-85" dirty="0" smtClean="0">
                <a:latin typeface="Calibri"/>
                <a:cs typeface="Calibri"/>
              </a:rPr>
              <a:t>so</a:t>
            </a:r>
            <a:r>
              <a:rPr lang="en-US" sz="2000" spc="-85" dirty="0" smtClean="0">
                <a:latin typeface="Calibri"/>
                <a:cs typeface="Calibri"/>
              </a:rPr>
              <a:t>ft</a:t>
            </a:r>
            <a:r>
              <a:rPr sz="2000" spc="-85" dirty="0" smtClean="0">
                <a:latin typeface="Calibri"/>
                <a:cs typeface="Calibri"/>
              </a:rPr>
              <a:t>war</a:t>
            </a:r>
            <a:r>
              <a:rPr sz="2000" spc="-70" dirty="0" smtClean="0">
                <a:latin typeface="Calibri"/>
                <a:cs typeface="Calibri"/>
              </a:rPr>
              <a:t>e</a:t>
            </a:r>
            <a:r>
              <a:rPr sz="2000" dirty="0" smtClean="0">
                <a:latin typeface="Calibri"/>
                <a:cs typeface="Calibri"/>
              </a:rPr>
              <a:t> </a:t>
            </a:r>
            <a:r>
              <a:rPr sz="2000" spc="-5" dirty="0">
                <a:latin typeface="Calibri"/>
                <a:cs typeface="Calibri"/>
              </a:rPr>
              <a:t>(CFD)</a:t>
            </a:r>
            <a:r>
              <a:rPr sz="2000" dirty="0">
                <a:latin typeface="Calibri"/>
                <a:cs typeface="Calibri"/>
              </a:rPr>
              <a:t>,</a:t>
            </a:r>
            <a:r>
              <a:rPr sz="2000" spc="-5" dirty="0">
                <a:latin typeface="Calibri"/>
                <a:cs typeface="Calibri"/>
              </a:rPr>
              <a:t> </a:t>
            </a:r>
            <a:r>
              <a:rPr sz="2000" dirty="0">
                <a:latin typeface="Calibri"/>
                <a:cs typeface="Calibri"/>
              </a:rPr>
              <a:t>and</a:t>
            </a:r>
            <a:r>
              <a:rPr sz="2000" spc="-5" dirty="0">
                <a:latin typeface="Calibri"/>
                <a:cs typeface="Calibri"/>
              </a:rPr>
              <a:t> </a:t>
            </a:r>
            <a:r>
              <a:rPr sz="2000" spc="-10" dirty="0">
                <a:latin typeface="Calibri"/>
                <a:cs typeface="Calibri"/>
              </a:rPr>
              <a:t>the</a:t>
            </a:r>
            <a:r>
              <a:rPr sz="2000" spc="-5" dirty="0">
                <a:latin typeface="Calibri"/>
                <a:cs typeface="Calibri"/>
              </a:rPr>
              <a:t> </a:t>
            </a:r>
            <a:r>
              <a:rPr lang="en-US" sz="2000" spc="-5" dirty="0" smtClean="0">
                <a:latin typeface="Calibri"/>
                <a:cs typeface="Calibri"/>
              </a:rPr>
              <a:t>high</a:t>
            </a:r>
            <a:r>
              <a:rPr sz="2000" spc="-380" dirty="0" smtClean="0">
                <a:latin typeface="Calibri"/>
                <a:cs typeface="Calibri"/>
              </a:rPr>
              <a:t>-­‐</a:t>
            </a:r>
            <a:r>
              <a:rPr sz="2000" spc="-185" dirty="0" smtClean="0">
                <a:latin typeface="Calibri"/>
                <a:cs typeface="Calibri"/>
              </a:rPr>
              <a:t> </a:t>
            </a:r>
            <a:r>
              <a:rPr sz="2000" spc="-10" dirty="0">
                <a:latin typeface="Calibri"/>
                <a:cs typeface="Calibri"/>
              </a:rPr>
              <a:t>eﬃciency</a:t>
            </a:r>
            <a:r>
              <a:rPr sz="2000" spc="-15" dirty="0">
                <a:latin typeface="Calibri"/>
                <a:cs typeface="Calibri"/>
              </a:rPr>
              <a:t> </a:t>
            </a:r>
            <a:r>
              <a:rPr sz="2000" spc="-10" dirty="0">
                <a:latin typeface="Calibri"/>
                <a:cs typeface="Calibri"/>
              </a:rPr>
              <a:t>working</a:t>
            </a:r>
            <a:r>
              <a:rPr sz="2000" spc="-5" dirty="0">
                <a:latin typeface="Calibri"/>
                <a:cs typeface="Calibri"/>
              </a:rPr>
              <a:t> </a:t>
            </a:r>
            <a:r>
              <a:rPr sz="2000" spc="-10" dirty="0">
                <a:latin typeface="Calibri"/>
                <a:cs typeface="Calibri"/>
              </a:rPr>
              <a:t>area</a:t>
            </a:r>
            <a:r>
              <a:rPr sz="2000" dirty="0">
                <a:latin typeface="Calibri"/>
                <a:cs typeface="Calibri"/>
              </a:rPr>
              <a:t> </a:t>
            </a:r>
            <a:r>
              <a:rPr sz="2000" spc="-5" dirty="0">
                <a:latin typeface="Calibri"/>
                <a:cs typeface="Calibri"/>
              </a:rPr>
              <a:t>o</a:t>
            </a:r>
            <a:r>
              <a:rPr sz="2000" dirty="0">
                <a:latin typeface="Calibri"/>
                <a:cs typeface="Calibri"/>
              </a:rPr>
              <a:t>f </a:t>
            </a:r>
            <a:r>
              <a:rPr sz="2000" spc="-10" dirty="0">
                <a:latin typeface="Calibri"/>
                <a:cs typeface="Calibri"/>
              </a:rPr>
              <a:t>the</a:t>
            </a:r>
            <a:r>
              <a:rPr sz="2000" spc="-5" dirty="0">
                <a:latin typeface="Calibri"/>
                <a:cs typeface="Calibri"/>
              </a:rPr>
              <a:t> pum</a:t>
            </a:r>
            <a:r>
              <a:rPr sz="2000" dirty="0">
                <a:latin typeface="Calibri"/>
                <a:cs typeface="Calibri"/>
              </a:rPr>
              <a:t>p </a:t>
            </a:r>
            <a:r>
              <a:rPr sz="2000" spc="-5" dirty="0">
                <a:latin typeface="Calibri"/>
                <a:cs typeface="Calibri"/>
              </a:rPr>
              <a:t>i</a:t>
            </a:r>
            <a:r>
              <a:rPr sz="2000" dirty="0">
                <a:latin typeface="Calibri"/>
                <a:cs typeface="Calibri"/>
              </a:rPr>
              <a:t>s widened</a:t>
            </a:r>
            <a:r>
              <a:rPr sz="2000" spc="-5" dirty="0">
                <a:latin typeface="Calibri"/>
                <a:cs typeface="Calibri"/>
              </a:rPr>
              <a:t> b</a:t>
            </a:r>
            <a:r>
              <a:rPr sz="2000" dirty="0">
                <a:latin typeface="Calibri"/>
                <a:cs typeface="Calibri"/>
              </a:rPr>
              <a:t>y </a:t>
            </a:r>
            <a:r>
              <a:rPr sz="2000" spc="60" dirty="0">
                <a:latin typeface="Calibri"/>
                <a:cs typeface="Calibri"/>
              </a:rPr>
              <a:t>adjus-ng</a:t>
            </a:r>
            <a:r>
              <a:rPr sz="2000" spc="-5" dirty="0">
                <a:latin typeface="Calibri"/>
                <a:cs typeface="Calibri"/>
              </a:rPr>
              <a:t> </a:t>
            </a:r>
            <a:r>
              <a:rPr sz="2000" spc="-10" dirty="0">
                <a:latin typeface="Calibri"/>
                <a:cs typeface="Calibri"/>
              </a:rPr>
              <a:t>the</a:t>
            </a:r>
            <a:r>
              <a:rPr sz="2000" spc="-5" dirty="0">
                <a:latin typeface="Calibri"/>
                <a:cs typeface="Calibri"/>
              </a:rPr>
              <a:t> </a:t>
            </a:r>
            <a:r>
              <a:rPr sz="2000" spc="-10" dirty="0">
                <a:latin typeface="Calibri"/>
                <a:cs typeface="Calibri"/>
              </a:rPr>
              <a:t>geometric</a:t>
            </a:r>
            <a:r>
              <a:rPr sz="2000" spc="-5" dirty="0">
                <a:latin typeface="Calibri"/>
                <a:cs typeface="Calibri"/>
              </a:rPr>
              <a:t> </a:t>
            </a:r>
            <a:r>
              <a:rPr sz="2000" spc="-15" dirty="0">
                <a:latin typeface="Calibri"/>
                <a:cs typeface="Calibri"/>
              </a:rPr>
              <a:t>parameter</a:t>
            </a:r>
            <a:r>
              <a:rPr sz="2000" spc="-10" dirty="0">
                <a:latin typeface="Calibri"/>
                <a:cs typeface="Calibri"/>
              </a:rPr>
              <a:t>s</a:t>
            </a:r>
            <a:r>
              <a:rPr sz="2000" spc="15" dirty="0">
                <a:latin typeface="Calibri"/>
                <a:cs typeface="Calibri"/>
              </a:rPr>
              <a:t> </a:t>
            </a:r>
            <a:r>
              <a:rPr sz="2000" spc="-5" dirty="0">
                <a:latin typeface="Calibri"/>
                <a:cs typeface="Calibri"/>
              </a:rPr>
              <a:t>o</a:t>
            </a:r>
            <a:r>
              <a:rPr sz="2000" dirty="0">
                <a:latin typeface="Calibri"/>
                <a:cs typeface="Calibri"/>
              </a:rPr>
              <a:t>f </a:t>
            </a:r>
            <a:r>
              <a:rPr sz="2000" spc="-10" dirty="0">
                <a:latin typeface="Calibri"/>
                <a:cs typeface="Calibri"/>
              </a:rPr>
              <a:t>the</a:t>
            </a:r>
            <a:r>
              <a:rPr sz="2000" spc="-5" dirty="0">
                <a:latin typeface="Calibri"/>
                <a:cs typeface="Calibri"/>
              </a:rPr>
              <a:t> impelle</a:t>
            </a:r>
            <a:r>
              <a:rPr sz="2000" dirty="0">
                <a:latin typeface="Calibri"/>
                <a:cs typeface="Calibri"/>
              </a:rPr>
              <a:t>r</a:t>
            </a:r>
            <a:r>
              <a:rPr sz="2000" spc="10" dirty="0">
                <a:latin typeface="Calibri"/>
                <a:cs typeface="Calibri"/>
              </a:rPr>
              <a:t> </a:t>
            </a:r>
            <a:r>
              <a:rPr sz="2000" dirty="0">
                <a:latin typeface="Calibri"/>
                <a:cs typeface="Calibri"/>
              </a:rPr>
              <a:t>and</a:t>
            </a:r>
            <a:r>
              <a:rPr sz="2000" spc="-5" dirty="0">
                <a:latin typeface="Calibri"/>
                <a:cs typeface="Calibri"/>
              </a:rPr>
              <a:t> </a:t>
            </a:r>
            <a:r>
              <a:rPr sz="2000" dirty="0">
                <a:latin typeface="Calibri"/>
                <a:cs typeface="Calibri"/>
              </a:rPr>
              <a:t>volute</a:t>
            </a:r>
            <a:r>
              <a:rPr sz="2000" spc="-1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guid</a:t>
            </a:r>
            <a:r>
              <a:rPr sz="2000" spc="-10" dirty="0">
                <a:latin typeface="Calibri"/>
                <a:cs typeface="Calibri"/>
              </a:rPr>
              <a:t>e</a:t>
            </a:r>
            <a:r>
              <a:rPr sz="2000" spc="-5" dirty="0">
                <a:latin typeface="Calibri"/>
                <a:cs typeface="Calibri"/>
              </a:rPr>
              <a:t> </a:t>
            </a:r>
            <a:r>
              <a:rPr sz="2000" dirty="0">
                <a:latin typeface="Calibri"/>
                <a:cs typeface="Calibri"/>
              </a:rPr>
              <a:t>bod</a:t>
            </a:r>
            <a:r>
              <a:rPr sz="2000" spc="-10" dirty="0">
                <a:latin typeface="Calibri"/>
                <a:cs typeface="Calibri"/>
              </a:rPr>
              <a:t>y</a:t>
            </a:r>
            <a:r>
              <a:rPr sz="2000" dirty="0">
                <a:latin typeface="Calibri"/>
                <a:cs typeface="Calibri"/>
              </a:rPr>
              <a:t> )</a:t>
            </a:r>
            <a:r>
              <a:rPr sz="2000" spc="-5" dirty="0">
                <a:latin typeface="Calibri"/>
                <a:cs typeface="Calibri"/>
              </a:rPr>
              <a:t> ,</a:t>
            </a:r>
            <a:r>
              <a:rPr sz="2000" dirty="0">
                <a:latin typeface="Calibri"/>
                <a:cs typeface="Calibri"/>
              </a:rPr>
              <a:t> </a:t>
            </a:r>
            <a:r>
              <a:rPr sz="2000" spc="-5" dirty="0">
                <a:latin typeface="Calibri"/>
                <a:cs typeface="Calibri"/>
              </a:rPr>
              <a:t>s</a:t>
            </a:r>
            <a:r>
              <a:rPr sz="2000" dirty="0">
                <a:latin typeface="Calibri"/>
                <a:cs typeface="Calibri"/>
              </a:rPr>
              <a:t>o</a:t>
            </a:r>
            <a:r>
              <a:rPr sz="2000" spc="-5" dirty="0">
                <a:latin typeface="Calibri"/>
                <a:cs typeface="Calibri"/>
              </a:rPr>
              <a:t> </a:t>
            </a:r>
            <a:r>
              <a:rPr sz="2000" dirty="0">
                <a:latin typeface="Calibri"/>
                <a:cs typeface="Calibri"/>
              </a:rPr>
              <a:t>that</a:t>
            </a:r>
            <a:r>
              <a:rPr sz="2000" spc="-5" dirty="0">
                <a:latin typeface="Calibri"/>
                <a:cs typeface="Calibri"/>
              </a:rPr>
              <a:t> </a:t>
            </a:r>
            <a:r>
              <a:rPr sz="2000" spc="-10" dirty="0">
                <a:latin typeface="Calibri"/>
                <a:cs typeface="Calibri"/>
              </a:rPr>
              <a:t>the</a:t>
            </a:r>
            <a:r>
              <a:rPr sz="2000" spc="-5" dirty="0">
                <a:latin typeface="Calibri"/>
                <a:cs typeface="Calibri"/>
              </a:rPr>
              <a:t> pum</a:t>
            </a:r>
            <a:r>
              <a:rPr sz="2000" dirty="0">
                <a:latin typeface="Calibri"/>
                <a:cs typeface="Calibri"/>
              </a:rPr>
              <a:t>p can </a:t>
            </a:r>
            <a:r>
              <a:rPr sz="2000" spc="-15" dirty="0">
                <a:latin typeface="Calibri"/>
                <a:cs typeface="Calibri"/>
              </a:rPr>
              <a:t>operat</a:t>
            </a:r>
            <a:r>
              <a:rPr sz="2000" spc="-10" dirty="0">
                <a:latin typeface="Calibri"/>
                <a:cs typeface="Calibri"/>
              </a:rPr>
              <a:t>e</a:t>
            </a:r>
            <a:r>
              <a:rPr sz="2000" spc="5" dirty="0">
                <a:latin typeface="Calibri"/>
                <a:cs typeface="Calibri"/>
              </a:rPr>
              <a:t> </a:t>
            </a:r>
            <a:r>
              <a:rPr sz="2000" spc="-10" dirty="0">
                <a:latin typeface="Calibri"/>
                <a:cs typeface="Calibri"/>
              </a:rPr>
              <a:t>at</a:t>
            </a:r>
            <a:r>
              <a:rPr sz="2000" dirty="0">
                <a:latin typeface="Calibri"/>
                <a:cs typeface="Calibri"/>
              </a:rPr>
              <a:t> a </a:t>
            </a:r>
            <a:r>
              <a:rPr sz="2000" spc="-15" dirty="0">
                <a:latin typeface="Calibri"/>
                <a:cs typeface="Calibri"/>
              </a:rPr>
              <a:t>large</a:t>
            </a:r>
            <a:r>
              <a:rPr sz="2000" spc="-10" dirty="0">
                <a:latin typeface="Calibri"/>
                <a:cs typeface="Calibri"/>
              </a:rPr>
              <a:t>r</a:t>
            </a:r>
            <a:r>
              <a:rPr sz="2000" spc="10" dirty="0">
                <a:latin typeface="Calibri"/>
                <a:cs typeface="Calibri"/>
              </a:rPr>
              <a:t> </a:t>
            </a:r>
            <a:r>
              <a:rPr sz="2000" spc="-10" dirty="0">
                <a:latin typeface="Calibri"/>
                <a:cs typeface="Calibri"/>
              </a:rPr>
              <a:t>It</a:t>
            </a:r>
            <a:r>
              <a:rPr sz="2000" dirty="0">
                <a:latin typeface="Calibri"/>
                <a:cs typeface="Calibri"/>
              </a:rPr>
              <a:t> can</a:t>
            </a:r>
            <a:r>
              <a:rPr sz="2000" spc="-5" dirty="0">
                <a:latin typeface="Calibri"/>
                <a:cs typeface="Calibri"/>
              </a:rPr>
              <a:t> </a:t>
            </a:r>
            <a:r>
              <a:rPr sz="2000" spc="-15" dirty="0">
                <a:latin typeface="Calibri"/>
                <a:cs typeface="Calibri"/>
              </a:rPr>
              <a:t>operat</a:t>
            </a:r>
            <a:r>
              <a:rPr sz="2000" spc="-10" dirty="0">
                <a:latin typeface="Calibri"/>
                <a:cs typeface="Calibri"/>
              </a:rPr>
              <a:t>e</a:t>
            </a:r>
            <a:r>
              <a:rPr sz="2000" spc="5" dirty="0">
                <a:latin typeface="Calibri"/>
                <a:cs typeface="Calibri"/>
              </a:rPr>
              <a:t> </a:t>
            </a:r>
            <a:r>
              <a:rPr sz="2000" spc="-10" dirty="0">
                <a:latin typeface="Calibri"/>
                <a:cs typeface="Calibri"/>
              </a:rPr>
              <a:t>eﬃciently</a:t>
            </a:r>
            <a:r>
              <a:rPr sz="2000" spc="-15" dirty="0">
                <a:latin typeface="Calibri"/>
                <a:cs typeface="Calibri"/>
              </a:rPr>
              <a:t> </a:t>
            </a:r>
            <a:r>
              <a:rPr sz="2000" spc="-5" dirty="0">
                <a:latin typeface="Calibri"/>
                <a:cs typeface="Calibri"/>
              </a:rPr>
              <a:t>i</a:t>
            </a:r>
            <a:r>
              <a:rPr sz="2000" dirty="0">
                <a:latin typeface="Calibri"/>
                <a:cs typeface="Calibri"/>
              </a:rPr>
              <a:t>n </a:t>
            </a:r>
            <a:r>
              <a:rPr sz="2000" spc="-10" dirty="0">
                <a:latin typeface="Calibri"/>
                <a:cs typeface="Calibri"/>
              </a:rPr>
              <a:t>the</a:t>
            </a:r>
            <a:r>
              <a:rPr sz="2000" spc="-5" dirty="0">
                <a:latin typeface="Calibri"/>
                <a:cs typeface="Calibri"/>
              </a:rPr>
              <a:t> </a:t>
            </a:r>
            <a:r>
              <a:rPr sz="2000" spc="-10" dirty="0">
                <a:latin typeface="Calibri"/>
                <a:cs typeface="Calibri"/>
              </a:rPr>
              <a:t>range</a:t>
            </a:r>
            <a:r>
              <a:rPr sz="2000" spc="-5" dirty="0">
                <a:latin typeface="Calibri"/>
                <a:cs typeface="Calibri"/>
              </a:rPr>
              <a:t> o</a:t>
            </a:r>
            <a:r>
              <a:rPr sz="2000" dirty="0">
                <a:latin typeface="Calibri"/>
                <a:cs typeface="Calibri"/>
              </a:rPr>
              <a:t>f </a:t>
            </a:r>
            <a:r>
              <a:rPr sz="2000" spc="-10" dirty="0">
                <a:latin typeface="Calibri"/>
                <a:cs typeface="Calibri"/>
              </a:rPr>
              <a:t>working</a:t>
            </a:r>
            <a:r>
              <a:rPr sz="2000" spc="-5" dirty="0">
                <a:latin typeface="Calibri"/>
                <a:cs typeface="Calibri"/>
              </a:rPr>
              <a:t> </a:t>
            </a:r>
            <a:r>
              <a:rPr sz="2000" spc="50" dirty="0">
                <a:latin typeface="Calibri"/>
                <a:cs typeface="Calibri"/>
              </a:rPr>
              <a:t>condi-ons</a:t>
            </a:r>
            <a:r>
              <a:rPr sz="2000" spc="-10" dirty="0">
                <a:latin typeface="Calibri"/>
                <a:cs typeface="Calibri"/>
              </a:rPr>
              <a:t> </a:t>
            </a:r>
            <a:r>
              <a:rPr sz="2000" dirty="0">
                <a:latin typeface="Calibri"/>
                <a:cs typeface="Calibri"/>
              </a:rPr>
              <a:t>.</a:t>
            </a:r>
          </a:p>
          <a:p>
            <a:pPr marL="12700" marR="594360" indent="229235">
              <a:lnSpc>
                <a:spcPct val="100000"/>
              </a:lnSpc>
            </a:pPr>
            <a:r>
              <a:rPr sz="2000" spc="-5" dirty="0">
                <a:latin typeface="Calibri"/>
                <a:cs typeface="Calibri"/>
              </a:rPr>
              <a:t>Th</a:t>
            </a:r>
            <a:r>
              <a:rPr sz="2000" dirty="0">
                <a:latin typeface="Calibri"/>
                <a:cs typeface="Calibri"/>
              </a:rPr>
              <a:t>e </a:t>
            </a:r>
            <a:r>
              <a:rPr sz="2000" spc="-15" dirty="0">
                <a:latin typeface="Calibri"/>
                <a:cs typeface="Calibri"/>
              </a:rPr>
              <a:t>strength</a:t>
            </a:r>
            <a:r>
              <a:rPr sz="2000" dirty="0">
                <a:latin typeface="Calibri"/>
                <a:cs typeface="Calibri"/>
              </a:rPr>
              <a:t> analysis</a:t>
            </a:r>
            <a:r>
              <a:rPr sz="2000" spc="-5" dirty="0">
                <a:latin typeface="Calibri"/>
                <a:cs typeface="Calibri"/>
              </a:rPr>
              <a:t> o</a:t>
            </a:r>
            <a:r>
              <a:rPr sz="2000" dirty="0">
                <a:latin typeface="Calibri"/>
                <a:cs typeface="Calibri"/>
              </a:rPr>
              <a:t>f </a:t>
            </a:r>
            <a:r>
              <a:rPr sz="2000" spc="-10" dirty="0">
                <a:latin typeface="Calibri"/>
                <a:cs typeface="Calibri"/>
              </a:rPr>
              <a:t>the</a:t>
            </a:r>
            <a:r>
              <a:rPr sz="2000" spc="-5" dirty="0">
                <a:latin typeface="Calibri"/>
                <a:cs typeface="Calibri"/>
              </a:rPr>
              <a:t> pum</a:t>
            </a:r>
            <a:r>
              <a:rPr sz="2000" dirty="0">
                <a:latin typeface="Calibri"/>
                <a:cs typeface="Calibri"/>
              </a:rPr>
              <a:t>p </a:t>
            </a:r>
            <a:r>
              <a:rPr sz="2000" spc="-5" dirty="0">
                <a:latin typeface="Calibri"/>
                <a:cs typeface="Calibri"/>
              </a:rPr>
              <a:t>body</a:t>
            </a:r>
            <a:r>
              <a:rPr sz="2000" dirty="0">
                <a:latin typeface="Calibri"/>
                <a:cs typeface="Calibri"/>
              </a:rPr>
              <a:t>, </a:t>
            </a:r>
            <a:r>
              <a:rPr sz="2000" spc="-5" dirty="0">
                <a:latin typeface="Calibri"/>
                <a:cs typeface="Calibri"/>
              </a:rPr>
              <a:t>bas</a:t>
            </a:r>
            <a:r>
              <a:rPr sz="2000" dirty="0">
                <a:latin typeface="Calibri"/>
                <a:cs typeface="Calibri"/>
              </a:rPr>
              <a:t>e and</a:t>
            </a:r>
            <a:r>
              <a:rPr sz="2000" spc="-5" dirty="0">
                <a:latin typeface="Calibri"/>
                <a:cs typeface="Calibri"/>
              </a:rPr>
              <a:t> </a:t>
            </a:r>
            <a:r>
              <a:rPr sz="2000" spc="-10" dirty="0">
                <a:latin typeface="Calibri"/>
                <a:cs typeface="Calibri"/>
              </a:rPr>
              <a:t>key</a:t>
            </a:r>
            <a:r>
              <a:rPr sz="2000" spc="-5" dirty="0">
                <a:latin typeface="Calibri"/>
                <a:cs typeface="Calibri"/>
              </a:rPr>
              <a:t> </a:t>
            </a:r>
            <a:r>
              <a:rPr sz="2000" spc="-175" dirty="0">
                <a:latin typeface="Calibri"/>
                <a:cs typeface="Calibri"/>
              </a:rPr>
              <a:t>stress-­‐bearing</a:t>
            </a:r>
            <a:r>
              <a:rPr sz="2000" spc="-95" dirty="0">
                <a:latin typeface="Calibri"/>
                <a:cs typeface="Calibri"/>
              </a:rPr>
              <a:t> </a:t>
            </a:r>
            <a:r>
              <a:rPr sz="2000" dirty="0">
                <a:latin typeface="Calibri"/>
                <a:cs typeface="Calibri"/>
              </a:rPr>
              <a:t>components</a:t>
            </a:r>
            <a:r>
              <a:rPr sz="2000" spc="-10" dirty="0">
                <a:latin typeface="Calibri"/>
                <a:cs typeface="Calibri"/>
              </a:rPr>
              <a:t> </a:t>
            </a:r>
            <a:r>
              <a:rPr sz="2000" spc="-5" dirty="0">
                <a:latin typeface="Calibri"/>
                <a:cs typeface="Calibri"/>
              </a:rPr>
              <a:t>i</a:t>
            </a:r>
            <a:r>
              <a:rPr sz="2000" dirty="0">
                <a:latin typeface="Calibri"/>
                <a:cs typeface="Calibri"/>
              </a:rPr>
              <a:t>s </a:t>
            </a:r>
            <a:r>
              <a:rPr sz="2000" spc="-10" dirty="0">
                <a:latin typeface="Calibri"/>
                <a:cs typeface="Calibri"/>
              </a:rPr>
              <a:t>carried</a:t>
            </a:r>
            <a:r>
              <a:rPr sz="2000" spc="-5" dirty="0">
                <a:latin typeface="Calibri"/>
                <a:cs typeface="Calibri"/>
              </a:rPr>
              <a:t> ou</a:t>
            </a:r>
            <a:r>
              <a:rPr sz="2000" dirty="0">
                <a:latin typeface="Calibri"/>
                <a:cs typeface="Calibri"/>
              </a:rPr>
              <a:t>t through</a:t>
            </a:r>
            <a:r>
              <a:rPr sz="2000" spc="-5" dirty="0">
                <a:latin typeface="Calibri"/>
                <a:cs typeface="Calibri"/>
              </a:rPr>
              <a:t> CF</a:t>
            </a:r>
            <a:r>
              <a:rPr sz="2000" dirty="0">
                <a:latin typeface="Calibri"/>
                <a:cs typeface="Calibri"/>
              </a:rPr>
              <a:t>D</a:t>
            </a:r>
            <a:r>
              <a:rPr sz="2000" spc="-5" dirty="0">
                <a:latin typeface="Calibri"/>
                <a:cs typeface="Calibri"/>
              </a:rPr>
              <a:t> </a:t>
            </a:r>
            <a:r>
              <a:rPr sz="2000" dirty="0">
                <a:latin typeface="Calibri"/>
                <a:cs typeface="Calibri"/>
              </a:rPr>
              <a:t>to</a:t>
            </a:r>
            <a:r>
              <a:rPr sz="2000" spc="-5" dirty="0">
                <a:latin typeface="Calibri"/>
                <a:cs typeface="Calibri"/>
              </a:rPr>
              <a:t> </a:t>
            </a:r>
            <a:r>
              <a:rPr sz="2000" spc="-10" dirty="0">
                <a:latin typeface="Calibri"/>
                <a:cs typeface="Calibri"/>
              </a:rPr>
              <a:t>ensure the</a:t>
            </a:r>
            <a:r>
              <a:rPr sz="2000" spc="-5" dirty="0">
                <a:latin typeface="Calibri"/>
                <a:cs typeface="Calibri"/>
              </a:rPr>
              <a:t> smoot</a:t>
            </a:r>
            <a:r>
              <a:rPr sz="2000" dirty="0">
                <a:latin typeface="Calibri"/>
                <a:cs typeface="Calibri"/>
              </a:rPr>
              <a:t>h and</a:t>
            </a:r>
            <a:r>
              <a:rPr sz="2000" spc="-5" dirty="0">
                <a:latin typeface="Calibri"/>
                <a:cs typeface="Calibri"/>
              </a:rPr>
              <a:t> </a:t>
            </a:r>
            <a:r>
              <a:rPr sz="2000" dirty="0">
                <a:latin typeface="Calibri"/>
                <a:cs typeface="Calibri"/>
              </a:rPr>
              <a:t>reliable </a:t>
            </a:r>
            <a:r>
              <a:rPr sz="2000" spc="50" dirty="0">
                <a:latin typeface="Calibri"/>
                <a:cs typeface="Calibri"/>
              </a:rPr>
              <a:t>opera-o</a:t>
            </a:r>
            <a:r>
              <a:rPr sz="2000" spc="60" dirty="0">
                <a:latin typeface="Calibri"/>
                <a:cs typeface="Calibri"/>
              </a:rPr>
              <a:t>n</a:t>
            </a:r>
            <a:r>
              <a:rPr sz="2000" spc="5" dirty="0">
                <a:latin typeface="Calibri"/>
                <a:cs typeface="Calibri"/>
              </a:rPr>
              <a:t> </a:t>
            </a:r>
            <a:r>
              <a:rPr sz="2000" spc="-5" dirty="0">
                <a:latin typeface="Calibri"/>
                <a:cs typeface="Calibri"/>
              </a:rPr>
              <a:t>o</a:t>
            </a:r>
            <a:r>
              <a:rPr sz="2000" dirty="0">
                <a:latin typeface="Calibri"/>
                <a:cs typeface="Calibri"/>
              </a:rPr>
              <a:t>f </a:t>
            </a:r>
            <a:r>
              <a:rPr sz="2000" spc="-10" dirty="0">
                <a:latin typeface="Calibri"/>
                <a:cs typeface="Calibri"/>
              </a:rPr>
              <a:t>the</a:t>
            </a:r>
            <a:r>
              <a:rPr sz="2000" spc="-5" dirty="0">
                <a:latin typeface="Calibri"/>
                <a:cs typeface="Calibri"/>
              </a:rPr>
              <a:t> pump.</a:t>
            </a:r>
            <a:endParaRPr sz="2000" dirty="0">
              <a:latin typeface="Calibri"/>
              <a:cs typeface="Calibri"/>
            </a:endParaRPr>
          </a:p>
        </p:txBody>
      </p:sp>
      <p:sp>
        <p:nvSpPr>
          <p:cNvPr id="9" name="object 9"/>
          <p:cNvSpPr txBox="1"/>
          <p:nvPr/>
        </p:nvSpPr>
        <p:spPr>
          <a:xfrm>
            <a:off x="370205" y="391600"/>
            <a:ext cx="4201795" cy="307777"/>
          </a:xfrm>
          <a:prstGeom prst="rect">
            <a:avLst/>
          </a:prstGeom>
        </p:spPr>
        <p:txBody>
          <a:bodyPr vert="horz" wrap="square" lIns="0" tIns="0" rIns="0" bIns="0" rtlCol="0">
            <a:spAutoFit/>
          </a:bodyPr>
          <a:lstStyle/>
          <a:p>
            <a:pPr marL="12700">
              <a:lnSpc>
                <a:spcPct val="100000"/>
              </a:lnSpc>
            </a:pPr>
            <a:r>
              <a:rPr lang="en-US" sz="2000" dirty="0" smtClean="0">
                <a:latin typeface="宋体"/>
                <a:cs typeface="宋体"/>
              </a:rPr>
              <a:t>VTP</a:t>
            </a:r>
            <a:r>
              <a:rPr sz="2000" dirty="0" smtClean="0">
                <a:latin typeface="宋体"/>
                <a:cs typeface="宋体"/>
              </a:rPr>
              <a:t> </a:t>
            </a:r>
            <a:r>
              <a:rPr sz="2000" spc="-10" dirty="0">
                <a:latin typeface="Times New Roman"/>
                <a:cs typeface="Times New Roman"/>
              </a:rPr>
              <a:t>long</a:t>
            </a:r>
            <a:r>
              <a:rPr sz="2000" spc="-5" dirty="0">
                <a:latin typeface="Times New Roman"/>
                <a:cs typeface="Times New Roman"/>
              </a:rPr>
              <a:t> </a:t>
            </a:r>
            <a:r>
              <a:rPr sz="2000" spc="-15" dirty="0">
                <a:latin typeface="Times New Roman"/>
                <a:cs typeface="Times New Roman"/>
              </a:rPr>
              <a:t>shaf</a:t>
            </a:r>
            <a:r>
              <a:rPr sz="2000" spc="-10" dirty="0">
                <a:latin typeface="Times New Roman"/>
                <a:cs typeface="Times New Roman"/>
              </a:rPr>
              <a:t>t</a:t>
            </a:r>
            <a:r>
              <a:rPr sz="2000" dirty="0">
                <a:latin typeface="Times New Roman"/>
                <a:cs typeface="Times New Roman"/>
              </a:rPr>
              <a:t> </a:t>
            </a:r>
            <a:r>
              <a:rPr sz="2000" spc="-10" dirty="0">
                <a:latin typeface="Times New Roman"/>
                <a:cs typeface="Times New Roman"/>
              </a:rPr>
              <a:t>vertical</a:t>
            </a:r>
            <a:r>
              <a:rPr sz="2000" dirty="0">
                <a:latin typeface="Times New Roman"/>
                <a:cs typeface="Times New Roman"/>
              </a:rPr>
              <a:t> </a:t>
            </a:r>
            <a:r>
              <a:rPr sz="2000" spc="-10" dirty="0">
                <a:latin typeface="Times New Roman"/>
                <a:cs typeface="Times New Roman"/>
              </a:rPr>
              <a:t>drainage</a:t>
            </a:r>
            <a:r>
              <a:rPr sz="2000" dirty="0">
                <a:latin typeface="Times New Roman"/>
                <a:cs typeface="Times New Roman"/>
              </a:rPr>
              <a:t> </a:t>
            </a:r>
            <a:r>
              <a:rPr sz="2000" spc="-15" dirty="0">
                <a:latin typeface="Times New Roman"/>
                <a:cs typeface="Times New Roman"/>
              </a:rPr>
              <a:t>pump</a:t>
            </a:r>
            <a:endParaRPr sz="2000" dirty="0">
              <a:latin typeface="Times New Roman"/>
              <a:cs typeface="Times New Roman"/>
            </a:endParaRP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86244" y="628583"/>
            <a:ext cx="3006090" cy="622935"/>
          </a:xfrm>
          <a:prstGeom prst="rect">
            <a:avLst/>
          </a:prstGeom>
        </p:spPr>
        <p:txBody>
          <a:bodyPr vert="horz" wrap="square" lIns="0" tIns="0" rIns="0" bIns="0" rtlCol="0">
            <a:spAutoFit/>
          </a:bodyPr>
          <a:lstStyle/>
          <a:p>
            <a:pPr marL="12700" marR="5080">
              <a:lnSpc>
                <a:spcPts val="2500"/>
              </a:lnSpc>
            </a:pPr>
            <a:r>
              <a:rPr sz="2400" b="1" spc="-5" dirty="0">
                <a:latin typeface="Arial"/>
                <a:cs typeface="Arial"/>
              </a:rPr>
              <a:t>CF</a:t>
            </a:r>
            <a:r>
              <a:rPr sz="2400" b="1" dirty="0">
                <a:latin typeface="Arial"/>
                <a:cs typeface="Arial"/>
              </a:rPr>
              <a:t>D </a:t>
            </a:r>
            <a:r>
              <a:rPr sz="2400" b="1" spc="-20" dirty="0">
                <a:latin typeface="Arial"/>
                <a:cs typeface="Arial"/>
              </a:rPr>
              <a:t>pump</a:t>
            </a:r>
            <a:r>
              <a:rPr sz="2400" b="1" spc="-5" dirty="0">
                <a:latin typeface="Arial"/>
                <a:cs typeface="Arial"/>
              </a:rPr>
              <a:t> </a:t>
            </a:r>
            <a:r>
              <a:rPr sz="2400" b="1" spc="-15" dirty="0">
                <a:latin typeface="Arial"/>
                <a:cs typeface="Arial"/>
              </a:rPr>
              <a:t>hydraulic</a:t>
            </a:r>
            <a:r>
              <a:rPr sz="2400" b="1" spc="-10" dirty="0">
                <a:latin typeface="Arial"/>
                <a:cs typeface="Arial"/>
              </a:rPr>
              <a:t> </a:t>
            </a:r>
            <a:r>
              <a:rPr sz="2400" b="1" dirty="0">
                <a:latin typeface="Arial"/>
                <a:cs typeface="Arial"/>
              </a:rPr>
              <a:t>analysis</a:t>
            </a:r>
            <a:endParaRPr sz="2400">
              <a:latin typeface="Arial"/>
              <a:cs typeface="Arial"/>
            </a:endParaRPr>
          </a:p>
        </p:txBody>
      </p:sp>
      <p:sp>
        <p:nvSpPr>
          <p:cNvPr id="10" name="object 10"/>
          <p:cNvSpPr/>
          <p:nvPr/>
        </p:nvSpPr>
        <p:spPr>
          <a:xfrm>
            <a:off x="251523" y="1275606"/>
            <a:ext cx="4225048" cy="298832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860035" y="1826399"/>
            <a:ext cx="3448427" cy="3024327"/>
          </a:xfrm>
          <a:prstGeom prst="rect">
            <a:avLst/>
          </a:prstGeom>
          <a:blipFill>
            <a:blip r:embed="rId6"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36830">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86244" y="899358"/>
            <a:ext cx="985519" cy="1917700"/>
          </a:xfrm>
          <a:prstGeom prst="rect">
            <a:avLst/>
          </a:prstGeom>
        </p:spPr>
        <p:txBody>
          <a:bodyPr vert="horz" wrap="square" lIns="0" tIns="0" rIns="0" bIns="0" rtlCol="0">
            <a:spAutoFit/>
          </a:bodyPr>
          <a:lstStyle/>
          <a:p>
            <a:pPr marL="12700">
              <a:lnSpc>
                <a:spcPts val="2250"/>
              </a:lnSpc>
            </a:pPr>
            <a:r>
              <a:rPr sz="2000" spc="-5" dirty="0">
                <a:solidFill>
                  <a:srgbClr val="FF0000"/>
                </a:solidFill>
                <a:latin typeface="Arial"/>
                <a:cs typeface="Arial"/>
              </a:rPr>
              <a:t>CFD</a:t>
            </a:r>
            <a:endParaRPr sz="2000">
              <a:latin typeface="Arial"/>
              <a:cs typeface="Arial"/>
            </a:endParaRPr>
          </a:p>
          <a:p>
            <a:pPr marL="12700" marR="5080">
              <a:lnSpc>
                <a:spcPct val="90000"/>
              </a:lnSpc>
              <a:spcBef>
                <a:spcPts val="90"/>
              </a:spcBef>
            </a:pPr>
            <a:r>
              <a:rPr sz="2000" spc="-5" dirty="0">
                <a:solidFill>
                  <a:srgbClr val="FF0000"/>
                </a:solidFill>
                <a:latin typeface="Arial"/>
                <a:cs typeface="Arial"/>
              </a:rPr>
              <a:t>water pump </a:t>
            </a:r>
            <a:r>
              <a:rPr sz="2000" dirty="0">
                <a:solidFill>
                  <a:srgbClr val="FF0000"/>
                </a:solidFill>
                <a:latin typeface="Arial"/>
                <a:cs typeface="Arial"/>
              </a:rPr>
              <a:t>strength mechani cal </a:t>
            </a:r>
            <a:r>
              <a:rPr sz="2000" spc="-5" dirty="0">
                <a:solidFill>
                  <a:srgbClr val="FF0000"/>
                </a:solidFill>
                <a:latin typeface="Arial"/>
                <a:cs typeface="Arial"/>
              </a:rPr>
              <a:t>analysis</a:t>
            </a:r>
            <a:endParaRPr sz="2000">
              <a:latin typeface="Arial"/>
              <a:cs typeface="Arial"/>
            </a:endParaRPr>
          </a:p>
        </p:txBody>
      </p:sp>
      <p:sp>
        <p:nvSpPr>
          <p:cNvPr id="10" name="object 10"/>
          <p:cNvSpPr/>
          <p:nvPr/>
        </p:nvSpPr>
        <p:spPr>
          <a:xfrm>
            <a:off x="5580113" y="1347622"/>
            <a:ext cx="2757284" cy="351134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475651" y="915568"/>
            <a:ext cx="3160026" cy="3489744"/>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2058451" y="68740"/>
            <a:ext cx="4201795" cy="307777"/>
          </a:xfrm>
          <a:prstGeom prst="rect">
            <a:avLst/>
          </a:prstGeom>
        </p:spPr>
        <p:txBody>
          <a:bodyPr vert="horz" wrap="square" lIns="0" tIns="0" rIns="0" bIns="0" rtlCol="0">
            <a:spAutoFit/>
          </a:bodyPr>
          <a:lstStyle/>
          <a:p>
            <a:pPr marL="12700">
              <a:lnSpc>
                <a:spcPct val="100000"/>
              </a:lnSpc>
            </a:pPr>
            <a:r>
              <a:rPr lang="en-US" sz="2000" dirty="0" smtClean="0">
                <a:latin typeface="宋体"/>
                <a:cs typeface="宋体"/>
              </a:rPr>
              <a:t>VTP</a:t>
            </a:r>
            <a:r>
              <a:rPr sz="2000" dirty="0" smtClean="0">
                <a:latin typeface="宋体"/>
                <a:cs typeface="宋体"/>
              </a:rPr>
              <a:t> </a:t>
            </a:r>
            <a:r>
              <a:rPr sz="2000" spc="-10" dirty="0">
                <a:latin typeface="Times New Roman"/>
                <a:cs typeface="Times New Roman"/>
              </a:rPr>
              <a:t>long</a:t>
            </a:r>
            <a:r>
              <a:rPr sz="2000" spc="-5" dirty="0">
                <a:latin typeface="Times New Roman"/>
                <a:cs typeface="Times New Roman"/>
              </a:rPr>
              <a:t> </a:t>
            </a:r>
            <a:r>
              <a:rPr sz="2000" spc="-15" dirty="0">
                <a:latin typeface="Times New Roman"/>
                <a:cs typeface="Times New Roman"/>
              </a:rPr>
              <a:t>shaf</a:t>
            </a:r>
            <a:r>
              <a:rPr sz="2000" spc="-10" dirty="0">
                <a:latin typeface="Times New Roman"/>
                <a:cs typeface="Times New Roman"/>
              </a:rPr>
              <a:t>t</a:t>
            </a:r>
            <a:r>
              <a:rPr sz="2000" dirty="0">
                <a:latin typeface="Times New Roman"/>
                <a:cs typeface="Times New Roman"/>
              </a:rPr>
              <a:t> </a:t>
            </a:r>
            <a:r>
              <a:rPr sz="2000" spc="-10" dirty="0">
                <a:latin typeface="Times New Roman"/>
                <a:cs typeface="Times New Roman"/>
              </a:rPr>
              <a:t>vertical</a:t>
            </a:r>
            <a:r>
              <a:rPr sz="2000" dirty="0">
                <a:latin typeface="Times New Roman"/>
                <a:cs typeface="Times New Roman"/>
              </a:rPr>
              <a:t> </a:t>
            </a:r>
            <a:r>
              <a:rPr sz="2000" spc="-10" dirty="0">
                <a:latin typeface="Times New Roman"/>
                <a:cs typeface="Times New Roman"/>
              </a:rPr>
              <a:t>drainage</a:t>
            </a:r>
            <a:r>
              <a:rPr sz="2000" dirty="0">
                <a:latin typeface="Times New Roman"/>
                <a:cs typeface="Times New Roman"/>
              </a:rPr>
              <a:t> </a:t>
            </a:r>
            <a:r>
              <a:rPr sz="2000" spc="-15" dirty="0">
                <a:latin typeface="Times New Roman"/>
                <a:cs typeface="Times New Roman"/>
              </a:rPr>
              <a:t>pump</a:t>
            </a:r>
            <a:endParaRPr sz="2000" dirty="0">
              <a:latin typeface="Times New Roman"/>
              <a:cs typeface="Times New Roman"/>
            </a:endParaRP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27582" y="1275600"/>
            <a:ext cx="2957868" cy="2848317"/>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716017" y="1923681"/>
            <a:ext cx="3294811" cy="2899435"/>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612775" y="591313"/>
            <a:ext cx="4182110" cy="228600"/>
          </a:xfrm>
          <a:prstGeom prst="rect">
            <a:avLst/>
          </a:prstGeom>
        </p:spPr>
        <p:txBody>
          <a:bodyPr vert="horz" wrap="square" lIns="0" tIns="0" rIns="0" bIns="0" rtlCol="0">
            <a:spAutoFit/>
          </a:bodyPr>
          <a:lstStyle/>
          <a:p>
            <a:pPr marL="12700">
              <a:lnSpc>
                <a:spcPct val="100000"/>
              </a:lnSpc>
            </a:pPr>
            <a:r>
              <a:rPr sz="1800" spc="-140" dirty="0">
                <a:solidFill>
                  <a:srgbClr val="FF0000"/>
                </a:solidFill>
                <a:latin typeface="Calibri"/>
                <a:cs typeface="Calibri"/>
              </a:rPr>
              <a:t>Three-­‐dimensiona</a:t>
            </a:r>
            <a:r>
              <a:rPr sz="1800" spc="-65" dirty="0">
                <a:solidFill>
                  <a:srgbClr val="FF0000"/>
                </a:solidFill>
                <a:latin typeface="Calibri"/>
                <a:cs typeface="Calibri"/>
              </a:rPr>
              <a:t>l</a:t>
            </a:r>
            <a:r>
              <a:rPr sz="1800" spc="10" dirty="0">
                <a:solidFill>
                  <a:srgbClr val="FF0000"/>
                </a:solidFill>
                <a:latin typeface="Calibri"/>
                <a:cs typeface="Calibri"/>
              </a:rPr>
              <a:t> </a:t>
            </a:r>
            <a:r>
              <a:rPr sz="1800" spc="-5" dirty="0">
                <a:solidFill>
                  <a:srgbClr val="FF0000"/>
                </a:solidFill>
                <a:latin typeface="Calibri"/>
                <a:cs typeface="Calibri"/>
              </a:rPr>
              <a:t>drawin</a:t>
            </a:r>
            <a:r>
              <a:rPr sz="1800" dirty="0">
                <a:solidFill>
                  <a:srgbClr val="FF0000"/>
                </a:solidFill>
                <a:latin typeface="Calibri"/>
                <a:cs typeface="Calibri"/>
              </a:rPr>
              <a:t>g</a:t>
            </a:r>
            <a:r>
              <a:rPr sz="1800" spc="5" dirty="0">
                <a:solidFill>
                  <a:srgbClr val="FF0000"/>
                </a:solidFill>
                <a:latin typeface="Calibri"/>
                <a:cs typeface="Calibri"/>
              </a:rPr>
              <a:t> </a:t>
            </a:r>
            <a:r>
              <a:rPr sz="1800" spc="-5" dirty="0">
                <a:solidFill>
                  <a:srgbClr val="FF0000"/>
                </a:solidFill>
                <a:latin typeface="Calibri"/>
                <a:cs typeface="Calibri"/>
              </a:rPr>
              <a:t>o</a:t>
            </a:r>
            <a:r>
              <a:rPr sz="1800" dirty="0">
                <a:solidFill>
                  <a:srgbClr val="FF0000"/>
                </a:solidFill>
                <a:latin typeface="Calibri"/>
                <a:cs typeface="Calibri"/>
              </a:rPr>
              <a:t>f </a:t>
            </a:r>
            <a:r>
              <a:rPr sz="1800" spc="-5" dirty="0">
                <a:solidFill>
                  <a:srgbClr val="FF0000"/>
                </a:solidFill>
                <a:latin typeface="Calibri"/>
                <a:cs typeface="Calibri"/>
              </a:rPr>
              <a:t>diversio</a:t>
            </a:r>
            <a:r>
              <a:rPr sz="1800" dirty="0">
                <a:solidFill>
                  <a:srgbClr val="FF0000"/>
                </a:solidFill>
                <a:latin typeface="Calibri"/>
                <a:cs typeface="Calibri"/>
              </a:rPr>
              <a:t>n</a:t>
            </a:r>
            <a:r>
              <a:rPr sz="1800" spc="5" dirty="0">
                <a:solidFill>
                  <a:srgbClr val="FF0000"/>
                </a:solidFill>
                <a:latin typeface="Calibri"/>
                <a:cs typeface="Calibri"/>
              </a:rPr>
              <a:t> </a:t>
            </a:r>
            <a:r>
              <a:rPr sz="1800" spc="-5" dirty="0">
                <a:solidFill>
                  <a:srgbClr val="FF0000"/>
                </a:solidFill>
                <a:latin typeface="Calibri"/>
                <a:cs typeface="Calibri"/>
              </a:rPr>
              <a:t>ﬂuid</a:t>
            </a:r>
            <a:endParaRPr sz="1800">
              <a:latin typeface="Calibri"/>
              <a:cs typeface="Calibri"/>
            </a:endParaRP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txBox="1"/>
          <p:nvPr/>
        </p:nvSpPr>
        <p:spPr>
          <a:xfrm>
            <a:off x="78739" y="596060"/>
            <a:ext cx="5679440" cy="228600"/>
          </a:xfrm>
          <a:prstGeom prst="rect">
            <a:avLst/>
          </a:prstGeom>
        </p:spPr>
        <p:txBody>
          <a:bodyPr vert="horz" wrap="square" lIns="0" tIns="0" rIns="0" bIns="0" rtlCol="0">
            <a:spAutoFit/>
          </a:bodyPr>
          <a:lstStyle/>
          <a:p>
            <a:pPr marL="12700">
              <a:lnSpc>
                <a:spcPct val="100000"/>
              </a:lnSpc>
            </a:pPr>
            <a:r>
              <a:rPr sz="1800" dirty="0">
                <a:solidFill>
                  <a:srgbClr val="FF0000"/>
                </a:solidFill>
                <a:latin typeface="Calibri"/>
                <a:cs typeface="Calibri"/>
              </a:rPr>
              <a:t>3D</a:t>
            </a:r>
            <a:r>
              <a:rPr sz="1800" spc="-5" dirty="0">
                <a:solidFill>
                  <a:srgbClr val="FF0000"/>
                </a:solidFill>
                <a:latin typeface="Calibri"/>
                <a:cs typeface="Calibri"/>
              </a:rPr>
              <a:t> drawin</a:t>
            </a:r>
            <a:r>
              <a:rPr sz="1800" dirty="0">
                <a:solidFill>
                  <a:srgbClr val="FF0000"/>
                </a:solidFill>
                <a:latin typeface="Calibri"/>
                <a:cs typeface="Calibri"/>
              </a:rPr>
              <a:t>g</a:t>
            </a:r>
            <a:r>
              <a:rPr sz="1800" spc="5" dirty="0">
                <a:solidFill>
                  <a:srgbClr val="FF0000"/>
                </a:solidFill>
                <a:latin typeface="Calibri"/>
                <a:cs typeface="Calibri"/>
              </a:rPr>
              <a:t> </a:t>
            </a:r>
            <a:r>
              <a:rPr sz="1800" spc="-5" dirty="0">
                <a:solidFill>
                  <a:srgbClr val="FF0000"/>
                </a:solidFill>
                <a:latin typeface="Calibri"/>
                <a:cs typeface="Calibri"/>
              </a:rPr>
              <a:t>o</a:t>
            </a:r>
            <a:r>
              <a:rPr sz="1800" dirty="0">
                <a:solidFill>
                  <a:srgbClr val="FF0000"/>
                </a:solidFill>
                <a:latin typeface="Calibri"/>
                <a:cs typeface="Calibri"/>
              </a:rPr>
              <a:t>f </a:t>
            </a:r>
            <a:r>
              <a:rPr sz="1800" spc="-5" dirty="0">
                <a:solidFill>
                  <a:srgbClr val="FF0000"/>
                </a:solidFill>
                <a:latin typeface="Calibri"/>
                <a:cs typeface="Calibri"/>
              </a:rPr>
              <a:t>impelle</a:t>
            </a:r>
            <a:r>
              <a:rPr sz="1800" dirty="0">
                <a:solidFill>
                  <a:srgbClr val="FF0000"/>
                </a:solidFill>
                <a:latin typeface="Calibri"/>
                <a:cs typeface="Calibri"/>
              </a:rPr>
              <a:t>r</a:t>
            </a:r>
            <a:r>
              <a:rPr sz="1800" spc="10" dirty="0">
                <a:solidFill>
                  <a:srgbClr val="FF0000"/>
                </a:solidFill>
                <a:latin typeface="Calibri"/>
                <a:cs typeface="Calibri"/>
              </a:rPr>
              <a:t> </a:t>
            </a:r>
            <a:r>
              <a:rPr sz="1800" dirty="0">
                <a:solidFill>
                  <a:srgbClr val="FF0000"/>
                </a:solidFill>
                <a:latin typeface="Calibri"/>
                <a:cs typeface="Calibri"/>
              </a:rPr>
              <a:t>components</a:t>
            </a:r>
            <a:r>
              <a:rPr sz="1800" spc="-10" dirty="0">
                <a:solidFill>
                  <a:srgbClr val="FF0000"/>
                </a:solidFill>
                <a:latin typeface="Calibri"/>
                <a:cs typeface="Calibri"/>
              </a:rPr>
              <a:t> </a:t>
            </a:r>
            <a:r>
              <a:rPr sz="1800" spc="-5" dirty="0">
                <a:solidFill>
                  <a:srgbClr val="FF0000"/>
                </a:solidFill>
                <a:latin typeface="Calibri"/>
                <a:cs typeface="Calibri"/>
              </a:rPr>
              <a:t>(axia</a:t>
            </a:r>
            <a:r>
              <a:rPr sz="1800" dirty="0">
                <a:solidFill>
                  <a:srgbClr val="FF0000"/>
                </a:solidFill>
                <a:latin typeface="Calibri"/>
                <a:cs typeface="Calibri"/>
              </a:rPr>
              <a:t>l </a:t>
            </a:r>
            <a:r>
              <a:rPr sz="1800" spc="-5" dirty="0">
                <a:solidFill>
                  <a:srgbClr val="FF0000"/>
                </a:solidFill>
                <a:latin typeface="Calibri"/>
                <a:cs typeface="Calibri"/>
              </a:rPr>
              <a:t>ﬂo</a:t>
            </a:r>
            <a:r>
              <a:rPr sz="1800" dirty="0">
                <a:solidFill>
                  <a:srgbClr val="FF0000"/>
                </a:solidFill>
                <a:latin typeface="Calibri"/>
                <a:cs typeface="Calibri"/>
              </a:rPr>
              <a:t>w </a:t>
            </a:r>
            <a:r>
              <a:rPr sz="1800" spc="-5" dirty="0">
                <a:solidFill>
                  <a:srgbClr val="FF0000"/>
                </a:solidFill>
                <a:latin typeface="Calibri"/>
                <a:cs typeface="Calibri"/>
              </a:rPr>
              <a:t>pum</a:t>
            </a:r>
            <a:r>
              <a:rPr sz="1800" dirty="0">
                <a:solidFill>
                  <a:srgbClr val="FF0000"/>
                </a:solidFill>
                <a:latin typeface="Calibri"/>
                <a:cs typeface="Calibri"/>
              </a:rPr>
              <a:t>p </a:t>
            </a:r>
            <a:r>
              <a:rPr sz="1800" spc="-5" dirty="0">
                <a:solidFill>
                  <a:srgbClr val="FF0000"/>
                </a:solidFill>
                <a:latin typeface="Calibri"/>
                <a:cs typeface="Calibri"/>
              </a:rPr>
              <a:t>blades)</a:t>
            </a:r>
            <a:endParaRPr sz="1800">
              <a:latin typeface="Calibri"/>
              <a:cs typeface="Calibri"/>
            </a:endParaRPr>
          </a:p>
        </p:txBody>
      </p:sp>
      <p:sp>
        <p:nvSpPr>
          <p:cNvPr id="9" name="object 9"/>
          <p:cNvSpPr/>
          <p:nvPr/>
        </p:nvSpPr>
        <p:spPr>
          <a:xfrm>
            <a:off x="5076063" y="1851672"/>
            <a:ext cx="3168345" cy="294948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27582" y="1121054"/>
            <a:ext cx="2890951" cy="2787764"/>
          </a:xfrm>
          <a:prstGeom prst="rect">
            <a:avLst/>
          </a:prstGeom>
          <a:blipFill>
            <a:blip r:embed="rId5"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899591" y="1419631"/>
            <a:ext cx="3203841" cy="1810867"/>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148059" y="1944890"/>
            <a:ext cx="2898266" cy="2759024"/>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64459" y="726236"/>
            <a:ext cx="5824220" cy="254000"/>
          </a:xfrm>
          <a:prstGeom prst="rect">
            <a:avLst/>
          </a:prstGeom>
        </p:spPr>
        <p:txBody>
          <a:bodyPr vert="horz" wrap="square" lIns="0" tIns="0" rIns="0" bIns="0" rtlCol="0">
            <a:spAutoFit/>
          </a:bodyPr>
          <a:lstStyle/>
          <a:p>
            <a:pPr marL="12700">
              <a:lnSpc>
                <a:spcPct val="100000"/>
              </a:lnSpc>
            </a:pPr>
            <a:r>
              <a:rPr sz="1800" dirty="0">
                <a:solidFill>
                  <a:srgbClr val="FF0000"/>
                </a:solidFill>
                <a:latin typeface="Calibri"/>
                <a:cs typeface="Calibri"/>
              </a:rPr>
              <a:t>3D</a:t>
            </a:r>
            <a:r>
              <a:rPr sz="1800" spc="-5" dirty="0">
                <a:solidFill>
                  <a:srgbClr val="FF0000"/>
                </a:solidFill>
                <a:latin typeface="Calibri"/>
                <a:cs typeface="Calibri"/>
              </a:rPr>
              <a:t> drawin</a:t>
            </a:r>
            <a:r>
              <a:rPr sz="1800" dirty="0">
                <a:solidFill>
                  <a:srgbClr val="FF0000"/>
                </a:solidFill>
                <a:latin typeface="Calibri"/>
                <a:cs typeface="Calibri"/>
              </a:rPr>
              <a:t>g</a:t>
            </a:r>
            <a:r>
              <a:rPr sz="1800" spc="5" dirty="0">
                <a:solidFill>
                  <a:srgbClr val="FF0000"/>
                </a:solidFill>
                <a:latin typeface="Calibri"/>
                <a:cs typeface="Calibri"/>
              </a:rPr>
              <a:t> </a:t>
            </a:r>
            <a:r>
              <a:rPr sz="1800" spc="-5" dirty="0">
                <a:solidFill>
                  <a:srgbClr val="FF0000"/>
                </a:solidFill>
                <a:latin typeface="Calibri"/>
                <a:cs typeface="Calibri"/>
              </a:rPr>
              <a:t>o</a:t>
            </a:r>
            <a:r>
              <a:rPr sz="1800" dirty="0">
                <a:solidFill>
                  <a:srgbClr val="FF0000"/>
                </a:solidFill>
                <a:latin typeface="Calibri"/>
                <a:cs typeface="Calibri"/>
              </a:rPr>
              <a:t>f </a:t>
            </a:r>
            <a:r>
              <a:rPr sz="1800" spc="-5" dirty="0">
                <a:solidFill>
                  <a:srgbClr val="FF0000"/>
                </a:solidFill>
                <a:latin typeface="Calibri"/>
                <a:cs typeface="Calibri"/>
              </a:rPr>
              <a:t>impelle</a:t>
            </a:r>
            <a:r>
              <a:rPr sz="1800" dirty="0">
                <a:solidFill>
                  <a:srgbClr val="FF0000"/>
                </a:solidFill>
                <a:latin typeface="Calibri"/>
                <a:cs typeface="Calibri"/>
              </a:rPr>
              <a:t>r</a:t>
            </a:r>
            <a:r>
              <a:rPr sz="1800" spc="10" dirty="0">
                <a:solidFill>
                  <a:srgbClr val="FF0000"/>
                </a:solidFill>
                <a:latin typeface="Calibri"/>
                <a:cs typeface="Calibri"/>
              </a:rPr>
              <a:t> </a:t>
            </a:r>
            <a:r>
              <a:rPr sz="1800" dirty="0">
                <a:solidFill>
                  <a:srgbClr val="FF0000"/>
                </a:solidFill>
                <a:latin typeface="Calibri"/>
                <a:cs typeface="Calibri"/>
              </a:rPr>
              <a:t>components</a:t>
            </a:r>
            <a:r>
              <a:rPr sz="1800" spc="-10" dirty="0">
                <a:solidFill>
                  <a:srgbClr val="FF0000"/>
                </a:solidFill>
                <a:latin typeface="Calibri"/>
                <a:cs typeface="Calibri"/>
              </a:rPr>
              <a:t> </a:t>
            </a:r>
            <a:r>
              <a:rPr sz="1800" spc="-5" dirty="0">
                <a:solidFill>
                  <a:srgbClr val="FF0000"/>
                </a:solidFill>
                <a:latin typeface="Calibri"/>
                <a:cs typeface="Calibri"/>
              </a:rPr>
              <a:t>(mixe</a:t>
            </a:r>
            <a:r>
              <a:rPr sz="1800" dirty="0">
                <a:solidFill>
                  <a:srgbClr val="FF0000"/>
                </a:solidFill>
                <a:latin typeface="Calibri"/>
                <a:cs typeface="Calibri"/>
              </a:rPr>
              <a:t>d </a:t>
            </a:r>
            <a:r>
              <a:rPr sz="1800" spc="-5" dirty="0">
                <a:solidFill>
                  <a:srgbClr val="FF0000"/>
                </a:solidFill>
                <a:latin typeface="Calibri"/>
                <a:cs typeface="Calibri"/>
              </a:rPr>
              <a:t>ﬂo</a:t>
            </a:r>
            <a:r>
              <a:rPr sz="1800" dirty="0">
                <a:solidFill>
                  <a:srgbClr val="FF0000"/>
                </a:solidFill>
                <a:latin typeface="Calibri"/>
                <a:cs typeface="Calibri"/>
              </a:rPr>
              <a:t>w </a:t>
            </a:r>
            <a:r>
              <a:rPr sz="1800" spc="-5" dirty="0">
                <a:solidFill>
                  <a:srgbClr val="FF0000"/>
                </a:solidFill>
                <a:latin typeface="Calibri"/>
                <a:cs typeface="Calibri"/>
              </a:rPr>
              <a:t>pum</a:t>
            </a:r>
            <a:r>
              <a:rPr sz="1800" dirty="0">
                <a:solidFill>
                  <a:srgbClr val="FF0000"/>
                </a:solidFill>
                <a:latin typeface="Calibri"/>
                <a:cs typeface="Calibri"/>
              </a:rPr>
              <a:t>p </a:t>
            </a:r>
            <a:r>
              <a:rPr sz="1800" spc="-5" dirty="0">
                <a:solidFill>
                  <a:srgbClr val="FF0000"/>
                </a:solidFill>
                <a:latin typeface="Calibri"/>
                <a:cs typeface="Calibri"/>
              </a:rPr>
              <a:t>blades)</a:t>
            </a:r>
            <a:endParaRPr sz="1800">
              <a:latin typeface="Calibri"/>
              <a:cs typeface="Calibri"/>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308304" y="53666"/>
            <a:ext cx="1789843" cy="525763"/>
          </a:xfrm>
          <a:prstGeom prst="rect">
            <a:avLst/>
          </a:prstGeom>
        </p:spPr>
      </p:pic>
      <p:pic>
        <p:nvPicPr>
          <p:cNvPr id="10" name="Picture 2" descr="http://lablogbeaute.co.uk/wp-content/uploads/2016/11/fact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49" y="567306"/>
            <a:ext cx="7560840" cy="31988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27"/>
          <p:cNvSpPr/>
          <p:nvPr/>
        </p:nvSpPr>
        <p:spPr>
          <a:xfrm>
            <a:off x="2763642" y="3943350"/>
            <a:ext cx="5460365" cy="645160"/>
          </a:xfrm>
          <a:prstGeom prst="rect">
            <a:avLst/>
          </a:prstGeom>
        </p:spPr>
        <p:txBody>
          <a:bodyPr wrap="none">
            <a:spAutoFit/>
          </a:bodyPr>
          <a:lstStyle/>
          <a:p>
            <a:pPr algn="ctr"/>
            <a:r>
              <a:rPr lang="en-GB" altLang="en-US" sz="3600" spc="600" dirty="0">
                <a:solidFill>
                  <a:srgbClr val="175BBE"/>
                </a:solidFill>
                <a:latin typeface="等线" panose="02010600030101010101" pitchFamily="2" charset="-122"/>
                <a:ea typeface="等线" panose="02010600030101010101" pitchFamily="2" charset="-122"/>
              </a:rPr>
              <a:t>About the </a:t>
            </a:r>
            <a:r>
              <a:rPr lang="en-US" altLang="en-GB" sz="3600" spc="600" dirty="0">
                <a:solidFill>
                  <a:srgbClr val="175BBE"/>
                </a:solidFill>
                <a:latin typeface="等线" panose="02010600030101010101" pitchFamily="2" charset="-122"/>
                <a:ea typeface="等线" panose="02010600030101010101" pitchFamily="2" charset="-122"/>
              </a:rPr>
              <a:t>C</a:t>
            </a:r>
            <a:r>
              <a:rPr lang="en-GB" altLang="en-US" sz="3600" spc="600" dirty="0">
                <a:solidFill>
                  <a:srgbClr val="175BBE"/>
                </a:solidFill>
                <a:latin typeface="等线" panose="02010600030101010101" pitchFamily="2" charset="-122"/>
                <a:ea typeface="等线" panose="02010600030101010101" pitchFamily="2" charset="-122"/>
              </a:rPr>
              <a:t>ompany</a:t>
            </a:r>
            <a:endParaRPr lang="zh-CN" altLang="en-US" sz="3600" spc="600" dirty="0">
              <a:solidFill>
                <a:srgbClr val="175BBE"/>
              </a:solidFill>
              <a:latin typeface="等线" panose="02010600030101010101" pitchFamily="2" charset="-122"/>
              <a:ea typeface="等线" panose="02010600030101010101" pitchFamily="2" charset="-122"/>
            </a:endParaRPr>
          </a:p>
        </p:txBody>
      </p:sp>
      <p:sp>
        <p:nvSpPr>
          <p:cNvPr id="12" name="椭圆 1"/>
          <p:cNvSpPr>
            <a:spLocks noChangeAspect="1"/>
          </p:cNvSpPr>
          <p:nvPr/>
        </p:nvSpPr>
        <p:spPr>
          <a:xfrm>
            <a:off x="827584" y="3795886"/>
            <a:ext cx="1215755" cy="1212528"/>
          </a:xfrm>
          <a:prstGeom prst="ellipse">
            <a:avLst/>
          </a:prstGeom>
          <a:solidFill>
            <a:srgbClr val="175BBE"/>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spc="600">
              <a:solidFill>
                <a:srgbClr val="00B0F0"/>
              </a:solidFill>
              <a:latin typeface="方正粗倩简体" panose="03000509000000000000" pitchFamily="65" charset="-122"/>
              <a:ea typeface="方正粗倩简体" panose="03000509000000000000" pitchFamily="65" charset="-122"/>
            </a:endParaRPr>
          </a:p>
        </p:txBody>
      </p:sp>
      <p:sp>
        <p:nvSpPr>
          <p:cNvPr id="14" name="TextBox 13"/>
          <p:cNvSpPr txBox="1"/>
          <p:nvPr/>
        </p:nvSpPr>
        <p:spPr>
          <a:xfrm>
            <a:off x="1070617" y="4046329"/>
            <a:ext cx="729687" cy="707886"/>
          </a:xfrm>
          <a:prstGeom prst="rect">
            <a:avLst/>
          </a:prstGeom>
          <a:noFill/>
          <a:ln>
            <a:noFill/>
          </a:ln>
        </p:spPr>
        <p:txBody>
          <a:bodyPr wrap="none" rtlCol="0">
            <a:spAutoFit/>
          </a:bodyPr>
          <a:lstStyle/>
          <a:p>
            <a:pPr algn="ctr"/>
            <a:r>
              <a:rPr lang="en-GB" altLang="zh-CN" sz="4000" dirty="0">
                <a:ln w="6350">
                  <a:noFill/>
                </a:ln>
                <a:solidFill>
                  <a:schemeClr val="bg1"/>
                </a:solidFill>
                <a:latin typeface="张海山锐线体简" panose="02000000000000000000" pitchFamily="2" charset="-122"/>
                <a:ea typeface="张海山锐线体简" panose="02000000000000000000" pitchFamily="2" charset="-122"/>
              </a:rPr>
              <a:t>01</a:t>
            </a:r>
            <a:endParaRPr lang="zh-CN" altLang="en-US" sz="4000" dirty="0">
              <a:ln w="6350">
                <a:noFill/>
              </a:ln>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txBox="1"/>
          <p:nvPr/>
        </p:nvSpPr>
        <p:spPr>
          <a:xfrm>
            <a:off x="258170" y="601480"/>
            <a:ext cx="8384540" cy="4125617"/>
          </a:xfrm>
          <a:prstGeom prst="rect">
            <a:avLst/>
          </a:prstGeom>
        </p:spPr>
        <p:txBody>
          <a:bodyPr vert="horz" wrap="square" lIns="0" tIns="0" rIns="0" bIns="0" rtlCol="0">
            <a:spAutoFit/>
          </a:bodyPr>
          <a:lstStyle/>
          <a:p>
            <a:pPr marL="317500" indent="-304800">
              <a:lnSpc>
                <a:spcPct val="100000"/>
              </a:lnSpc>
              <a:buFont typeface="Calibri"/>
              <a:buAutoNum type="arabicPeriod" startAt="2"/>
              <a:tabLst>
                <a:tab pos="318135" algn="l"/>
              </a:tabLst>
            </a:pPr>
            <a:r>
              <a:rPr sz="2400" b="1" spc="-10" dirty="0">
                <a:latin typeface="Calibri"/>
                <a:cs typeface="Calibri"/>
              </a:rPr>
              <a:t>Reliable </a:t>
            </a:r>
            <a:r>
              <a:rPr sz="2400" b="1" spc="-15" dirty="0">
                <a:latin typeface="Calibri"/>
                <a:cs typeface="Calibri"/>
              </a:rPr>
              <a:t>and</a:t>
            </a:r>
            <a:r>
              <a:rPr sz="2400" b="1" spc="-5" dirty="0">
                <a:latin typeface="Calibri"/>
                <a:cs typeface="Calibri"/>
              </a:rPr>
              <a:t> </a:t>
            </a:r>
            <a:r>
              <a:rPr sz="2400" b="1" spc="90" dirty="0">
                <a:latin typeface="Calibri"/>
                <a:cs typeface="Calibri"/>
              </a:rPr>
              <a:t>op;mized</a:t>
            </a:r>
            <a:r>
              <a:rPr sz="2400" b="1" spc="-15" dirty="0">
                <a:latin typeface="Calibri"/>
                <a:cs typeface="Calibri"/>
              </a:rPr>
              <a:t> </a:t>
            </a:r>
            <a:r>
              <a:rPr sz="2400" b="1" spc="-10" dirty="0">
                <a:latin typeface="Calibri"/>
                <a:cs typeface="Calibri"/>
              </a:rPr>
              <a:t>structural</a:t>
            </a:r>
            <a:r>
              <a:rPr sz="2400" b="1" spc="-5" dirty="0">
                <a:latin typeface="Calibri"/>
                <a:cs typeface="Calibri"/>
              </a:rPr>
              <a:t> </a:t>
            </a:r>
            <a:r>
              <a:rPr sz="2400" b="1" spc="-15" dirty="0">
                <a:latin typeface="Calibri"/>
                <a:cs typeface="Calibri"/>
              </a:rPr>
              <a:t>design,</a:t>
            </a:r>
            <a:r>
              <a:rPr sz="2400" b="1" spc="-10" dirty="0">
                <a:latin typeface="Calibri"/>
                <a:cs typeface="Calibri"/>
              </a:rPr>
              <a:t> </a:t>
            </a:r>
            <a:r>
              <a:rPr sz="2400" b="1" spc="-5" dirty="0">
                <a:latin typeface="Calibri"/>
                <a:cs typeface="Calibri"/>
              </a:rPr>
              <a:t>etc.:</a:t>
            </a:r>
            <a:endParaRPr sz="2400" dirty="0">
              <a:latin typeface="Calibri"/>
              <a:cs typeface="Calibri"/>
            </a:endParaRPr>
          </a:p>
          <a:p>
            <a:pPr marL="12700" marR="5080" lvl="1" indent="57150">
              <a:lnSpc>
                <a:spcPct val="104200"/>
              </a:lnSpc>
              <a:spcBef>
                <a:spcPts val="240"/>
              </a:spcBef>
              <a:buFont typeface="Calibri"/>
              <a:buAutoNum type="arabicPeriod"/>
              <a:tabLst>
                <a:tab pos="270510" algn="l"/>
              </a:tabLst>
            </a:pPr>
            <a:r>
              <a:rPr sz="1600" spc="-95" dirty="0" smtClean="0">
                <a:latin typeface="Calibri"/>
                <a:cs typeface="Calibri"/>
              </a:rPr>
              <a:t>Sha</a:t>
            </a:r>
            <a:r>
              <a:rPr lang="en-US" sz="1600" spc="-95" dirty="0" smtClean="0">
                <a:latin typeface="Calibri"/>
                <a:cs typeface="Calibri"/>
              </a:rPr>
              <a:t>ft</a:t>
            </a:r>
            <a:r>
              <a:rPr sz="1600" dirty="0" smtClean="0">
                <a:latin typeface="Calibri"/>
                <a:cs typeface="Calibri"/>
              </a:rPr>
              <a:t> </a:t>
            </a:r>
            <a:r>
              <a:rPr sz="1600" spc="-5" dirty="0">
                <a:latin typeface="Calibri"/>
                <a:cs typeface="Calibri"/>
              </a:rPr>
              <a:t>design</a:t>
            </a:r>
            <a:r>
              <a:rPr sz="1600" dirty="0">
                <a:latin typeface="Calibri"/>
                <a:cs typeface="Calibri"/>
              </a:rPr>
              <a:t>:</a:t>
            </a:r>
            <a:r>
              <a:rPr sz="1600" spc="5" dirty="0">
                <a:latin typeface="Calibri"/>
                <a:cs typeface="Calibri"/>
              </a:rPr>
              <a:t> </a:t>
            </a:r>
            <a:r>
              <a:rPr sz="1600" dirty="0">
                <a:latin typeface="Calibri"/>
                <a:cs typeface="Calibri"/>
              </a:rPr>
              <a:t>All</a:t>
            </a:r>
            <a:r>
              <a:rPr sz="1600" spc="-5" dirty="0">
                <a:latin typeface="Calibri"/>
                <a:cs typeface="Calibri"/>
              </a:rPr>
              <a:t> </a:t>
            </a:r>
            <a:r>
              <a:rPr sz="1600" spc="-95" dirty="0" smtClean="0">
                <a:latin typeface="Calibri"/>
                <a:cs typeface="Calibri"/>
              </a:rPr>
              <a:t>sha</a:t>
            </a:r>
            <a:r>
              <a:rPr lang="en-US" sz="1600" spc="-95" dirty="0" smtClean="0">
                <a:latin typeface="Calibri"/>
                <a:cs typeface="Calibri"/>
              </a:rPr>
              <a:t>ft</a:t>
            </a:r>
            <a:r>
              <a:rPr sz="1600" spc="-65" dirty="0" smtClean="0">
                <a:latin typeface="Calibri"/>
                <a:cs typeface="Calibri"/>
              </a:rPr>
              <a:t>s</a:t>
            </a:r>
            <a:r>
              <a:rPr sz="1600" dirty="0" smtClean="0">
                <a:latin typeface="Calibri"/>
                <a:cs typeface="Calibri"/>
              </a:rPr>
              <a:t> </a:t>
            </a:r>
            <a:r>
              <a:rPr sz="1600" spc="-10" dirty="0">
                <a:latin typeface="Calibri"/>
                <a:cs typeface="Calibri"/>
              </a:rPr>
              <a:t>are</a:t>
            </a:r>
            <a:r>
              <a:rPr sz="1600" dirty="0">
                <a:latin typeface="Calibri"/>
                <a:cs typeface="Calibri"/>
              </a:rPr>
              <a:t> </a:t>
            </a:r>
            <a:r>
              <a:rPr sz="1600" spc="-5" dirty="0">
                <a:latin typeface="Calibri"/>
                <a:cs typeface="Calibri"/>
              </a:rPr>
              <a:t>designe</a:t>
            </a:r>
            <a:r>
              <a:rPr sz="1600" dirty="0">
                <a:latin typeface="Calibri"/>
                <a:cs typeface="Calibri"/>
              </a:rPr>
              <a:t>d</a:t>
            </a:r>
            <a:r>
              <a:rPr sz="1600" spc="5" dirty="0">
                <a:latin typeface="Calibri"/>
                <a:cs typeface="Calibri"/>
              </a:rPr>
              <a:t> </a:t>
            </a:r>
            <a:r>
              <a:rPr sz="1600" dirty="0">
                <a:latin typeface="Calibri"/>
                <a:cs typeface="Calibri"/>
              </a:rPr>
              <a:t>as</a:t>
            </a:r>
            <a:r>
              <a:rPr sz="1600" spc="-5" dirty="0">
                <a:latin typeface="Calibri"/>
                <a:cs typeface="Calibri"/>
              </a:rPr>
              <a:t> </a:t>
            </a:r>
            <a:r>
              <a:rPr sz="1600" dirty="0">
                <a:latin typeface="Calibri"/>
                <a:cs typeface="Calibri"/>
              </a:rPr>
              <a:t>rigid</a:t>
            </a:r>
            <a:r>
              <a:rPr sz="1600" spc="-10" dirty="0">
                <a:latin typeface="Calibri"/>
                <a:cs typeface="Calibri"/>
              </a:rPr>
              <a:t> </a:t>
            </a:r>
            <a:r>
              <a:rPr sz="1600" spc="-95" dirty="0" smtClean="0">
                <a:latin typeface="Calibri"/>
                <a:cs typeface="Calibri"/>
              </a:rPr>
              <a:t>sha</a:t>
            </a:r>
            <a:r>
              <a:rPr lang="en-US" sz="1600" spc="-95" dirty="0" smtClean="0">
                <a:latin typeface="Calibri"/>
                <a:cs typeface="Calibri"/>
              </a:rPr>
              <a:t>ft</a:t>
            </a:r>
            <a:r>
              <a:rPr sz="1600" spc="-65" dirty="0" smtClean="0">
                <a:latin typeface="Calibri"/>
                <a:cs typeface="Calibri"/>
              </a:rPr>
              <a:t>s</a:t>
            </a:r>
            <a:r>
              <a:rPr sz="1600" dirty="0" smtClean="0">
                <a:latin typeface="Calibri"/>
                <a:cs typeface="Calibri"/>
              </a:rPr>
              <a:t> </a:t>
            </a:r>
            <a:r>
              <a:rPr sz="1600" dirty="0">
                <a:latin typeface="Calibri"/>
                <a:cs typeface="Calibri"/>
              </a:rPr>
              <a:t>to</a:t>
            </a:r>
            <a:r>
              <a:rPr sz="1600" spc="-5" dirty="0">
                <a:latin typeface="Calibri"/>
                <a:cs typeface="Calibri"/>
              </a:rPr>
              <a:t> </a:t>
            </a:r>
            <a:r>
              <a:rPr sz="1600" spc="-15" dirty="0">
                <a:latin typeface="Calibri"/>
                <a:cs typeface="Calibri"/>
              </a:rPr>
              <a:t>preven</a:t>
            </a:r>
            <a:r>
              <a:rPr sz="1600" spc="-10" dirty="0">
                <a:latin typeface="Calibri"/>
                <a:cs typeface="Calibri"/>
              </a:rPr>
              <a:t>t</a:t>
            </a:r>
            <a:r>
              <a:rPr sz="1600" spc="5" dirty="0">
                <a:latin typeface="Calibri"/>
                <a:cs typeface="Calibri"/>
              </a:rPr>
              <a:t> </a:t>
            </a:r>
            <a:r>
              <a:rPr sz="1600" spc="-15" dirty="0">
                <a:latin typeface="Calibri"/>
                <a:cs typeface="Calibri"/>
              </a:rPr>
              <a:t>damag</a:t>
            </a:r>
            <a:r>
              <a:rPr sz="1600" spc="-10" dirty="0">
                <a:latin typeface="Calibri"/>
                <a:cs typeface="Calibri"/>
              </a:rPr>
              <a:t>e</a:t>
            </a:r>
            <a:r>
              <a:rPr sz="1600" spc="5" dirty="0">
                <a:latin typeface="Calibri"/>
                <a:cs typeface="Calibri"/>
              </a:rPr>
              <a:t> </a:t>
            </a:r>
            <a:r>
              <a:rPr sz="1600" dirty="0">
                <a:latin typeface="Calibri"/>
                <a:cs typeface="Calibri"/>
              </a:rPr>
              <a:t>to</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water</a:t>
            </a:r>
            <a:r>
              <a:rPr sz="1600" spc="-5" dirty="0">
                <a:latin typeface="Calibri"/>
                <a:cs typeface="Calibri"/>
              </a:rPr>
              <a:t> pum</a:t>
            </a:r>
            <a:r>
              <a:rPr sz="1600" dirty="0">
                <a:latin typeface="Calibri"/>
                <a:cs typeface="Calibri"/>
              </a:rPr>
              <a:t>p caused </a:t>
            </a:r>
            <a:r>
              <a:rPr sz="1600" spc="-5" dirty="0">
                <a:latin typeface="Calibri"/>
                <a:cs typeface="Calibri"/>
              </a:rPr>
              <a:t>b</a:t>
            </a:r>
            <a:r>
              <a:rPr sz="1600" dirty="0">
                <a:latin typeface="Calibri"/>
                <a:cs typeface="Calibri"/>
              </a:rPr>
              <a:t>y </a:t>
            </a:r>
            <a:r>
              <a:rPr sz="1600" spc="-40" dirty="0" smtClean="0">
                <a:latin typeface="Calibri"/>
                <a:cs typeface="Calibri"/>
              </a:rPr>
              <a:t>;</a:t>
            </a:r>
            <a:r>
              <a:rPr sz="1600" dirty="0" smtClean="0">
                <a:latin typeface="Calibri"/>
                <a:cs typeface="Calibri"/>
              </a:rPr>
              <a:t> </a:t>
            </a:r>
            <a:r>
              <a:rPr sz="1600" dirty="0">
                <a:latin typeface="Calibri"/>
                <a:cs typeface="Calibri"/>
              </a:rPr>
              <a:t>a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a:t>
            </a:r>
            <a:r>
              <a:rPr sz="1600" spc="-5" dirty="0">
                <a:latin typeface="Calibri"/>
                <a:cs typeface="Calibri"/>
              </a:rPr>
              <a:t>i</a:t>
            </a:r>
            <a:r>
              <a:rPr sz="1600" dirty="0">
                <a:latin typeface="Calibri"/>
                <a:cs typeface="Calibri"/>
              </a:rPr>
              <a:t>s added</a:t>
            </a:r>
            <a:r>
              <a:rPr sz="1600" spc="-5" dirty="0">
                <a:latin typeface="Calibri"/>
                <a:cs typeface="Calibri"/>
              </a:rPr>
              <a:t> </a:t>
            </a:r>
            <a:r>
              <a:rPr sz="1600" dirty="0">
                <a:latin typeface="Calibri"/>
                <a:cs typeface="Calibri"/>
              </a:rPr>
              <a:t>to</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water</a:t>
            </a:r>
            <a:r>
              <a:rPr sz="1600" spc="-5" dirty="0">
                <a:latin typeface="Calibri"/>
                <a:cs typeface="Calibri"/>
              </a:rPr>
              <a:t> </a:t>
            </a:r>
            <a:r>
              <a:rPr sz="1600" dirty="0">
                <a:latin typeface="Calibri"/>
                <a:cs typeface="Calibri"/>
              </a:rPr>
              <a:t>guide</a:t>
            </a:r>
            <a:r>
              <a:rPr sz="1600" spc="-5" dirty="0">
                <a:latin typeface="Calibri"/>
                <a:cs typeface="Calibri"/>
              </a:rPr>
              <a:t> bearin</a:t>
            </a:r>
            <a:r>
              <a:rPr sz="1600" dirty="0">
                <a:latin typeface="Calibri"/>
                <a:cs typeface="Calibri"/>
              </a:rPr>
              <a:t>g</a:t>
            </a:r>
            <a:r>
              <a:rPr sz="1600" spc="5" dirty="0">
                <a:latin typeface="Calibri"/>
                <a:cs typeface="Calibri"/>
              </a:rPr>
              <a:t> </a:t>
            </a:r>
            <a:r>
              <a:rPr sz="1600" spc="-5" dirty="0">
                <a:latin typeface="Calibri"/>
                <a:cs typeface="Calibri"/>
              </a:rPr>
              <a:t>(th</a:t>
            </a:r>
            <a:r>
              <a:rPr sz="1600" dirty="0">
                <a:latin typeface="Calibri"/>
                <a:cs typeface="Calibri"/>
              </a:rPr>
              <a:t>e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a:t>
            </a:r>
            <a:r>
              <a:rPr sz="1600" spc="-5" dirty="0">
                <a:latin typeface="Calibri"/>
                <a:cs typeface="Calibri"/>
              </a:rPr>
              <a:t>i</a:t>
            </a:r>
            <a:r>
              <a:rPr sz="1600" dirty="0">
                <a:latin typeface="Calibri"/>
                <a:cs typeface="Calibri"/>
              </a:rPr>
              <a:t>s </a:t>
            </a:r>
            <a:r>
              <a:rPr sz="1600" spc="-145" dirty="0">
                <a:latin typeface="Calibri"/>
                <a:cs typeface="Calibri"/>
              </a:rPr>
              <a:t>chrome-­‐plated</a:t>
            </a:r>
            <a:r>
              <a:rPr sz="1600" spc="-10" dirty="0">
                <a:latin typeface="Calibri"/>
                <a:cs typeface="Calibri"/>
              </a:rPr>
              <a:t> </a:t>
            </a:r>
            <a:r>
              <a:rPr sz="1600" dirty="0">
                <a:latin typeface="Calibri"/>
                <a:cs typeface="Calibri"/>
              </a:rPr>
              <a:t>to </a:t>
            </a:r>
            <a:r>
              <a:rPr sz="1600" spc="-15" dirty="0">
                <a:latin typeface="Calibri"/>
                <a:cs typeface="Calibri"/>
              </a:rPr>
              <a:t>increas</a:t>
            </a:r>
            <a:r>
              <a:rPr sz="1600" spc="-10" dirty="0">
                <a:latin typeface="Calibri"/>
                <a:cs typeface="Calibri"/>
              </a:rPr>
              <a:t>e</a:t>
            </a:r>
            <a:r>
              <a:rPr sz="1600" spc="10" dirty="0">
                <a:latin typeface="Calibri"/>
                <a:cs typeface="Calibri"/>
              </a:rPr>
              <a:t> </a:t>
            </a:r>
            <a:r>
              <a:rPr sz="1600" spc="-5" dirty="0">
                <a:latin typeface="Calibri"/>
                <a:cs typeface="Calibri"/>
              </a:rPr>
              <a:t>it</a:t>
            </a:r>
            <a:r>
              <a:rPr sz="1600" dirty="0">
                <a:latin typeface="Calibri"/>
                <a:cs typeface="Calibri"/>
              </a:rPr>
              <a:t>s </a:t>
            </a:r>
            <a:r>
              <a:rPr sz="1600" spc="-10" dirty="0">
                <a:latin typeface="Calibri"/>
                <a:cs typeface="Calibri"/>
              </a:rPr>
              <a:t>wear</a:t>
            </a:r>
            <a:r>
              <a:rPr sz="1600" dirty="0">
                <a:latin typeface="Calibri"/>
                <a:cs typeface="Calibri"/>
              </a:rPr>
              <a:t> </a:t>
            </a:r>
            <a:r>
              <a:rPr sz="1600" spc="-10" dirty="0">
                <a:latin typeface="Calibri"/>
                <a:cs typeface="Calibri"/>
              </a:rPr>
              <a:t>resistance </a:t>
            </a:r>
            <a:r>
              <a:rPr sz="1600" dirty="0">
                <a:latin typeface="Calibri"/>
                <a:cs typeface="Calibri"/>
              </a:rPr>
              <a:t>) </a:t>
            </a:r>
            <a:r>
              <a:rPr sz="1600" spc="-5" dirty="0">
                <a:latin typeface="Calibri"/>
                <a:cs typeface="Calibri"/>
              </a:rPr>
              <a:t>,</a:t>
            </a:r>
            <a:r>
              <a:rPr sz="1600" dirty="0">
                <a:latin typeface="Calibri"/>
                <a:cs typeface="Calibri"/>
              </a:rPr>
              <a:t> to</a:t>
            </a:r>
            <a:r>
              <a:rPr sz="1600" spc="-5" dirty="0">
                <a:latin typeface="Calibri"/>
                <a:cs typeface="Calibri"/>
              </a:rPr>
              <a:t> </a:t>
            </a:r>
            <a:r>
              <a:rPr sz="1600" spc="-15" dirty="0">
                <a:latin typeface="Calibri"/>
                <a:cs typeface="Calibri"/>
              </a:rPr>
              <a:t>preven</a:t>
            </a:r>
            <a:r>
              <a:rPr sz="1600" spc="-10" dirty="0">
                <a:latin typeface="Calibri"/>
                <a:cs typeface="Calibri"/>
              </a:rPr>
              <a:t>t</a:t>
            </a:r>
            <a:r>
              <a:rPr sz="1600" spc="5" dirty="0">
                <a:latin typeface="Calibri"/>
                <a:cs typeface="Calibri"/>
              </a:rPr>
              <a:t> </a:t>
            </a:r>
            <a:r>
              <a:rPr sz="1600" spc="-10" dirty="0">
                <a:latin typeface="Calibri"/>
                <a:cs typeface="Calibri"/>
              </a:rPr>
              <a:t>wear</a:t>
            </a:r>
            <a:r>
              <a:rPr sz="1600" dirty="0">
                <a:latin typeface="Calibri"/>
                <a:cs typeface="Calibri"/>
              </a:rPr>
              <a:t> </a:t>
            </a:r>
            <a:r>
              <a:rPr sz="1600" spc="-5" dirty="0">
                <a:latin typeface="Calibri"/>
                <a:cs typeface="Calibri"/>
              </a:rPr>
              <a:t>o</a:t>
            </a:r>
            <a:r>
              <a:rPr sz="1600" dirty="0">
                <a:latin typeface="Calibri"/>
                <a:cs typeface="Calibri"/>
              </a:rPr>
              <a:t>n </a:t>
            </a:r>
            <a:r>
              <a:rPr sz="1600" spc="-10" dirty="0">
                <a:latin typeface="Calibri"/>
                <a:cs typeface="Calibri"/>
              </a:rPr>
              <a:t>the</a:t>
            </a:r>
            <a:r>
              <a:rPr sz="1600" spc="-5" dirty="0">
                <a:latin typeface="Calibri"/>
                <a:cs typeface="Calibri"/>
              </a:rPr>
              <a:t> pum</a:t>
            </a:r>
            <a:r>
              <a:rPr sz="1600" dirty="0">
                <a:latin typeface="Calibri"/>
                <a:cs typeface="Calibri"/>
              </a:rPr>
              <a:t>p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dirty="0">
                <a:latin typeface="Calibri"/>
                <a:cs typeface="Calibri"/>
              </a:rPr>
              <a:t>and</a:t>
            </a:r>
            <a:r>
              <a:rPr sz="1600" spc="-5" dirty="0">
                <a:latin typeface="Calibri"/>
                <a:cs typeface="Calibri"/>
              </a:rPr>
              <a:t> </a:t>
            </a:r>
            <a:r>
              <a:rPr sz="1600" spc="-15" dirty="0">
                <a:latin typeface="Calibri"/>
                <a:cs typeface="Calibri"/>
              </a:rPr>
              <a:t>sav</a:t>
            </a:r>
            <a:r>
              <a:rPr sz="1600" spc="-10" dirty="0">
                <a:latin typeface="Calibri"/>
                <a:cs typeface="Calibri"/>
              </a:rPr>
              <a:t>e</a:t>
            </a:r>
            <a:r>
              <a:rPr sz="1600" dirty="0">
                <a:latin typeface="Calibri"/>
                <a:cs typeface="Calibri"/>
              </a:rPr>
              <a:t> maintenance</a:t>
            </a:r>
            <a:r>
              <a:rPr sz="1600" spc="-10" dirty="0">
                <a:latin typeface="Calibri"/>
                <a:cs typeface="Calibri"/>
              </a:rPr>
              <a:t> </a:t>
            </a:r>
            <a:r>
              <a:rPr sz="1600" dirty="0">
                <a:latin typeface="Calibri"/>
                <a:cs typeface="Calibri"/>
              </a:rPr>
              <a:t>costs.</a:t>
            </a:r>
          </a:p>
          <a:p>
            <a:pPr marL="12700" marR="48260" lvl="1" indent="45720">
              <a:lnSpc>
                <a:spcPts val="1900"/>
              </a:lnSpc>
              <a:spcBef>
                <a:spcPts val="60"/>
              </a:spcBef>
              <a:buFont typeface="Calibri"/>
              <a:buAutoNum type="arabicPeriod"/>
              <a:tabLst>
                <a:tab pos="259079" algn="l"/>
              </a:tabLst>
            </a:pPr>
            <a:r>
              <a:rPr sz="1600" spc="-5" dirty="0">
                <a:latin typeface="Calibri"/>
                <a:cs typeface="Calibri"/>
              </a:rPr>
              <a:t>Th</a:t>
            </a:r>
            <a:r>
              <a:rPr sz="1600" dirty="0">
                <a:latin typeface="Calibri"/>
                <a:cs typeface="Calibri"/>
              </a:rPr>
              <a:t>e </a:t>
            </a:r>
            <a:r>
              <a:rPr sz="1600" spc="-5" dirty="0">
                <a:latin typeface="Calibri"/>
                <a:cs typeface="Calibri"/>
              </a:rPr>
              <a:t>desig</a:t>
            </a:r>
            <a:r>
              <a:rPr sz="1600" dirty="0">
                <a:latin typeface="Calibri"/>
                <a:cs typeface="Calibri"/>
              </a:rPr>
              <a:t>n</a:t>
            </a:r>
            <a:r>
              <a:rPr sz="1600" spc="5" dirty="0">
                <a:latin typeface="Calibri"/>
                <a:cs typeface="Calibri"/>
              </a:rPr>
              <a:t> </a:t>
            </a:r>
            <a:r>
              <a:rPr sz="1600" spc="-5" dirty="0">
                <a:latin typeface="Calibri"/>
                <a:cs typeface="Calibri"/>
              </a:rPr>
              <a:t>o</a:t>
            </a:r>
            <a:r>
              <a:rPr sz="1600" dirty="0">
                <a:latin typeface="Calibri"/>
                <a:cs typeface="Calibri"/>
              </a:rPr>
              <a:t>f </a:t>
            </a:r>
            <a:r>
              <a:rPr sz="1600" spc="-10" dirty="0">
                <a:latin typeface="Calibri"/>
                <a:cs typeface="Calibri"/>
              </a:rPr>
              <a:t>the</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dirty="0">
                <a:latin typeface="Calibri"/>
                <a:cs typeface="Calibri"/>
              </a:rPr>
              <a:t>coupling</a:t>
            </a:r>
            <a:r>
              <a:rPr sz="1600" spc="-10" dirty="0">
                <a:latin typeface="Calibri"/>
                <a:cs typeface="Calibri"/>
              </a:rPr>
              <a:t> </a:t>
            </a:r>
            <a:r>
              <a:rPr sz="1600"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dirty="0">
                <a:latin typeface="Calibri"/>
                <a:cs typeface="Calibri"/>
              </a:rPr>
              <a:t>to</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35" dirty="0">
                <a:latin typeface="Calibri"/>
                <a:cs typeface="Calibri"/>
              </a:rPr>
              <a:t>connec-on</a:t>
            </a:r>
            <a:r>
              <a:rPr sz="1600" spc="-10" dirty="0">
                <a:latin typeface="Calibri"/>
                <a:cs typeface="Calibri"/>
              </a:rPr>
              <a:t> </a:t>
            </a:r>
            <a:r>
              <a:rPr sz="1600" dirty="0">
                <a:latin typeface="Calibri"/>
                <a:cs typeface="Calibri"/>
              </a:rPr>
              <a:t>) </a:t>
            </a:r>
            <a:r>
              <a:rPr sz="1600" spc="-5" dirty="0">
                <a:latin typeface="Calibri"/>
                <a:cs typeface="Calibri"/>
              </a:rPr>
              <a:t>:</a:t>
            </a:r>
            <a:r>
              <a:rPr sz="1600" dirty="0">
                <a:latin typeface="Calibri"/>
                <a:cs typeface="Calibri"/>
              </a:rPr>
              <a:t> </a:t>
            </a:r>
            <a:r>
              <a:rPr sz="1600" spc="-10" dirty="0">
                <a:latin typeface="Calibri"/>
                <a:cs typeface="Calibri"/>
              </a:rPr>
              <a:t>the</a:t>
            </a:r>
            <a:r>
              <a:rPr sz="1600" spc="-5" dirty="0">
                <a:latin typeface="Calibri"/>
                <a:cs typeface="Calibri"/>
              </a:rPr>
              <a:t> improve</a:t>
            </a:r>
            <a:r>
              <a:rPr sz="1600" dirty="0">
                <a:latin typeface="Calibri"/>
                <a:cs typeface="Calibri"/>
              </a:rPr>
              <a:t>d</a:t>
            </a:r>
            <a:r>
              <a:rPr sz="1600" spc="10" dirty="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coupling </a:t>
            </a:r>
            <a:r>
              <a:rPr sz="1600" spc="-15" dirty="0">
                <a:latin typeface="Calibri"/>
                <a:cs typeface="Calibri"/>
              </a:rPr>
              <a:t>structur</a:t>
            </a:r>
            <a:r>
              <a:rPr sz="1600" spc="-10" dirty="0">
                <a:latin typeface="Calibri"/>
                <a:cs typeface="Calibri"/>
              </a:rPr>
              <a:t>e</a:t>
            </a:r>
            <a:r>
              <a:rPr sz="1600" dirty="0">
                <a:latin typeface="Calibri"/>
                <a:cs typeface="Calibri"/>
              </a:rPr>
              <a:t> </a:t>
            </a:r>
            <a:r>
              <a:rPr sz="1600" spc="-5" dirty="0">
                <a:latin typeface="Calibri"/>
                <a:cs typeface="Calibri"/>
              </a:rPr>
              <a:t>i</a:t>
            </a:r>
            <a:r>
              <a:rPr sz="1600" dirty="0">
                <a:latin typeface="Calibri"/>
                <a:cs typeface="Calibri"/>
              </a:rPr>
              <a:t>s adopted,</a:t>
            </a:r>
            <a:r>
              <a:rPr sz="1600" spc="-5" dirty="0">
                <a:latin typeface="Calibri"/>
                <a:cs typeface="Calibri"/>
              </a:rPr>
              <a:t> </a:t>
            </a:r>
            <a:r>
              <a:rPr sz="1600" spc="-10" dirty="0">
                <a:latin typeface="Calibri"/>
                <a:cs typeface="Calibri"/>
              </a:rPr>
              <a:t>the</a:t>
            </a:r>
            <a:r>
              <a:rPr sz="1600" spc="-5" dirty="0">
                <a:latin typeface="Calibri"/>
                <a:cs typeface="Calibri"/>
              </a:rPr>
              <a:t> </a:t>
            </a:r>
            <a:r>
              <a:rPr sz="1600" spc="35" dirty="0">
                <a:latin typeface="Calibri"/>
                <a:cs typeface="Calibri"/>
              </a:rPr>
              <a:t>opera-o</a:t>
            </a:r>
            <a:r>
              <a:rPr sz="1600" spc="50" dirty="0">
                <a:latin typeface="Calibri"/>
                <a:cs typeface="Calibri"/>
              </a:rPr>
              <a:t>n</a:t>
            </a:r>
            <a:r>
              <a:rPr sz="1600" spc="5" dirty="0">
                <a:latin typeface="Calibri"/>
                <a:cs typeface="Calibri"/>
              </a:rPr>
              <a:t> </a:t>
            </a:r>
            <a:r>
              <a:rPr sz="1600" dirty="0">
                <a:latin typeface="Calibri"/>
                <a:cs typeface="Calibri"/>
              </a:rPr>
              <a:t>can</a:t>
            </a:r>
            <a:r>
              <a:rPr sz="1600" spc="-5" dirty="0">
                <a:latin typeface="Calibri"/>
                <a:cs typeface="Calibri"/>
              </a:rPr>
              <a:t> </a:t>
            </a:r>
            <a:r>
              <a:rPr sz="1600" spc="-15" dirty="0">
                <a:latin typeface="Calibri"/>
                <a:cs typeface="Calibri"/>
              </a:rPr>
              <a:t>b</a:t>
            </a:r>
            <a:r>
              <a:rPr sz="1600" spc="-10" dirty="0">
                <a:latin typeface="Calibri"/>
                <a:cs typeface="Calibri"/>
              </a:rPr>
              <a:t>e</a:t>
            </a:r>
            <a:r>
              <a:rPr sz="1600" dirty="0">
                <a:latin typeface="Calibri"/>
                <a:cs typeface="Calibri"/>
              </a:rPr>
              <a:t> </a:t>
            </a:r>
            <a:r>
              <a:rPr sz="1600" spc="-5" dirty="0">
                <a:latin typeface="Calibri"/>
                <a:cs typeface="Calibri"/>
              </a:rPr>
              <a:t>high</a:t>
            </a:r>
            <a:r>
              <a:rPr sz="1600" dirty="0">
                <a:latin typeface="Calibri"/>
                <a:cs typeface="Calibri"/>
              </a:rPr>
              <a:t>, and</a:t>
            </a:r>
            <a:r>
              <a:rPr sz="1600" spc="-5" dirty="0">
                <a:latin typeface="Calibri"/>
                <a:cs typeface="Calibri"/>
              </a:rPr>
              <a:t> </a:t>
            </a:r>
            <a:r>
              <a:rPr sz="1600" spc="-10" dirty="0">
                <a:latin typeface="Calibri"/>
                <a:cs typeface="Calibri"/>
              </a:rPr>
              <a:t>the</a:t>
            </a:r>
            <a:r>
              <a:rPr sz="1600" spc="-5" dirty="0">
                <a:latin typeface="Calibri"/>
                <a:cs typeface="Calibri"/>
              </a:rPr>
              <a:t> </a:t>
            </a:r>
            <a:r>
              <a:rPr sz="1600" spc="20" dirty="0">
                <a:latin typeface="Calibri"/>
                <a:cs typeface="Calibri"/>
              </a:rPr>
              <a:t>installa-o</a:t>
            </a:r>
            <a:r>
              <a:rPr sz="1600" spc="40" dirty="0">
                <a:latin typeface="Calibri"/>
                <a:cs typeface="Calibri"/>
              </a:rPr>
              <a:t>n</a:t>
            </a:r>
            <a:r>
              <a:rPr sz="1600" spc="10" dirty="0">
                <a:latin typeface="Calibri"/>
                <a:cs typeface="Calibri"/>
              </a:rPr>
              <a:t> </a:t>
            </a:r>
            <a:r>
              <a:rPr sz="1600" dirty="0">
                <a:latin typeface="Calibri"/>
                <a:cs typeface="Calibri"/>
              </a:rPr>
              <a:t>and</a:t>
            </a:r>
            <a:r>
              <a:rPr sz="1600" spc="-5" dirty="0">
                <a:latin typeface="Calibri"/>
                <a:cs typeface="Calibri"/>
              </a:rPr>
              <a:t> disassembl</a:t>
            </a:r>
            <a:r>
              <a:rPr sz="1600" dirty="0">
                <a:latin typeface="Calibri"/>
                <a:cs typeface="Calibri"/>
              </a:rPr>
              <a:t>y</a:t>
            </a:r>
            <a:r>
              <a:rPr sz="1600" spc="10" dirty="0">
                <a:latin typeface="Calibri"/>
                <a:cs typeface="Calibri"/>
              </a:rPr>
              <a:t> </a:t>
            </a:r>
            <a:r>
              <a:rPr sz="1600" spc="-10" dirty="0">
                <a:latin typeface="Calibri"/>
                <a:cs typeface="Calibri"/>
              </a:rPr>
              <a:t>are</a:t>
            </a:r>
            <a:r>
              <a:rPr sz="1600" dirty="0">
                <a:latin typeface="Calibri"/>
                <a:cs typeface="Calibri"/>
              </a:rPr>
              <a:t> convenient.</a:t>
            </a:r>
          </a:p>
          <a:p>
            <a:pPr marL="12700" marR="200025" lvl="1" indent="45720">
              <a:lnSpc>
                <a:spcPts val="1900"/>
              </a:lnSpc>
              <a:buFont typeface="Calibri"/>
              <a:buAutoNum type="arabicPeriod"/>
              <a:tabLst>
                <a:tab pos="259079" algn="l"/>
              </a:tabLst>
            </a:pPr>
            <a:r>
              <a:rPr sz="1600" spc="-5" dirty="0" smtClean="0">
                <a:latin typeface="Calibri"/>
                <a:cs typeface="Calibri"/>
              </a:rPr>
              <a:t>Fo</a:t>
            </a:r>
            <a:r>
              <a:rPr sz="1600" dirty="0" smtClean="0">
                <a:latin typeface="Calibri"/>
                <a:cs typeface="Calibri"/>
              </a:rPr>
              <a:t>r</a:t>
            </a:r>
            <a:r>
              <a:rPr lang="en-US" sz="1600" dirty="0" smtClean="0">
                <a:latin typeface="Calibri"/>
                <a:cs typeface="Calibri"/>
              </a:rPr>
              <a:t> high tech</a:t>
            </a:r>
            <a:r>
              <a:rPr sz="1600" spc="5" dirty="0" smtClean="0">
                <a:latin typeface="Calibri"/>
                <a:cs typeface="Calibri"/>
              </a:rPr>
              <a:t> </a:t>
            </a:r>
            <a:r>
              <a:rPr sz="1600" spc="-10" dirty="0">
                <a:latin typeface="Calibri"/>
                <a:cs typeface="Calibri"/>
              </a:rPr>
              <a:t>water</a:t>
            </a:r>
            <a:r>
              <a:rPr sz="1600" spc="-5" dirty="0">
                <a:latin typeface="Calibri"/>
                <a:cs typeface="Calibri"/>
              </a:rPr>
              <a:t> pumps</a:t>
            </a:r>
            <a:r>
              <a:rPr sz="1600" dirty="0">
                <a:latin typeface="Calibri"/>
                <a:cs typeface="Calibri"/>
              </a:rPr>
              <a:t>, a </a:t>
            </a:r>
            <a:r>
              <a:rPr sz="1600" spc="-5" dirty="0">
                <a:latin typeface="Calibri"/>
                <a:cs typeface="Calibri"/>
              </a:rPr>
              <a:t>packin</a:t>
            </a:r>
            <a:r>
              <a:rPr sz="1600" dirty="0">
                <a:latin typeface="Calibri"/>
                <a:cs typeface="Calibri"/>
              </a:rPr>
              <a:t>g</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 </a:t>
            </a:r>
            <a:r>
              <a:rPr sz="1600" spc="-145" dirty="0">
                <a:latin typeface="Calibri"/>
                <a:cs typeface="Calibri"/>
              </a:rPr>
              <a:t>chrome-­‐plated</a:t>
            </a:r>
            <a:r>
              <a:rPr sz="1600" spc="-10" dirty="0">
                <a:latin typeface="Calibri"/>
                <a:cs typeface="Calibri"/>
              </a:rPr>
              <a:t> </a:t>
            </a:r>
            <a:r>
              <a:rPr sz="1600" spc="-5" dirty="0">
                <a:latin typeface="Calibri"/>
                <a:cs typeface="Calibri"/>
              </a:rPr>
              <a:t>o</a:t>
            </a:r>
            <a:r>
              <a:rPr sz="1600" dirty="0">
                <a:latin typeface="Calibri"/>
                <a:cs typeface="Calibri"/>
              </a:rPr>
              <a:t>n </a:t>
            </a:r>
            <a:r>
              <a:rPr sz="1600" spc="-10" dirty="0">
                <a:latin typeface="Calibri"/>
                <a:cs typeface="Calibri"/>
              </a:rPr>
              <a:t>the</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to</a:t>
            </a:r>
            <a:r>
              <a:rPr sz="1600" spc="-5" dirty="0">
                <a:latin typeface="Calibri"/>
                <a:cs typeface="Calibri"/>
              </a:rPr>
              <a:t> </a:t>
            </a:r>
            <a:r>
              <a:rPr sz="1600" spc="-15" dirty="0">
                <a:latin typeface="Calibri"/>
                <a:cs typeface="Calibri"/>
              </a:rPr>
              <a:t>increase</a:t>
            </a:r>
            <a:r>
              <a:rPr sz="1600" spc="-10" dirty="0">
                <a:latin typeface="Calibri"/>
                <a:cs typeface="Calibri"/>
              </a:rPr>
              <a:t> </a:t>
            </a:r>
            <a:r>
              <a:rPr sz="1600" spc="-5" dirty="0">
                <a:latin typeface="Calibri"/>
                <a:cs typeface="Calibri"/>
              </a:rPr>
              <a:t>it</a:t>
            </a:r>
            <a:r>
              <a:rPr sz="1600" dirty="0">
                <a:latin typeface="Calibri"/>
                <a:cs typeface="Calibri"/>
              </a:rPr>
              <a:t>s </a:t>
            </a:r>
            <a:r>
              <a:rPr sz="1600" spc="-10" dirty="0">
                <a:latin typeface="Calibri"/>
                <a:cs typeface="Calibri"/>
              </a:rPr>
              <a:t>wear</a:t>
            </a:r>
            <a:r>
              <a:rPr sz="1600" dirty="0">
                <a:latin typeface="Calibri"/>
                <a:cs typeface="Calibri"/>
              </a:rPr>
              <a:t> </a:t>
            </a:r>
            <a:r>
              <a:rPr sz="1600" spc="-10" dirty="0">
                <a:latin typeface="Calibri"/>
                <a:cs typeface="Calibri"/>
              </a:rPr>
              <a:t>resistance </a:t>
            </a:r>
            <a:r>
              <a:rPr sz="1600" dirty="0">
                <a:latin typeface="Calibri"/>
                <a:cs typeface="Calibri"/>
              </a:rPr>
              <a:t>) and</a:t>
            </a:r>
            <a:r>
              <a:rPr sz="1600" spc="-5" dirty="0">
                <a:latin typeface="Calibri"/>
                <a:cs typeface="Calibri"/>
              </a:rPr>
              <a:t> </a:t>
            </a:r>
            <a:r>
              <a:rPr sz="1600" dirty="0">
                <a:latin typeface="Calibri"/>
                <a:cs typeface="Calibri"/>
              </a:rPr>
              <a:t>a </a:t>
            </a:r>
            <a:r>
              <a:rPr sz="1600" spc="-15" dirty="0">
                <a:latin typeface="Calibri"/>
                <a:cs typeface="Calibri"/>
              </a:rPr>
              <a:t>pressur</a:t>
            </a:r>
            <a:r>
              <a:rPr sz="1600" spc="-10" dirty="0">
                <a:latin typeface="Calibri"/>
                <a:cs typeface="Calibri"/>
              </a:rPr>
              <a:t>e</a:t>
            </a:r>
            <a:r>
              <a:rPr sz="1600" spc="5" dirty="0">
                <a:latin typeface="Calibri"/>
                <a:cs typeface="Calibri"/>
              </a:rPr>
              <a:t> </a:t>
            </a:r>
            <a:r>
              <a:rPr sz="1600" spc="-10" dirty="0">
                <a:latin typeface="Calibri"/>
                <a:cs typeface="Calibri"/>
              </a:rPr>
              <a:t>relief </a:t>
            </a:r>
            <a:r>
              <a:rPr sz="1600" spc="-15" dirty="0">
                <a:latin typeface="Calibri"/>
                <a:cs typeface="Calibri"/>
              </a:rPr>
              <a:t>devic</a:t>
            </a:r>
            <a:r>
              <a:rPr sz="1600" spc="-10" dirty="0">
                <a:latin typeface="Calibri"/>
                <a:cs typeface="Calibri"/>
              </a:rPr>
              <a:t>e</a:t>
            </a:r>
            <a:r>
              <a:rPr sz="1600" spc="5" dirty="0">
                <a:latin typeface="Calibri"/>
                <a:cs typeface="Calibri"/>
              </a:rPr>
              <a:t> </a:t>
            </a:r>
            <a:r>
              <a:rPr sz="1600" spc="-10" dirty="0">
                <a:latin typeface="Calibri"/>
                <a:cs typeface="Calibri"/>
              </a:rPr>
              <a:t>are</a:t>
            </a:r>
            <a:r>
              <a:rPr sz="1600" dirty="0">
                <a:latin typeface="Calibri"/>
                <a:cs typeface="Calibri"/>
              </a:rPr>
              <a:t> added</a:t>
            </a:r>
            <a:r>
              <a:rPr sz="1600" spc="-5" dirty="0">
                <a:latin typeface="Calibri"/>
                <a:cs typeface="Calibri"/>
              </a:rPr>
              <a:t> </a:t>
            </a:r>
            <a:r>
              <a:rPr sz="1600" dirty="0">
                <a:latin typeface="Calibri"/>
                <a:cs typeface="Calibri"/>
              </a:rPr>
              <a:t>to</a:t>
            </a:r>
            <a:r>
              <a:rPr sz="1600" spc="-5" dirty="0">
                <a:latin typeface="Calibri"/>
                <a:cs typeface="Calibri"/>
              </a:rPr>
              <a:t> </a:t>
            </a:r>
            <a:r>
              <a:rPr sz="1600" spc="-10" dirty="0">
                <a:latin typeface="Calibri"/>
                <a:cs typeface="Calibri"/>
              </a:rPr>
              <a:t>the</a:t>
            </a:r>
            <a:r>
              <a:rPr sz="1600" spc="-5" dirty="0">
                <a:latin typeface="Calibri"/>
                <a:cs typeface="Calibri"/>
              </a:rPr>
              <a:t> packin</a:t>
            </a:r>
            <a:r>
              <a:rPr sz="1600" dirty="0">
                <a:latin typeface="Calibri"/>
                <a:cs typeface="Calibri"/>
              </a:rPr>
              <a:t>g</a:t>
            </a:r>
            <a:r>
              <a:rPr sz="1600" spc="5" dirty="0">
                <a:latin typeface="Calibri"/>
                <a:cs typeface="Calibri"/>
              </a:rPr>
              <a:t> </a:t>
            </a:r>
            <a:r>
              <a:rPr sz="1600" spc="-5" dirty="0">
                <a:latin typeface="Calibri"/>
                <a:cs typeface="Calibri"/>
              </a:rPr>
              <a:t>sea</a:t>
            </a:r>
            <a:r>
              <a:rPr sz="1600" dirty="0">
                <a:latin typeface="Calibri"/>
                <a:cs typeface="Calibri"/>
              </a:rPr>
              <a:t>l to</a:t>
            </a:r>
            <a:r>
              <a:rPr sz="1600" spc="-5" dirty="0">
                <a:latin typeface="Calibri"/>
                <a:cs typeface="Calibri"/>
              </a:rPr>
              <a:t> </a:t>
            </a:r>
            <a:r>
              <a:rPr sz="1600" spc="-10" dirty="0">
                <a:latin typeface="Calibri"/>
                <a:cs typeface="Calibri"/>
              </a:rPr>
              <a:t>ensure the</a:t>
            </a:r>
            <a:r>
              <a:rPr sz="1600" spc="-5" dirty="0">
                <a:latin typeface="Calibri"/>
                <a:cs typeface="Calibri"/>
              </a:rPr>
              <a:t> </a:t>
            </a:r>
            <a:r>
              <a:rPr sz="1600" dirty="0">
                <a:latin typeface="Calibri"/>
                <a:cs typeface="Calibri"/>
              </a:rPr>
              <a:t>reliability</a:t>
            </a:r>
            <a:r>
              <a:rPr sz="1600" spc="-15" dirty="0">
                <a:latin typeface="Calibri"/>
                <a:cs typeface="Calibri"/>
              </a:rPr>
              <a:t> </a:t>
            </a:r>
            <a:r>
              <a:rPr sz="1600" spc="-5" dirty="0">
                <a:latin typeface="Calibri"/>
                <a:cs typeface="Calibri"/>
              </a:rPr>
              <a:t>o</a:t>
            </a:r>
            <a:r>
              <a:rPr sz="1600" dirty="0">
                <a:latin typeface="Calibri"/>
                <a:cs typeface="Calibri"/>
              </a:rPr>
              <a:t>f </a:t>
            </a:r>
            <a:r>
              <a:rPr sz="1600" spc="-10" dirty="0">
                <a:latin typeface="Calibri"/>
                <a:cs typeface="Calibri"/>
              </a:rPr>
              <a:t>the</a:t>
            </a:r>
            <a:r>
              <a:rPr sz="1600" spc="-5" dirty="0">
                <a:latin typeface="Calibri"/>
                <a:cs typeface="Calibri"/>
              </a:rPr>
              <a:t> packin</a:t>
            </a:r>
            <a:r>
              <a:rPr sz="1600" dirty="0">
                <a:latin typeface="Calibri"/>
                <a:cs typeface="Calibri"/>
              </a:rPr>
              <a:t>g</a:t>
            </a:r>
            <a:r>
              <a:rPr sz="1600" spc="5" dirty="0">
                <a:latin typeface="Calibri"/>
                <a:cs typeface="Calibri"/>
              </a:rPr>
              <a:t> </a:t>
            </a:r>
            <a:r>
              <a:rPr sz="1600" spc="-5" dirty="0">
                <a:latin typeface="Calibri"/>
                <a:cs typeface="Calibri"/>
              </a:rPr>
              <a:t>sea</a:t>
            </a:r>
            <a:r>
              <a:rPr sz="1600" dirty="0">
                <a:latin typeface="Calibri"/>
                <a:cs typeface="Calibri"/>
              </a:rPr>
              <a:t>l and</a:t>
            </a:r>
            <a:r>
              <a:rPr sz="1600" spc="-5" dirty="0">
                <a:latin typeface="Calibri"/>
                <a:cs typeface="Calibri"/>
              </a:rPr>
              <a:t> prolon</a:t>
            </a:r>
            <a:r>
              <a:rPr sz="1600" dirty="0">
                <a:latin typeface="Calibri"/>
                <a:cs typeface="Calibri"/>
              </a:rPr>
              <a:t>g</a:t>
            </a:r>
            <a:r>
              <a:rPr sz="1600" spc="5" dirty="0">
                <a:latin typeface="Calibri"/>
                <a:cs typeface="Calibri"/>
              </a:rPr>
              <a:t> </a:t>
            </a:r>
            <a:r>
              <a:rPr sz="1600" spc="-5" dirty="0">
                <a:latin typeface="Calibri"/>
                <a:cs typeface="Calibri"/>
              </a:rPr>
              <a:t>it</a:t>
            </a:r>
            <a:r>
              <a:rPr sz="1600" dirty="0">
                <a:latin typeface="Calibri"/>
                <a:cs typeface="Calibri"/>
              </a:rPr>
              <a:t>s </a:t>
            </a:r>
            <a:r>
              <a:rPr sz="1600" spc="-15" dirty="0">
                <a:latin typeface="Calibri"/>
                <a:cs typeface="Calibri"/>
              </a:rPr>
              <a:t>servic</a:t>
            </a:r>
            <a:r>
              <a:rPr sz="1600" spc="-10" dirty="0">
                <a:latin typeface="Calibri"/>
                <a:cs typeface="Calibri"/>
              </a:rPr>
              <a:t>e</a:t>
            </a:r>
            <a:r>
              <a:rPr sz="1600" dirty="0">
                <a:latin typeface="Calibri"/>
                <a:cs typeface="Calibri"/>
              </a:rPr>
              <a:t> </a:t>
            </a:r>
            <a:r>
              <a:rPr sz="1600" spc="-5" dirty="0">
                <a:latin typeface="Calibri"/>
                <a:cs typeface="Calibri"/>
              </a:rPr>
              <a:t>life.</a:t>
            </a:r>
            <a:endParaRPr sz="1600" dirty="0">
              <a:latin typeface="Calibri"/>
              <a:cs typeface="Calibri"/>
            </a:endParaRPr>
          </a:p>
          <a:p>
            <a:pPr marL="12700" marR="828675" lvl="1" indent="45720">
              <a:lnSpc>
                <a:spcPts val="1900"/>
              </a:lnSpc>
              <a:spcBef>
                <a:spcPts val="100"/>
              </a:spcBef>
              <a:buFont typeface="Calibri"/>
              <a:buAutoNum type="arabicPeriod"/>
              <a:tabLst>
                <a:tab pos="259079" algn="l"/>
              </a:tabLst>
            </a:pPr>
            <a:r>
              <a:rPr sz="1600" spc="-5" dirty="0">
                <a:latin typeface="Calibri"/>
                <a:cs typeface="Calibri"/>
              </a:rPr>
              <a:t>Th</a:t>
            </a:r>
            <a:r>
              <a:rPr sz="1600" dirty="0">
                <a:latin typeface="Calibri"/>
                <a:cs typeface="Calibri"/>
              </a:rPr>
              <a:t>e </a:t>
            </a:r>
            <a:r>
              <a:rPr sz="1600" spc="-10" dirty="0">
                <a:latin typeface="Calibri"/>
                <a:cs typeface="Calibri"/>
              </a:rPr>
              <a:t>water</a:t>
            </a:r>
            <a:r>
              <a:rPr sz="1600" spc="-5" dirty="0">
                <a:latin typeface="Calibri"/>
                <a:cs typeface="Calibri"/>
              </a:rPr>
              <a:t> </a:t>
            </a:r>
            <a:r>
              <a:rPr sz="1600" dirty="0">
                <a:latin typeface="Calibri"/>
                <a:cs typeface="Calibri"/>
              </a:rPr>
              <a:t>guide</a:t>
            </a:r>
            <a:r>
              <a:rPr sz="1600" spc="-5" dirty="0">
                <a:latin typeface="Calibri"/>
                <a:cs typeface="Calibri"/>
              </a:rPr>
              <a:t> bearin</a:t>
            </a:r>
            <a:r>
              <a:rPr sz="1600" dirty="0">
                <a:latin typeface="Calibri"/>
                <a:cs typeface="Calibri"/>
              </a:rPr>
              <a:t>g</a:t>
            </a:r>
            <a:r>
              <a:rPr sz="1600" spc="5" dirty="0">
                <a:latin typeface="Calibri"/>
                <a:cs typeface="Calibri"/>
              </a:rPr>
              <a:t> </a:t>
            </a:r>
            <a:r>
              <a:rPr sz="1600" dirty="0">
                <a:latin typeface="Calibri"/>
                <a:cs typeface="Calibri"/>
              </a:rPr>
              <a:t>adopts</a:t>
            </a:r>
            <a:r>
              <a:rPr sz="1600" spc="-5" dirty="0">
                <a:latin typeface="Calibri"/>
                <a:cs typeface="Calibri"/>
              </a:rPr>
              <a:t> Sailon</a:t>
            </a:r>
            <a:r>
              <a:rPr sz="1600" dirty="0">
                <a:latin typeface="Calibri"/>
                <a:cs typeface="Calibri"/>
              </a:rPr>
              <a:t>g</a:t>
            </a:r>
            <a:r>
              <a:rPr sz="1600" spc="5" dirty="0">
                <a:latin typeface="Calibri"/>
                <a:cs typeface="Calibri"/>
              </a:rPr>
              <a:t> </a:t>
            </a:r>
            <a:r>
              <a:rPr sz="1600" spc="-5" dirty="0">
                <a:latin typeface="Calibri"/>
                <a:cs typeface="Calibri"/>
              </a:rPr>
              <a:t>bearin</a:t>
            </a:r>
            <a:r>
              <a:rPr sz="1600" dirty="0">
                <a:latin typeface="Calibri"/>
                <a:cs typeface="Calibri"/>
              </a:rPr>
              <a:t>g</a:t>
            </a:r>
            <a:r>
              <a:rPr sz="1600" spc="5" dirty="0">
                <a:latin typeface="Calibri"/>
                <a:cs typeface="Calibri"/>
              </a:rPr>
              <a:t> </a:t>
            </a:r>
            <a:r>
              <a:rPr sz="1600" spc="-5" dirty="0">
                <a:latin typeface="Calibri"/>
                <a:cs typeface="Calibri"/>
              </a:rPr>
              <a:t>(XXL</a:t>
            </a:r>
            <a:r>
              <a:rPr sz="1600" dirty="0">
                <a:latin typeface="Calibri"/>
                <a:cs typeface="Calibri"/>
              </a:rPr>
              <a:t>) imported</a:t>
            </a:r>
            <a:r>
              <a:rPr sz="1600" spc="-5" dirty="0">
                <a:latin typeface="Calibri"/>
                <a:cs typeface="Calibri"/>
              </a:rPr>
              <a:t> </a:t>
            </a:r>
            <a:r>
              <a:rPr sz="1600" spc="-15" dirty="0">
                <a:latin typeface="Calibri"/>
                <a:cs typeface="Calibri"/>
              </a:rPr>
              <a:t>from</a:t>
            </a:r>
            <a:r>
              <a:rPr sz="1600" dirty="0">
                <a:latin typeface="Calibri"/>
                <a:cs typeface="Calibri"/>
              </a:rPr>
              <a:t> </a:t>
            </a:r>
            <a:r>
              <a:rPr sz="1600" spc="-5" dirty="0">
                <a:latin typeface="Calibri"/>
                <a:cs typeface="Calibri"/>
              </a:rPr>
              <a:t>Canad</a:t>
            </a:r>
            <a:r>
              <a:rPr sz="1600" dirty="0">
                <a:latin typeface="Calibri"/>
                <a:cs typeface="Calibri"/>
              </a:rPr>
              <a:t>a </a:t>
            </a:r>
            <a:r>
              <a:rPr sz="1600" spc="-5" dirty="0">
                <a:latin typeface="Calibri"/>
                <a:cs typeface="Calibri"/>
              </a:rPr>
              <a:t>,</a:t>
            </a:r>
            <a:r>
              <a:rPr sz="1600" dirty="0">
                <a:latin typeface="Calibri"/>
                <a:cs typeface="Calibri"/>
              </a:rPr>
              <a:t> which</a:t>
            </a:r>
            <a:r>
              <a:rPr sz="1600" spc="-5" dirty="0">
                <a:latin typeface="Calibri"/>
                <a:cs typeface="Calibri"/>
              </a:rPr>
              <a:t> </a:t>
            </a:r>
            <a:r>
              <a:rPr sz="1600" dirty="0">
                <a:latin typeface="Calibri"/>
                <a:cs typeface="Calibri"/>
              </a:rPr>
              <a:t>can withstand</a:t>
            </a:r>
            <a:r>
              <a:rPr sz="1600" spc="-10" dirty="0">
                <a:latin typeface="Calibri"/>
                <a:cs typeface="Calibri"/>
              </a:rPr>
              <a:t> </a:t>
            </a:r>
            <a:r>
              <a:rPr sz="1600" spc="-170" dirty="0">
                <a:latin typeface="Calibri"/>
                <a:cs typeface="Calibri"/>
              </a:rPr>
              <a:t>short-­‐ter</a:t>
            </a:r>
            <a:r>
              <a:rPr sz="1600" spc="-295" dirty="0">
                <a:latin typeface="Calibri"/>
                <a:cs typeface="Calibri"/>
              </a:rPr>
              <a:t>m</a:t>
            </a:r>
            <a:r>
              <a:rPr sz="1600" dirty="0">
                <a:latin typeface="Calibri"/>
                <a:cs typeface="Calibri"/>
              </a:rPr>
              <a:t> </a:t>
            </a:r>
            <a:r>
              <a:rPr sz="1600" spc="-15" dirty="0">
                <a:latin typeface="Calibri"/>
                <a:cs typeface="Calibri"/>
              </a:rPr>
              <a:t>dr</a:t>
            </a:r>
            <a:r>
              <a:rPr sz="1600" spc="-10" dirty="0">
                <a:latin typeface="Calibri"/>
                <a:cs typeface="Calibri"/>
              </a:rPr>
              <a:t>y</a:t>
            </a:r>
            <a:r>
              <a:rPr sz="1600" dirty="0">
                <a:latin typeface="Calibri"/>
                <a:cs typeface="Calibri"/>
              </a:rPr>
              <a:t> grinding</a:t>
            </a:r>
            <a:r>
              <a:rPr sz="1600" spc="-10" dirty="0">
                <a:latin typeface="Calibri"/>
                <a:cs typeface="Calibri"/>
              </a:rPr>
              <a:t> </a:t>
            </a:r>
            <a:r>
              <a:rPr sz="1600" dirty="0">
                <a:latin typeface="Calibri"/>
                <a:cs typeface="Calibri"/>
              </a:rPr>
              <a:t>and</a:t>
            </a:r>
            <a:r>
              <a:rPr sz="1600" spc="-5" dirty="0">
                <a:latin typeface="Calibri"/>
                <a:cs typeface="Calibri"/>
              </a:rPr>
              <a:t> ha</a:t>
            </a:r>
            <a:r>
              <a:rPr sz="1600" dirty="0">
                <a:latin typeface="Calibri"/>
                <a:cs typeface="Calibri"/>
              </a:rPr>
              <a:t>s a </a:t>
            </a:r>
            <a:r>
              <a:rPr sz="1600" spc="-5" dirty="0">
                <a:latin typeface="Calibri"/>
                <a:cs typeface="Calibri"/>
              </a:rPr>
              <a:t>lon</a:t>
            </a:r>
            <a:r>
              <a:rPr sz="1600" dirty="0">
                <a:latin typeface="Calibri"/>
                <a:cs typeface="Calibri"/>
              </a:rPr>
              <a:t>g </a:t>
            </a:r>
            <a:r>
              <a:rPr sz="1600" spc="-15" dirty="0">
                <a:latin typeface="Calibri"/>
                <a:cs typeface="Calibri"/>
              </a:rPr>
              <a:t>servic</a:t>
            </a:r>
            <a:r>
              <a:rPr sz="1600" spc="-10" dirty="0">
                <a:latin typeface="Calibri"/>
                <a:cs typeface="Calibri"/>
              </a:rPr>
              <a:t>e</a:t>
            </a:r>
            <a:r>
              <a:rPr sz="1600" dirty="0">
                <a:latin typeface="Calibri"/>
                <a:cs typeface="Calibri"/>
              </a:rPr>
              <a:t> </a:t>
            </a:r>
            <a:r>
              <a:rPr sz="1600" spc="-5" dirty="0">
                <a:latin typeface="Calibri"/>
                <a:cs typeface="Calibri"/>
              </a:rPr>
              <a:t>life.</a:t>
            </a:r>
            <a:endParaRPr sz="1600" dirty="0">
              <a:latin typeface="Calibri"/>
              <a:cs typeface="Calibri"/>
            </a:endParaRPr>
          </a:p>
          <a:p>
            <a:pPr marL="12700" marR="101600" lvl="1" indent="45720">
              <a:lnSpc>
                <a:spcPts val="1900"/>
              </a:lnSpc>
              <a:buFont typeface="Calibri"/>
              <a:buAutoNum type="arabicPeriod"/>
              <a:tabLst>
                <a:tab pos="259079" algn="l"/>
              </a:tabLst>
            </a:pPr>
            <a:r>
              <a:rPr sz="1600" spc="-5" dirty="0">
                <a:latin typeface="Calibri"/>
                <a:cs typeface="Calibri"/>
              </a:rPr>
              <a:t>Th</a:t>
            </a:r>
            <a:r>
              <a:rPr sz="1600" dirty="0">
                <a:latin typeface="Calibri"/>
                <a:cs typeface="Calibri"/>
              </a:rPr>
              <a:t>e </a:t>
            </a:r>
            <a:r>
              <a:rPr sz="1600" spc="-5" dirty="0">
                <a:latin typeface="Calibri"/>
                <a:cs typeface="Calibri"/>
              </a:rPr>
              <a:t>bearin</a:t>
            </a:r>
            <a:r>
              <a:rPr sz="1600" dirty="0">
                <a:latin typeface="Calibri"/>
                <a:cs typeface="Calibri"/>
              </a:rPr>
              <a:t>g</a:t>
            </a:r>
            <a:r>
              <a:rPr sz="1600" spc="5" dirty="0">
                <a:latin typeface="Calibri"/>
                <a:cs typeface="Calibri"/>
              </a:rPr>
              <a:t> </a:t>
            </a:r>
            <a:r>
              <a:rPr sz="1600" spc="-5" dirty="0">
                <a:latin typeface="Calibri"/>
                <a:cs typeface="Calibri"/>
              </a:rPr>
              <a:t>insid</a:t>
            </a:r>
            <a:r>
              <a:rPr sz="1600" dirty="0">
                <a:latin typeface="Calibri"/>
                <a:cs typeface="Calibri"/>
              </a:rPr>
              <a:t>e</a:t>
            </a:r>
            <a:r>
              <a:rPr sz="1600" spc="5" dirty="0">
                <a:latin typeface="Calibri"/>
                <a:cs typeface="Calibri"/>
              </a:rPr>
              <a:t> </a:t>
            </a:r>
            <a:r>
              <a:rPr sz="1600" spc="-10" dirty="0">
                <a:latin typeface="Calibri"/>
                <a:cs typeface="Calibri"/>
              </a:rPr>
              <a:t>the</a:t>
            </a:r>
            <a:r>
              <a:rPr sz="1600" spc="-5" dirty="0">
                <a:latin typeface="Calibri"/>
                <a:cs typeface="Calibri"/>
              </a:rPr>
              <a:t> </a:t>
            </a:r>
            <a:r>
              <a:rPr sz="1600" dirty="0">
                <a:latin typeface="Calibri"/>
                <a:cs typeface="Calibri"/>
              </a:rPr>
              <a:t>transmission</a:t>
            </a:r>
            <a:r>
              <a:rPr sz="1600" spc="-5" dirty="0">
                <a:latin typeface="Calibri"/>
                <a:cs typeface="Calibri"/>
              </a:rPr>
              <a:t> bod</a:t>
            </a:r>
            <a:r>
              <a:rPr sz="1600" dirty="0">
                <a:latin typeface="Calibri"/>
                <a:cs typeface="Calibri"/>
              </a:rPr>
              <a:t>y adopts</a:t>
            </a:r>
            <a:r>
              <a:rPr sz="1600" spc="-5" dirty="0">
                <a:latin typeface="Calibri"/>
                <a:cs typeface="Calibri"/>
              </a:rPr>
              <a:t> </a:t>
            </a:r>
            <a:r>
              <a:rPr lang="en-US" sz="1600" spc="-5" dirty="0" smtClean="0">
                <a:latin typeface="Calibri"/>
                <a:cs typeface="Calibri"/>
              </a:rPr>
              <a:t>self-aligning</a:t>
            </a:r>
            <a:r>
              <a:rPr sz="1600" dirty="0" smtClean="0">
                <a:latin typeface="Calibri"/>
                <a:cs typeface="Calibri"/>
              </a:rPr>
              <a:t> </a:t>
            </a:r>
            <a:r>
              <a:rPr sz="1600" spc="-15" dirty="0">
                <a:latin typeface="Calibri"/>
                <a:cs typeface="Calibri"/>
              </a:rPr>
              <a:t>bearing</a:t>
            </a:r>
            <a:r>
              <a:rPr sz="1600" spc="-5" dirty="0">
                <a:latin typeface="Calibri"/>
                <a:cs typeface="Calibri"/>
              </a:rPr>
              <a:t>,</a:t>
            </a:r>
            <a:r>
              <a:rPr sz="1600" dirty="0">
                <a:latin typeface="Calibri"/>
                <a:cs typeface="Calibri"/>
              </a:rPr>
              <a:t> which</a:t>
            </a:r>
            <a:r>
              <a:rPr sz="1600" spc="-5" dirty="0">
                <a:latin typeface="Calibri"/>
                <a:cs typeface="Calibri"/>
              </a:rPr>
              <a:t> </a:t>
            </a:r>
            <a:r>
              <a:rPr sz="1600" dirty="0">
                <a:latin typeface="Calibri"/>
                <a:cs typeface="Calibri"/>
              </a:rPr>
              <a:t>can</a:t>
            </a:r>
            <a:r>
              <a:rPr sz="1600" spc="-5" dirty="0">
                <a:latin typeface="Calibri"/>
                <a:cs typeface="Calibri"/>
              </a:rPr>
              <a:t> </a:t>
            </a:r>
            <a:r>
              <a:rPr sz="1600" dirty="0">
                <a:latin typeface="Calibri"/>
                <a:cs typeface="Calibri"/>
              </a:rPr>
              <a:t>compensate</a:t>
            </a:r>
            <a:r>
              <a:rPr sz="1600" spc="-5" dirty="0">
                <a:latin typeface="Calibri"/>
                <a:cs typeface="Calibri"/>
              </a:rPr>
              <a:t> </a:t>
            </a:r>
            <a:r>
              <a:rPr sz="1600" spc="-10" dirty="0">
                <a:latin typeface="Calibri"/>
                <a:cs typeface="Calibri"/>
              </a:rPr>
              <a:t>the</a:t>
            </a:r>
            <a:r>
              <a:rPr sz="1600" spc="-5" dirty="0">
                <a:latin typeface="Calibri"/>
                <a:cs typeface="Calibri"/>
              </a:rPr>
              <a:t> dimensiona</a:t>
            </a:r>
            <a:r>
              <a:rPr sz="1600" dirty="0">
                <a:latin typeface="Calibri"/>
                <a:cs typeface="Calibri"/>
              </a:rPr>
              <a:t>l</a:t>
            </a:r>
            <a:r>
              <a:rPr sz="1600" spc="5" dirty="0">
                <a:latin typeface="Calibri"/>
                <a:cs typeface="Calibri"/>
              </a:rPr>
              <a:t> </a:t>
            </a:r>
            <a:r>
              <a:rPr sz="1600" spc="-10" dirty="0">
                <a:latin typeface="Calibri"/>
                <a:cs typeface="Calibri"/>
              </a:rPr>
              <a:t>error</a:t>
            </a:r>
            <a:r>
              <a:rPr sz="1600" spc="-5" dirty="0">
                <a:latin typeface="Calibri"/>
                <a:cs typeface="Calibri"/>
              </a:rPr>
              <a:t> </a:t>
            </a:r>
            <a:r>
              <a:rPr sz="1600" dirty="0">
                <a:latin typeface="Calibri"/>
                <a:cs typeface="Calibri"/>
              </a:rPr>
              <a:t>caused</a:t>
            </a:r>
            <a:r>
              <a:rPr sz="1600" spc="-5" dirty="0">
                <a:latin typeface="Calibri"/>
                <a:cs typeface="Calibri"/>
              </a:rPr>
              <a:t> b</a:t>
            </a:r>
            <a:r>
              <a:rPr sz="1600" dirty="0">
                <a:latin typeface="Calibri"/>
                <a:cs typeface="Calibri"/>
              </a:rPr>
              <a:t>y </a:t>
            </a:r>
            <a:r>
              <a:rPr sz="1600" spc="-5" dirty="0">
                <a:latin typeface="Calibri"/>
                <a:cs typeface="Calibri"/>
              </a:rPr>
              <a:t>processing</a:t>
            </a:r>
            <a:r>
              <a:rPr sz="1600" dirty="0">
                <a:latin typeface="Calibri"/>
                <a:cs typeface="Calibri"/>
              </a:rPr>
              <a:t>,</a:t>
            </a:r>
            <a:r>
              <a:rPr sz="1600" spc="5" dirty="0">
                <a:latin typeface="Calibri"/>
                <a:cs typeface="Calibri"/>
              </a:rPr>
              <a:t> </a:t>
            </a:r>
            <a:r>
              <a:rPr sz="1600" spc="-15" dirty="0">
                <a:latin typeface="Calibri"/>
                <a:cs typeface="Calibri"/>
              </a:rPr>
              <a:t>furthe</a:t>
            </a:r>
            <a:r>
              <a:rPr sz="1600" spc="-10" dirty="0">
                <a:latin typeface="Calibri"/>
                <a:cs typeface="Calibri"/>
              </a:rPr>
              <a:t>r</a:t>
            </a:r>
            <a:r>
              <a:rPr sz="1600" dirty="0">
                <a:latin typeface="Calibri"/>
                <a:cs typeface="Calibri"/>
              </a:rPr>
              <a:t> </a:t>
            </a:r>
            <a:r>
              <a:rPr sz="1600" spc="-15" dirty="0">
                <a:latin typeface="Calibri"/>
                <a:cs typeface="Calibri"/>
              </a:rPr>
              <a:t>preven</a:t>
            </a:r>
            <a:r>
              <a:rPr sz="1600" spc="-10" dirty="0">
                <a:latin typeface="Calibri"/>
                <a:cs typeface="Calibri"/>
              </a:rPr>
              <a:t>t</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eccentric wear</a:t>
            </a:r>
            <a:r>
              <a:rPr sz="1600" dirty="0">
                <a:latin typeface="Calibri"/>
                <a:cs typeface="Calibri"/>
              </a:rPr>
              <a:t> </a:t>
            </a:r>
            <a:r>
              <a:rPr sz="1600" spc="-5" dirty="0">
                <a:latin typeface="Calibri"/>
                <a:cs typeface="Calibri"/>
              </a:rPr>
              <a:t>o</a:t>
            </a:r>
            <a:r>
              <a:rPr sz="1600" dirty="0">
                <a:latin typeface="Calibri"/>
                <a:cs typeface="Calibri"/>
              </a:rPr>
              <a:t>f </a:t>
            </a:r>
            <a:r>
              <a:rPr sz="1600" spc="-10" dirty="0">
                <a:latin typeface="Calibri"/>
                <a:cs typeface="Calibri"/>
              </a:rPr>
              <a:t>the</a:t>
            </a:r>
            <a:r>
              <a:rPr sz="1600" spc="-5" dirty="0">
                <a:latin typeface="Calibri"/>
                <a:cs typeface="Calibri"/>
              </a:rPr>
              <a:t> </a:t>
            </a:r>
            <a:r>
              <a:rPr sz="1600" spc="-10" dirty="0">
                <a:latin typeface="Calibri"/>
                <a:cs typeface="Calibri"/>
              </a:rPr>
              <a:t>water</a:t>
            </a:r>
            <a:r>
              <a:rPr sz="1600" spc="-5" dirty="0">
                <a:latin typeface="Calibri"/>
                <a:cs typeface="Calibri"/>
              </a:rPr>
              <a:t> </a:t>
            </a:r>
            <a:r>
              <a:rPr sz="1600" dirty="0">
                <a:latin typeface="Calibri"/>
                <a:cs typeface="Calibri"/>
              </a:rPr>
              <a:t>guide</a:t>
            </a:r>
          </a:p>
          <a:p>
            <a:pPr marL="12700" marR="183515">
              <a:lnSpc>
                <a:spcPts val="1900"/>
              </a:lnSpc>
              <a:spcBef>
                <a:spcPts val="100"/>
              </a:spcBef>
            </a:pPr>
            <a:r>
              <a:rPr sz="1600" spc="-15" dirty="0">
                <a:latin typeface="Calibri"/>
                <a:cs typeface="Calibri"/>
              </a:rPr>
              <a:t>bearing</a:t>
            </a:r>
            <a:r>
              <a:rPr sz="1600" spc="-5" dirty="0">
                <a:latin typeface="Calibri"/>
                <a:cs typeface="Calibri"/>
              </a:rPr>
              <a:t>,</a:t>
            </a:r>
            <a:r>
              <a:rPr sz="1600" dirty="0">
                <a:latin typeface="Calibri"/>
                <a:cs typeface="Calibri"/>
              </a:rPr>
              <a:t> and</a:t>
            </a:r>
            <a:r>
              <a:rPr sz="1600" spc="-5" dirty="0">
                <a:latin typeface="Calibri"/>
                <a:cs typeface="Calibri"/>
              </a:rPr>
              <a:t> prolon</a:t>
            </a:r>
            <a:r>
              <a:rPr sz="1600" dirty="0">
                <a:latin typeface="Calibri"/>
                <a:cs typeface="Calibri"/>
              </a:rPr>
              <a:t>g</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5" dirty="0">
                <a:latin typeface="Calibri"/>
                <a:cs typeface="Calibri"/>
              </a:rPr>
              <a:t>servic</a:t>
            </a:r>
            <a:r>
              <a:rPr sz="1600" spc="-10" dirty="0">
                <a:latin typeface="Calibri"/>
                <a:cs typeface="Calibri"/>
              </a:rPr>
              <a:t>e</a:t>
            </a:r>
            <a:r>
              <a:rPr sz="1600" dirty="0">
                <a:latin typeface="Calibri"/>
                <a:cs typeface="Calibri"/>
              </a:rPr>
              <a:t> </a:t>
            </a:r>
            <a:r>
              <a:rPr sz="1600" spc="-5" dirty="0">
                <a:latin typeface="Calibri"/>
                <a:cs typeface="Calibri"/>
              </a:rPr>
              <a:t>lif</a:t>
            </a:r>
            <a:r>
              <a:rPr sz="1600" dirty="0">
                <a:latin typeface="Calibri"/>
                <a:cs typeface="Calibri"/>
              </a:rPr>
              <a:t>e </a:t>
            </a:r>
            <a:r>
              <a:rPr sz="1600" spc="-5" dirty="0">
                <a:latin typeface="Calibri"/>
                <a:cs typeface="Calibri"/>
              </a:rPr>
              <a:t>o</a:t>
            </a:r>
            <a:r>
              <a:rPr sz="1600" dirty="0">
                <a:latin typeface="Calibri"/>
                <a:cs typeface="Calibri"/>
              </a:rPr>
              <a:t>f </a:t>
            </a:r>
            <a:r>
              <a:rPr sz="1600" spc="-10" dirty="0">
                <a:latin typeface="Calibri"/>
                <a:cs typeface="Calibri"/>
              </a:rPr>
              <a:t>the</a:t>
            </a:r>
            <a:r>
              <a:rPr sz="1600" spc="-5" dirty="0">
                <a:latin typeface="Calibri"/>
                <a:cs typeface="Calibri"/>
              </a:rPr>
              <a:t> </a:t>
            </a:r>
            <a:r>
              <a:rPr sz="1600" spc="-10" dirty="0">
                <a:latin typeface="Calibri"/>
                <a:cs typeface="Calibri"/>
              </a:rPr>
              <a:t>water</a:t>
            </a:r>
            <a:r>
              <a:rPr sz="1600" spc="-5" dirty="0">
                <a:latin typeface="Calibri"/>
                <a:cs typeface="Calibri"/>
              </a:rPr>
              <a:t> </a:t>
            </a:r>
            <a:r>
              <a:rPr sz="1600" dirty="0">
                <a:latin typeface="Calibri"/>
                <a:cs typeface="Calibri"/>
              </a:rPr>
              <a:t>guide</a:t>
            </a:r>
            <a:r>
              <a:rPr sz="1600" spc="-5" dirty="0">
                <a:latin typeface="Calibri"/>
                <a:cs typeface="Calibri"/>
              </a:rPr>
              <a:t> bearing</a:t>
            </a:r>
            <a:r>
              <a:rPr sz="1600" dirty="0">
                <a:latin typeface="Calibri"/>
                <a:cs typeface="Calibri"/>
              </a:rPr>
              <a:t>.</a:t>
            </a:r>
            <a:r>
              <a:rPr sz="1600" spc="5" dirty="0">
                <a:latin typeface="Calibri"/>
                <a:cs typeface="Calibri"/>
              </a:rPr>
              <a:t> </a:t>
            </a:r>
            <a:r>
              <a:rPr sz="1600" spc="-5" dirty="0">
                <a:latin typeface="Calibri"/>
                <a:cs typeface="Calibri"/>
              </a:rPr>
              <a:t>Th</a:t>
            </a:r>
            <a:r>
              <a:rPr sz="1600" dirty="0">
                <a:latin typeface="Calibri"/>
                <a:cs typeface="Calibri"/>
              </a:rPr>
              <a:t>e transmission</a:t>
            </a:r>
            <a:r>
              <a:rPr sz="1600" spc="-5" dirty="0">
                <a:latin typeface="Calibri"/>
                <a:cs typeface="Calibri"/>
              </a:rPr>
              <a:t> bod</a:t>
            </a:r>
            <a:r>
              <a:rPr sz="1600" dirty="0">
                <a:latin typeface="Calibri"/>
                <a:cs typeface="Calibri"/>
              </a:rPr>
              <a:t>y </a:t>
            </a:r>
            <a:r>
              <a:rPr sz="1600" spc="-5" dirty="0">
                <a:latin typeface="Calibri"/>
                <a:cs typeface="Calibri"/>
              </a:rPr>
              <a:t>i</a:t>
            </a:r>
            <a:r>
              <a:rPr sz="1600" dirty="0">
                <a:latin typeface="Calibri"/>
                <a:cs typeface="Calibri"/>
              </a:rPr>
              <a:t>s also </a:t>
            </a:r>
            <a:r>
              <a:rPr sz="1600" spc="-5" dirty="0">
                <a:latin typeface="Calibri"/>
                <a:cs typeface="Calibri"/>
              </a:rPr>
              <a:t>provide</a:t>
            </a:r>
            <a:r>
              <a:rPr sz="1600" dirty="0">
                <a:latin typeface="Calibri"/>
                <a:cs typeface="Calibri"/>
              </a:rPr>
              <a:t>d</a:t>
            </a:r>
            <a:r>
              <a:rPr sz="1600" spc="5" dirty="0">
                <a:latin typeface="Calibri"/>
                <a:cs typeface="Calibri"/>
              </a:rPr>
              <a:t> </a:t>
            </a:r>
            <a:r>
              <a:rPr sz="1600" dirty="0">
                <a:latin typeface="Calibri"/>
                <a:cs typeface="Calibri"/>
              </a:rPr>
              <a:t>with</a:t>
            </a:r>
            <a:r>
              <a:rPr sz="1600" spc="-5" dirty="0">
                <a:latin typeface="Calibri"/>
                <a:cs typeface="Calibri"/>
              </a:rPr>
              <a:t> </a:t>
            </a:r>
            <a:r>
              <a:rPr sz="1600" dirty="0">
                <a:latin typeface="Calibri"/>
                <a:cs typeface="Calibri"/>
              </a:rPr>
              <a:t>a </a:t>
            </a:r>
            <a:r>
              <a:rPr sz="1600" spc="-10" dirty="0">
                <a:latin typeface="Calibri"/>
                <a:cs typeface="Calibri"/>
              </a:rPr>
              <a:t>water</a:t>
            </a:r>
            <a:r>
              <a:rPr sz="1600" spc="-5" dirty="0">
                <a:latin typeface="Calibri"/>
                <a:cs typeface="Calibri"/>
              </a:rPr>
              <a:t> pum</a:t>
            </a:r>
            <a:r>
              <a:rPr sz="1600" dirty="0">
                <a:latin typeface="Calibri"/>
                <a:cs typeface="Calibri"/>
              </a:rPr>
              <a:t>p </a:t>
            </a:r>
            <a:r>
              <a:rPr sz="1600" spc="-15" dirty="0" smtClean="0">
                <a:latin typeface="Calibri"/>
                <a:cs typeface="Calibri"/>
              </a:rPr>
              <a:t>devic</a:t>
            </a:r>
            <a:r>
              <a:rPr sz="1600" spc="-10" dirty="0" smtClean="0">
                <a:latin typeface="Calibri"/>
                <a:cs typeface="Calibri"/>
              </a:rPr>
              <a:t>e</a:t>
            </a:r>
            <a:r>
              <a:rPr sz="1600" spc="5" dirty="0" smtClean="0">
                <a:latin typeface="Calibri"/>
                <a:cs typeface="Calibri"/>
              </a:rPr>
              <a:t> </a:t>
            </a:r>
            <a:r>
              <a:rPr sz="1600" dirty="0">
                <a:latin typeface="Calibri"/>
                <a:cs typeface="Calibri"/>
              </a:rPr>
              <a:t>to</a:t>
            </a:r>
            <a:r>
              <a:rPr sz="1600" spc="-5" dirty="0">
                <a:latin typeface="Calibri"/>
                <a:cs typeface="Calibri"/>
              </a:rPr>
              <a:t> </a:t>
            </a:r>
            <a:r>
              <a:rPr sz="1600" spc="-15" dirty="0">
                <a:latin typeface="Calibri"/>
                <a:cs typeface="Calibri"/>
              </a:rPr>
              <a:t>preven</a:t>
            </a:r>
            <a:r>
              <a:rPr sz="1600" spc="-10" dirty="0">
                <a:latin typeface="Calibri"/>
                <a:cs typeface="Calibri"/>
              </a:rPr>
              <a:t>t</a:t>
            </a:r>
            <a:r>
              <a:rPr sz="1600" spc="5" dirty="0">
                <a:latin typeface="Calibri"/>
                <a:cs typeface="Calibri"/>
              </a:rPr>
              <a:t> </a:t>
            </a:r>
            <a:r>
              <a:rPr sz="1600" spc="-10" dirty="0">
                <a:latin typeface="Calibri"/>
                <a:cs typeface="Calibri"/>
              </a:rPr>
              <a:t>the</a:t>
            </a:r>
            <a:r>
              <a:rPr sz="1600" spc="-5" dirty="0">
                <a:latin typeface="Calibri"/>
                <a:cs typeface="Calibri"/>
              </a:rPr>
              <a:t> pum</a:t>
            </a:r>
            <a:r>
              <a:rPr sz="1600" dirty="0">
                <a:latin typeface="Calibri"/>
                <a:cs typeface="Calibri"/>
              </a:rPr>
              <a:t>p </a:t>
            </a:r>
            <a:r>
              <a:rPr sz="1600" spc="-15" dirty="0">
                <a:latin typeface="Calibri"/>
                <a:cs typeface="Calibri"/>
              </a:rPr>
              <a:t>from</a:t>
            </a:r>
            <a:r>
              <a:rPr sz="1600" dirty="0">
                <a:latin typeface="Calibri"/>
                <a:cs typeface="Calibri"/>
              </a:rPr>
              <a:t> </a:t>
            </a:r>
            <a:r>
              <a:rPr sz="1600" spc="-5" dirty="0">
                <a:latin typeface="Calibri"/>
                <a:cs typeface="Calibri"/>
              </a:rPr>
              <a:t>bein</a:t>
            </a:r>
            <a:r>
              <a:rPr sz="1600" dirty="0">
                <a:latin typeface="Calibri"/>
                <a:cs typeface="Calibri"/>
              </a:rPr>
              <a:t>g </a:t>
            </a:r>
            <a:r>
              <a:rPr sz="1600" spc="-15" dirty="0">
                <a:latin typeface="Calibri"/>
                <a:cs typeface="Calibri"/>
              </a:rPr>
              <a:t>damage</a:t>
            </a:r>
            <a:r>
              <a:rPr sz="1600" spc="-10" dirty="0">
                <a:latin typeface="Calibri"/>
                <a:cs typeface="Calibri"/>
              </a:rPr>
              <a:t>d</a:t>
            </a:r>
            <a:r>
              <a:rPr sz="1600" spc="5" dirty="0">
                <a:latin typeface="Calibri"/>
                <a:cs typeface="Calibri"/>
              </a:rPr>
              <a:t> </a:t>
            </a:r>
            <a:r>
              <a:rPr sz="1600" spc="-5" dirty="0">
                <a:latin typeface="Calibri"/>
                <a:cs typeface="Calibri"/>
              </a:rPr>
              <a:t>b</a:t>
            </a:r>
            <a:r>
              <a:rPr sz="1600" dirty="0">
                <a:latin typeface="Calibri"/>
                <a:cs typeface="Calibri"/>
              </a:rPr>
              <a:t>y </a:t>
            </a:r>
            <a:r>
              <a:rPr sz="1600" spc="-10" dirty="0">
                <a:latin typeface="Calibri"/>
                <a:cs typeface="Calibri"/>
              </a:rPr>
              <a:t>the</a:t>
            </a:r>
            <a:r>
              <a:rPr sz="1600" spc="-5" dirty="0">
                <a:latin typeface="Calibri"/>
                <a:cs typeface="Calibri"/>
              </a:rPr>
              <a:t> </a:t>
            </a:r>
            <a:r>
              <a:rPr lang="en-US" sz="1600" spc="-5" dirty="0" smtClean="0">
                <a:latin typeface="Calibri"/>
                <a:cs typeface="Calibri"/>
              </a:rPr>
              <a:t>live</a:t>
            </a:r>
            <a:r>
              <a:rPr sz="1600" spc="-75" dirty="0" smtClean="0">
                <a:latin typeface="Calibri"/>
                <a:cs typeface="Calibri"/>
              </a:rPr>
              <a:t> </a:t>
            </a:r>
            <a:r>
              <a:rPr sz="1600" dirty="0">
                <a:latin typeface="Calibri"/>
                <a:cs typeface="Calibri"/>
              </a:rPr>
              <a:t>when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water</a:t>
            </a:r>
            <a:r>
              <a:rPr sz="1600" spc="-5" dirty="0">
                <a:latin typeface="Calibri"/>
                <a:cs typeface="Calibri"/>
              </a:rPr>
              <a:t> pum</a:t>
            </a:r>
            <a:r>
              <a:rPr sz="1600" dirty="0">
                <a:latin typeface="Calibri"/>
                <a:cs typeface="Calibri"/>
              </a:rPr>
              <a:t>p </a:t>
            </a:r>
            <a:r>
              <a:rPr sz="1600" spc="-5" dirty="0">
                <a:latin typeface="Calibri"/>
                <a:cs typeface="Calibri"/>
              </a:rPr>
              <a:t>i</a:t>
            </a:r>
            <a:r>
              <a:rPr sz="1600" dirty="0">
                <a:latin typeface="Calibri"/>
                <a:cs typeface="Calibri"/>
              </a:rPr>
              <a:t>s </a:t>
            </a:r>
            <a:r>
              <a:rPr sz="1600" spc="-15" dirty="0">
                <a:latin typeface="Calibri"/>
                <a:cs typeface="Calibri"/>
              </a:rPr>
              <a:t>starte</a:t>
            </a:r>
            <a:r>
              <a:rPr sz="1600" spc="-10" dirty="0">
                <a:latin typeface="Calibri"/>
                <a:cs typeface="Calibri"/>
              </a:rPr>
              <a:t>d</a:t>
            </a:r>
            <a:r>
              <a:rPr sz="1600" dirty="0">
                <a:latin typeface="Calibri"/>
                <a:cs typeface="Calibri"/>
              </a:rPr>
              <a:t> </a:t>
            </a:r>
            <a:r>
              <a:rPr sz="1600" spc="-5" dirty="0">
                <a:latin typeface="Calibri"/>
                <a:cs typeface="Calibri"/>
              </a:rPr>
              <a:t>instantly.</a:t>
            </a:r>
            <a:endParaRPr sz="1600" dirty="0">
              <a:latin typeface="Calibri"/>
              <a:cs typeface="Calibri"/>
            </a:endParaRPr>
          </a:p>
        </p:txBody>
      </p:sp>
      <p:sp>
        <p:nvSpPr>
          <p:cNvPr id="9" name="object 9"/>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200318" y="1131595"/>
            <a:ext cx="3951269" cy="3865575"/>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35191" y="519586"/>
            <a:ext cx="8339455" cy="538609"/>
          </a:xfrm>
          <a:prstGeom prst="rect">
            <a:avLst/>
          </a:prstGeom>
        </p:spPr>
        <p:txBody>
          <a:bodyPr vert="horz" wrap="square" lIns="0" tIns="0" rIns="0" bIns="0" rtlCol="0">
            <a:spAutoFit/>
          </a:bodyPr>
          <a:lstStyle/>
          <a:p>
            <a:pPr marL="12700" marR="5080">
              <a:lnSpc>
                <a:spcPts val="1400"/>
              </a:lnSpc>
            </a:pPr>
            <a:r>
              <a:rPr sz="1200" dirty="0">
                <a:latin typeface="Calibri"/>
                <a:cs typeface="Calibri"/>
              </a:rPr>
              <a:t>1. </a:t>
            </a:r>
            <a:r>
              <a:rPr sz="1200" spc="-70" dirty="0" smtClean="0">
                <a:latin typeface="Calibri"/>
                <a:cs typeface="Calibri"/>
              </a:rPr>
              <a:t>Sha</a:t>
            </a:r>
            <a:r>
              <a:rPr lang="en-US" sz="1200" spc="-70" dirty="0" smtClean="0">
                <a:latin typeface="Calibri"/>
                <a:cs typeface="Calibri"/>
              </a:rPr>
              <a:t>ft</a:t>
            </a:r>
            <a:r>
              <a:rPr sz="1200" dirty="0" smtClean="0">
                <a:latin typeface="Calibri"/>
                <a:cs typeface="Calibri"/>
              </a:rPr>
              <a:t> </a:t>
            </a:r>
            <a:r>
              <a:rPr sz="1200" spc="-5" dirty="0">
                <a:latin typeface="Calibri"/>
                <a:cs typeface="Calibri"/>
              </a:rPr>
              <a:t>design</a:t>
            </a:r>
            <a:r>
              <a:rPr sz="1200" dirty="0">
                <a:latin typeface="Calibri"/>
                <a:cs typeface="Calibri"/>
              </a:rPr>
              <a:t>:</a:t>
            </a:r>
            <a:r>
              <a:rPr sz="1200" spc="5" dirty="0">
                <a:latin typeface="Calibri"/>
                <a:cs typeface="Calibri"/>
              </a:rPr>
              <a:t> </a:t>
            </a:r>
            <a:r>
              <a:rPr sz="1200" dirty="0">
                <a:latin typeface="Calibri"/>
                <a:cs typeface="Calibri"/>
              </a:rPr>
              <a:t>All</a:t>
            </a:r>
            <a:r>
              <a:rPr sz="1200" spc="-5" dirty="0">
                <a:latin typeface="Calibri"/>
                <a:cs typeface="Calibri"/>
              </a:rPr>
              <a:t> </a:t>
            </a:r>
            <a:r>
              <a:rPr sz="1200" spc="-75" dirty="0" smtClean="0">
                <a:latin typeface="Calibri"/>
                <a:cs typeface="Calibri"/>
              </a:rPr>
              <a:t>sha</a:t>
            </a:r>
            <a:r>
              <a:rPr lang="en-US" sz="1200" spc="-75" dirty="0" smtClean="0">
                <a:latin typeface="Calibri"/>
                <a:cs typeface="Calibri"/>
              </a:rPr>
              <a:t>ft</a:t>
            </a:r>
            <a:r>
              <a:rPr sz="1200" spc="-50" dirty="0" smtClean="0">
                <a:latin typeface="Calibri"/>
                <a:cs typeface="Calibri"/>
              </a:rPr>
              <a:t>s</a:t>
            </a:r>
            <a:r>
              <a:rPr sz="1200" dirty="0" smtClean="0">
                <a:latin typeface="Calibri"/>
                <a:cs typeface="Calibri"/>
              </a:rPr>
              <a:t> </a:t>
            </a:r>
            <a:r>
              <a:rPr sz="1200" spc="-10" dirty="0">
                <a:latin typeface="Calibri"/>
                <a:cs typeface="Calibri"/>
              </a:rPr>
              <a:t>are</a:t>
            </a:r>
            <a:r>
              <a:rPr sz="1200" dirty="0">
                <a:latin typeface="Calibri"/>
                <a:cs typeface="Calibri"/>
              </a:rPr>
              <a:t> </a:t>
            </a:r>
            <a:r>
              <a:rPr sz="1200" spc="-5" dirty="0">
                <a:latin typeface="Calibri"/>
                <a:cs typeface="Calibri"/>
              </a:rPr>
              <a:t>designe</a:t>
            </a:r>
            <a:r>
              <a:rPr sz="1200" dirty="0">
                <a:latin typeface="Calibri"/>
                <a:cs typeface="Calibri"/>
              </a:rPr>
              <a:t>d</a:t>
            </a:r>
            <a:r>
              <a:rPr sz="1200" spc="5" dirty="0">
                <a:latin typeface="Calibri"/>
                <a:cs typeface="Calibri"/>
              </a:rPr>
              <a:t> </a:t>
            </a:r>
            <a:r>
              <a:rPr sz="1200" dirty="0">
                <a:latin typeface="Calibri"/>
                <a:cs typeface="Calibri"/>
              </a:rPr>
              <a:t>as</a:t>
            </a:r>
            <a:r>
              <a:rPr sz="1200" spc="-5" dirty="0">
                <a:latin typeface="Calibri"/>
                <a:cs typeface="Calibri"/>
              </a:rPr>
              <a:t> </a:t>
            </a:r>
            <a:r>
              <a:rPr sz="1200" dirty="0">
                <a:latin typeface="Calibri"/>
                <a:cs typeface="Calibri"/>
              </a:rPr>
              <a:t>rigid</a:t>
            </a:r>
            <a:r>
              <a:rPr sz="1200" spc="-5" dirty="0">
                <a:latin typeface="Calibri"/>
                <a:cs typeface="Calibri"/>
              </a:rPr>
              <a:t> </a:t>
            </a:r>
            <a:r>
              <a:rPr sz="1200" spc="-75" dirty="0" smtClean="0">
                <a:latin typeface="Calibri"/>
                <a:cs typeface="Calibri"/>
              </a:rPr>
              <a:t>sha</a:t>
            </a:r>
            <a:r>
              <a:rPr lang="en-US" sz="1200" spc="-75" dirty="0" smtClean="0">
                <a:latin typeface="Calibri"/>
                <a:cs typeface="Calibri"/>
              </a:rPr>
              <a:t>ft</a:t>
            </a:r>
            <a:r>
              <a:rPr sz="1200" spc="-50" dirty="0" smtClean="0">
                <a:latin typeface="Calibri"/>
                <a:cs typeface="Calibri"/>
              </a:rPr>
              <a:t>s</a:t>
            </a:r>
            <a:r>
              <a:rPr sz="1200" dirty="0" smtClean="0">
                <a:latin typeface="Calibri"/>
                <a:cs typeface="Calibri"/>
              </a:rPr>
              <a:t> </a:t>
            </a:r>
            <a:r>
              <a:rPr sz="1200" dirty="0">
                <a:latin typeface="Calibri"/>
                <a:cs typeface="Calibri"/>
              </a:rPr>
              <a:t>to</a:t>
            </a:r>
            <a:r>
              <a:rPr sz="1200" spc="-5" dirty="0">
                <a:latin typeface="Calibri"/>
                <a:cs typeface="Calibri"/>
              </a:rPr>
              <a:t> </a:t>
            </a:r>
            <a:r>
              <a:rPr sz="1200" spc="-15" dirty="0">
                <a:latin typeface="Calibri"/>
                <a:cs typeface="Calibri"/>
              </a:rPr>
              <a:t>preven</a:t>
            </a:r>
            <a:r>
              <a:rPr sz="1200" spc="-5" dirty="0">
                <a:latin typeface="Calibri"/>
                <a:cs typeface="Calibri"/>
              </a:rPr>
              <a:t>t</a:t>
            </a:r>
            <a:r>
              <a:rPr sz="1200" spc="5" dirty="0">
                <a:latin typeface="Calibri"/>
                <a:cs typeface="Calibri"/>
              </a:rPr>
              <a:t> </a:t>
            </a:r>
            <a:r>
              <a:rPr sz="1200" spc="-15" dirty="0">
                <a:latin typeface="Calibri"/>
                <a:cs typeface="Calibri"/>
              </a:rPr>
              <a:t>damag</a:t>
            </a:r>
            <a:r>
              <a:rPr sz="1200" spc="-10" dirty="0">
                <a:latin typeface="Calibri"/>
                <a:cs typeface="Calibri"/>
              </a:rPr>
              <a:t>e</a:t>
            </a:r>
            <a:r>
              <a:rPr sz="1200" spc="5" dirty="0">
                <a:latin typeface="Calibri"/>
                <a:cs typeface="Calibri"/>
              </a:rPr>
              <a:t> </a:t>
            </a:r>
            <a:r>
              <a:rPr sz="1200" dirty="0">
                <a:latin typeface="Calibri"/>
                <a:cs typeface="Calibri"/>
              </a:rPr>
              <a:t>to</a:t>
            </a:r>
            <a:r>
              <a:rPr sz="1200" spc="-5" dirty="0">
                <a:latin typeface="Calibri"/>
                <a:cs typeface="Calibri"/>
              </a:rPr>
              <a:t> </a:t>
            </a:r>
            <a:r>
              <a:rPr sz="1200" spc="-10" dirty="0">
                <a:latin typeface="Calibri"/>
                <a:cs typeface="Calibri"/>
              </a:rPr>
              <a:t>the</a:t>
            </a:r>
            <a:r>
              <a:rPr sz="1200" dirty="0">
                <a:latin typeface="Calibri"/>
                <a:cs typeface="Calibri"/>
              </a:rPr>
              <a:t> </a:t>
            </a:r>
            <a:r>
              <a:rPr sz="1200" spc="-10" dirty="0">
                <a:latin typeface="Calibri"/>
                <a:cs typeface="Calibri"/>
              </a:rPr>
              <a:t>water</a:t>
            </a:r>
            <a:r>
              <a:rPr sz="1200" spc="-5" dirty="0">
                <a:latin typeface="Calibri"/>
                <a:cs typeface="Calibri"/>
              </a:rPr>
              <a:t> pum</a:t>
            </a:r>
            <a:r>
              <a:rPr sz="1200" dirty="0">
                <a:latin typeface="Calibri"/>
                <a:cs typeface="Calibri"/>
              </a:rPr>
              <a:t>p </a:t>
            </a:r>
            <a:r>
              <a:rPr sz="1200" spc="-5" dirty="0">
                <a:latin typeface="Calibri"/>
                <a:cs typeface="Calibri"/>
              </a:rPr>
              <a:t>du</a:t>
            </a:r>
            <a:r>
              <a:rPr sz="1200" dirty="0">
                <a:latin typeface="Calibri"/>
                <a:cs typeface="Calibri"/>
              </a:rPr>
              <a:t>e to</a:t>
            </a:r>
            <a:r>
              <a:rPr sz="1200" spc="-5" dirty="0">
                <a:latin typeface="Calibri"/>
                <a:cs typeface="Calibri"/>
              </a:rPr>
              <a:t> </a:t>
            </a:r>
            <a:r>
              <a:rPr sz="1200" spc="-85" dirty="0" smtClean="0">
                <a:latin typeface="Calibri"/>
                <a:cs typeface="Calibri"/>
              </a:rPr>
              <a:t>so</a:t>
            </a:r>
            <a:r>
              <a:rPr lang="en-US" sz="1200" spc="-85" dirty="0" smtClean="0">
                <a:latin typeface="Calibri"/>
                <a:cs typeface="Calibri"/>
              </a:rPr>
              <a:t>ft</a:t>
            </a:r>
            <a:r>
              <a:rPr sz="1200" dirty="0" smtClean="0">
                <a:latin typeface="Calibri"/>
                <a:cs typeface="Calibri"/>
              </a:rPr>
              <a:t> </a:t>
            </a:r>
            <a:r>
              <a:rPr sz="1200" spc="-65" dirty="0" smtClean="0">
                <a:latin typeface="Calibri"/>
                <a:cs typeface="Calibri"/>
              </a:rPr>
              <a:t>sha</a:t>
            </a:r>
            <a:r>
              <a:rPr lang="en-US" sz="1200" spc="-65" dirty="0" smtClean="0">
                <a:latin typeface="Calibri"/>
                <a:cs typeface="Calibri"/>
              </a:rPr>
              <a:t>ft</a:t>
            </a:r>
            <a:r>
              <a:rPr sz="1200" spc="-65" dirty="0" smtClean="0">
                <a:latin typeface="Calibri"/>
                <a:cs typeface="Calibri"/>
              </a:rPr>
              <a:t>s</a:t>
            </a:r>
            <a:r>
              <a:rPr sz="1200" spc="-30" dirty="0">
                <a:latin typeface="Calibri"/>
                <a:cs typeface="Calibri"/>
              </a:rPr>
              <a:t>;</a:t>
            </a:r>
            <a:r>
              <a:rPr sz="1200" dirty="0">
                <a:latin typeface="Calibri"/>
                <a:cs typeface="Calibri"/>
              </a:rPr>
              <a:t> a </a:t>
            </a:r>
            <a:r>
              <a:rPr sz="1200" spc="-70" dirty="0" smtClean="0">
                <a:latin typeface="Calibri"/>
                <a:cs typeface="Calibri"/>
              </a:rPr>
              <a:t>sha</a:t>
            </a:r>
            <a:r>
              <a:rPr lang="en-US" sz="1200" spc="-70" dirty="0" smtClean="0">
                <a:latin typeface="Calibri"/>
                <a:cs typeface="Calibri"/>
              </a:rPr>
              <a:t>ft</a:t>
            </a:r>
            <a:r>
              <a:rPr sz="1200" dirty="0" smtClean="0">
                <a:latin typeface="Calibri"/>
                <a:cs typeface="Calibri"/>
              </a:rPr>
              <a:t> </a:t>
            </a:r>
            <a:r>
              <a:rPr sz="1200" spc="-10" dirty="0">
                <a:latin typeface="Calibri"/>
                <a:cs typeface="Calibri"/>
              </a:rPr>
              <a:t>sleeve</a:t>
            </a:r>
            <a:r>
              <a:rPr sz="1200" dirty="0">
                <a:latin typeface="Calibri"/>
                <a:cs typeface="Calibri"/>
              </a:rPr>
              <a:t> </a:t>
            </a:r>
            <a:r>
              <a:rPr sz="1200" spc="-5" dirty="0">
                <a:latin typeface="Calibri"/>
                <a:cs typeface="Calibri"/>
              </a:rPr>
              <a:t>i</a:t>
            </a:r>
            <a:r>
              <a:rPr sz="1200" dirty="0">
                <a:latin typeface="Calibri"/>
                <a:cs typeface="Calibri"/>
              </a:rPr>
              <a:t>s added to</a:t>
            </a:r>
            <a:r>
              <a:rPr sz="1200" spc="-5" dirty="0">
                <a:latin typeface="Calibri"/>
                <a:cs typeface="Calibri"/>
              </a:rPr>
              <a:t> </a:t>
            </a:r>
            <a:r>
              <a:rPr sz="1200" spc="-10" dirty="0">
                <a:latin typeface="Calibri"/>
                <a:cs typeface="Calibri"/>
              </a:rPr>
              <a:t>the</a:t>
            </a:r>
            <a:r>
              <a:rPr sz="1200" dirty="0">
                <a:latin typeface="Calibri"/>
                <a:cs typeface="Calibri"/>
              </a:rPr>
              <a:t> </a:t>
            </a:r>
            <a:r>
              <a:rPr sz="1200" spc="-10" dirty="0">
                <a:latin typeface="Calibri"/>
                <a:cs typeface="Calibri"/>
              </a:rPr>
              <a:t>water</a:t>
            </a:r>
            <a:r>
              <a:rPr sz="1200" spc="-5" dirty="0">
                <a:latin typeface="Calibri"/>
                <a:cs typeface="Calibri"/>
              </a:rPr>
              <a:t> </a:t>
            </a:r>
            <a:r>
              <a:rPr sz="1200" dirty="0">
                <a:latin typeface="Calibri"/>
                <a:cs typeface="Calibri"/>
              </a:rPr>
              <a:t>guide</a:t>
            </a:r>
            <a:r>
              <a:rPr sz="1200" spc="-5" dirty="0">
                <a:latin typeface="Calibri"/>
                <a:cs typeface="Calibri"/>
              </a:rPr>
              <a:t> bearin</a:t>
            </a:r>
            <a:r>
              <a:rPr sz="1200" dirty="0">
                <a:latin typeface="Calibri"/>
                <a:cs typeface="Calibri"/>
              </a:rPr>
              <a:t>g</a:t>
            </a:r>
            <a:r>
              <a:rPr sz="1200" spc="5" dirty="0">
                <a:latin typeface="Calibri"/>
                <a:cs typeface="Calibri"/>
              </a:rPr>
              <a:t> </a:t>
            </a:r>
            <a:r>
              <a:rPr sz="1200" spc="-5" dirty="0">
                <a:latin typeface="Calibri"/>
                <a:cs typeface="Calibri"/>
              </a:rPr>
              <a:t>(th</a:t>
            </a:r>
            <a:r>
              <a:rPr sz="1200" dirty="0">
                <a:latin typeface="Calibri"/>
                <a:cs typeface="Calibri"/>
              </a:rPr>
              <a:t>e </a:t>
            </a:r>
            <a:r>
              <a:rPr sz="1200" spc="-70" dirty="0" smtClean="0">
                <a:latin typeface="Calibri"/>
                <a:cs typeface="Calibri"/>
              </a:rPr>
              <a:t>sha</a:t>
            </a:r>
            <a:r>
              <a:rPr lang="en-US" sz="1200" spc="-70" dirty="0" smtClean="0">
                <a:latin typeface="Calibri"/>
                <a:cs typeface="Calibri"/>
              </a:rPr>
              <a:t>ft</a:t>
            </a:r>
            <a:r>
              <a:rPr sz="1200" dirty="0" smtClean="0">
                <a:latin typeface="Calibri"/>
                <a:cs typeface="Calibri"/>
              </a:rPr>
              <a:t> </a:t>
            </a:r>
            <a:r>
              <a:rPr sz="1200" spc="-10" dirty="0">
                <a:latin typeface="Calibri"/>
                <a:cs typeface="Calibri"/>
              </a:rPr>
              <a:t>sleeve</a:t>
            </a:r>
            <a:r>
              <a:rPr sz="1200" dirty="0">
                <a:latin typeface="Calibri"/>
                <a:cs typeface="Calibri"/>
              </a:rPr>
              <a:t> </a:t>
            </a:r>
            <a:r>
              <a:rPr sz="1200" spc="-5" dirty="0">
                <a:latin typeface="Calibri"/>
                <a:cs typeface="Calibri"/>
              </a:rPr>
              <a:t>i</a:t>
            </a:r>
            <a:r>
              <a:rPr sz="1200" dirty="0">
                <a:latin typeface="Calibri"/>
                <a:cs typeface="Calibri"/>
              </a:rPr>
              <a:t>s </a:t>
            </a:r>
            <a:r>
              <a:rPr sz="1200" spc="-110" dirty="0">
                <a:latin typeface="Calibri"/>
                <a:cs typeface="Calibri"/>
              </a:rPr>
              <a:t>chrome-­‐plated</a:t>
            </a:r>
            <a:r>
              <a:rPr sz="1200" spc="-5" dirty="0">
                <a:latin typeface="Calibri"/>
                <a:cs typeface="Calibri"/>
              </a:rPr>
              <a:t> </a:t>
            </a:r>
            <a:r>
              <a:rPr sz="1200" dirty="0">
                <a:latin typeface="Calibri"/>
                <a:cs typeface="Calibri"/>
              </a:rPr>
              <a:t>to</a:t>
            </a:r>
            <a:r>
              <a:rPr sz="1200" spc="-5" dirty="0">
                <a:latin typeface="Calibri"/>
                <a:cs typeface="Calibri"/>
              </a:rPr>
              <a:t> </a:t>
            </a:r>
            <a:r>
              <a:rPr sz="1200" spc="-10" dirty="0">
                <a:latin typeface="Calibri"/>
                <a:cs typeface="Calibri"/>
              </a:rPr>
              <a:t>increase</a:t>
            </a:r>
            <a:r>
              <a:rPr sz="1200" spc="5" dirty="0">
                <a:latin typeface="Calibri"/>
                <a:cs typeface="Calibri"/>
              </a:rPr>
              <a:t> </a:t>
            </a:r>
            <a:r>
              <a:rPr sz="1200" spc="-5" dirty="0">
                <a:latin typeface="Calibri"/>
                <a:cs typeface="Calibri"/>
              </a:rPr>
              <a:t>it</a:t>
            </a:r>
            <a:r>
              <a:rPr sz="1200" dirty="0">
                <a:latin typeface="Calibri"/>
                <a:cs typeface="Calibri"/>
              </a:rPr>
              <a:t>s </a:t>
            </a:r>
            <a:r>
              <a:rPr sz="1200" spc="-10" dirty="0">
                <a:latin typeface="Calibri"/>
                <a:cs typeface="Calibri"/>
              </a:rPr>
              <a:t>wear</a:t>
            </a:r>
            <a:r>
              <a:rPr sz="1200" dirty="0">
                <a:latin typeface="Calibri"/>
                <a:cs typeface="Calibri"/>
              </a:rPr>
              <a:t> </a:t>
            </a:r>
            <a:r>
              <a:rPr sz="1200" spc="-5" dirty="0">
                <a:latin typeface="Calibri"/>
                <a:cs typeface="Calibri"/>
              </a:rPr>
              <a:t>resistance</a:t>
            </a:r>
            <a:r>
              <a:rPr sz="1200" spc="-10" dirty="0">
                <a:latin typeface="Calibri"/>
                <a:cs typeface="Calibri"/>
              </a:rPr>
              <a:t> </a:t>
            </a:r>
            <a:r>
              <a:rPr sz="1200" dirty="0">
                <a:latin typeface="Calibri"/>
                <a:cs typeface="Calibri"/>
              </a:rPr>
              <a:t>) </a:t>
            </a:r>
            <a:r>
              <a:rPr sz="1200" spc="-5" dirty="0">
                <a:latin typeface="Calibri"/>
                <a:cs typeface="Calibri"/>
              </a:rPr>
              <a:t>,</a:t>
            </a:r>
            <a:r>
              <a:rPr sz="1200" dirty="0">
                <a:latin typeface="Calibri"/>
                <a:cs typeface="Calibri"/>
              </a:rPr>
              <a:t> to</a:t>
            </a:r>
            <a:r>
              <a:rPr sz="1200" spc="-5" dirty="0">
                <a:latin typeface="Calibri"/>
                <a:cs typeface="Calibri"/>
              </a:rPr>
              <a:t> </a:t>
            </a:r>
            <a:r>
              <a:rPr sz="1200" spc="-15" dirty="0">
                <a:latin typeface="Calibri"/>
                <a:cs typeface="Calibri"/>
              </a:rPr>
              <a:t>preven</a:t>
            </a:r>
            <a:r>
              <a:rPr sz="1200" spc="-5" dirty="0">
                <a:latin typeface="Calibri"/>
                <a:cs typeface="Calibri"/>
              </a:rPr>
              <a:t>t</a:t>
            </a:r>
            <a:r>
              <a:rPr sz="1200" spc="5" dirty="0">
                <a:latin typeface="Calibri"/>
                <a:cs typeface="Calibri"/>
              </a:rPr>
              <a:t> </a:t>
            </a:r>
            <a:r>
              <a:rPr sz="1200" spc="-10" dirty="0">
                <a:latin typeface="Calibri"/>
                <a:cs typeface="Calibri"/>
              </a:rPr>
              <a:t>wear</a:t>
            </a:r>
            <a:r>
              <a:rPr sz="1200" dirty="0">
                <a:latin typeface="Calibri"/>
                <a:cs typeface="Calibri"/>
              </a:rPr>
              <a:t> </a:t>
            </a:r>
            <a:r>
              <a:rPr sz="1200" spc="-5" dirty="0">
                <a:latin typeface="Calibri"/>
                <a:cs typeface="Calibri"/>
              </a:rPr>
              <a:t>o</a:t>
            </a:r>
            <a:r>
              <a:rPr sz="1200" dirty="0">
                <a:latin typeface="Calibri"/>
                <a:cs typeface="Calibri"/>
              </a:rPr>
              <a:t>n </a:t>
            </a:r>
            <a:r>
              <a:rPr sz="1200" spc="-10" dirty="0">
                <a:latin typeface="Calibri"/>
                <a:cs typeface="Calibri"/>
              </a:rPr>
              <a:t>the</a:t>
            </a:r>
            <a:r>
              <a:rPr sz="1200" dirty="0">
                <a:latin typeface="Calibri"/>
                <a:cs typeface="Calibri"/>
              </a:rPr>
              <a:t> </a:t>
            </a:r>
            <a:r>
              <a:rPr sz="1200" spc="-5" dirty="0">
                <a:latin typeface="Calibri"/>
                <a:cs typeface="Calibri"/>
              </a:rPr>
              <a:t>pum</a:t>
            </a:r>
            <a:r>
              <a:rPr sz="1200" dirty="0">
                <a:latin typeface="Calibri"/>
                <a:cs typeface="Calibri"/>
              </a:rPr>
              <a:t>p </a:t>
            </a:r>
            <a:r>
              <a:rPr sz="1200" spc="-70" dirty="0" smtClean="0">
                <a:latin typeface="Calibri"/>
                <a:cs typeface="Calibri"/>
              </a:rPr>
              <a:t>sha</a:t>
            </a:r>
            <a:r>
              <a:rPr lang="en-US" sz="1200" spc="-114" dirty="0" smtClean="0">
                <a:latin typeface="Calibri"/>
                <a:cs typeface="Calibri"/>
              </a:rPr>
              <a:t>ft</a:t>
            </a:r>
            <a:r>
              <a:rPr sz="1200" dirty="0" smtClean="0">
                <a:latin typeface="Calibri"/>
                <a:cs typeface="Calibri"/>
              </a:rPr>
              <a:t> </a:t>
            </a:r>
            <a:r>
              <a:rPr sz="1200" dirty="0">
                <a:latin typeface="Calibri"/>
                <a:cs typeface="Calibri"/>
              </a:rPr>
              <a:t>and </a:t>
            </a:r>
            <a:r>
              <a:rPr sz="1200" spc="-15" dirty="0">
                <a:latin typeface="Calibri"/>
                <a:cs typeface="Calibri"/>
              </a:rPr>
              <a:t>sav</a:t>
            </a:r>
            <a:r>
              <a:rPr sz="1200" spc="-10" dirty="0">
                <a:latin typeface="Calibri"/>
                <a:cs typeface="Calibri"/>
              </a:rPr>
              <a:t>e</a:t>
            </a:r>
            <a:r>
              <a:rPr sz="1200" dirty="0">
                <a:latin typeface="Calibri"/>
                <a:cs typeface="Calibri"/>
              </a:rPr>
              <a:t> maintenance</a:t>
            </a:r>
            <a:r>
              <a:rPr sz="1200" spc="-5" dirty="0">
                <a:latin typeface="Calibri"/>
                <a:cs typeface="Calibri"/>
              </a:rPr>
              <a:t> </a:t>
            </a:r>
            <a:r>
              <a:rPr sz="1200" dirty="0">
                <a:latin typeface="Calibri"/>
                <a:cs typeface="Calibri"/>
              </a:rPr>
              <a:t>costs.</a:t>
            </a: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58964" y="2605454"/>
            <a:ext cx="1874520" cy="546100"/>
          </a:xfrm>
          <a:prstGeom prst="rect">
            <a:avLst/>
          </a:prstGeom>
        </p:spPr>
        <p:txBody>
          <a:bodyPr vert="horz" wrap="square" lIns="0" tIns="0" rIns="0" bIns="0" rtlCol="0">
            <a:spAutoFit/>
          </a:bodyPr>
          <a:lstStyle/>
          <a:p>
            <a:pPr marL="12700" marR="5080">
              <a:lnSpc>
                <a:spcPts val="2100"/>
              </a:lnSpc>
            </a:pPr>
            <a:r>
              <a:rPr sz="2000" dirty="0">
                <a:solidFill>
                  <a:srgbClr val="FF0000"/>
                </a:solidFill>
                <a:latin typeface="Arial"/>
                <a:cs typeface="Arial"/>
              </a:rPr>
              <a:t>Sleeve</a:t>
            </a:r>
            <a:r>
              <a:rPr sz="2000" spc="-5" dirty="0">
                <a:solidFill>
                  <a:srgbClr val="FF0000"/>
                </a:solidFill>
                <a:latin typeface="Arial"/>
                <a:cs typeface="Arial"/>
              </a:rPr>
              <a:t> Coupling </a:t>
            </a:r>
            <a:r>
              <a:rPr sz="2000" spc="-10" dirty="0">
                <a:solidFill>
                  <a:srgbClr val="FF0000"/>
                </a:solidFill>
                <a:latin typeface="Arial"/>
                <a:cs typeface="Arial"/>
              </a:rPr>
              <a:t>Parts</a:t>
            </a:r>
            <a:endParaRPr sz="2000">
              <a:latin typeface="Arial"/>
              <a:cs typeface="Arial"/>
            </a:endParaRPr>
          </a:p>
        </p:txBody>
      </p:sp>
      <p:sp>
        <p:nvSpPr>
          <p:cNvPr id="10" name="object 10"/>
          <p:cNvSpPr/>
          <p:nvPr/>
        </p:nvSpPr>
        <p:spPr>
          <a:xfrm>
            <a:off x="2988932" y="1419631"/>
            <a:ext cx="4785804" cy="3069776"/>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114236" y="573942"/>
            <a:ext cx="8340725" cy="487313"/>
          </a:xfrm>
          <a:prstGeom prst="rect">
            <a:avLst/>
          </a:prstGeom>
        </p:spPr>
        <p:txBody>
          <a:bodyPr vert="horz" wrap="square" lIns="0" tIns="0" rIns="0" bIns="0" rtlCol="0">
            <a:spAutoFit/>
          </a:bodyPr>
          <a:lstStyle/>
          <a:p>
            <a:pPr marL="12700" marR="5080">
              <a:lnSpc>
                <a:spcPts val="1900"/>
              </a:lnSpc>
            </a:pPr>
            <a:r>
              <a:rPr sz="1600" dirty="0">
                <a:latin typeface="Calibri"/>
                <a:cs typeface="Calibri"/>
              </a:rPr>
              <a:t>2. Th</a:t>
            </a:r>
            <a:r>
              <a:rPr sz="1600" spc="-10" dirty="0">
                <a:latin typeface="Calibri"/>
                <a:cs typeface="Calibri"/>
              </a:rPr>
              <a:t>e des</a:t>
            </a:r>
            <a:r>
              <a:rPr sz="1600" spc="-5" dirty="0">
                <a:latin typeface="Calibri"/>
                <a:cs typeface="Calibri"/>
              </a:rPr>
              <a:t>i</a:t>
            </a:r>
            <a:r>
              <a:rPr sz="1600" dirty="0">
                <a:latin typeface="Calibri"/>
                <a:cs typeface="Calibri"/>
              </a:rPr>
              <a:t>gn of</a:t>
            </a:r>
            <a:r>
              <a:rPr sz="1600" spc="-5" dirty="0">
                <a:latin typeface="Calibri"/>
                <a:cs typeface="Calibri"/>
              </a:rPr>
              <a:t> </a:t>
            </a:r>
            <a:r>
              <a:rPr sz="1600" spc="-10" dirty="0">
                <a:latin typeface="Calibri"/>
                <a:cs typeface="Calibri"/>
              </a:rPr>
              <a:t>the</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dirty="0">
                <a:latin typeface="Calibri"/>
                <a:cs typeface="Calibri"/>
              </a:rPr>
              <a:t>coupling</a:t>
            </a:r>
            <a:r>
              <a:rPr sz="1600" spc="-10" dirty="0">
                <a:latin typeface="Calibri"/>
                <a:cs typeface="Calibri"/>
              </a:rPr>
              <a:t> </a:t>
            </a:r>
            <a:r>
              <a:rPr sz="1600"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dirty="0">
                <a:latin typeface="Calibri"/>
                <a:cs typeface="Calibri"/>
              </a:rPr>
              <a:t>to</a:t>
            </a:r>
            <a:r>
              <a:rPr sz="1600" spc="-5" dirty="0">
                <a:latin typeface="Calibri"/>
                <a:cs typeface="Calibri"/>
              </a:rPr>
              <a:t> </a:t>
            </a:r>
            <a:r>
              <a:rPr sz="1600" spc="-90" dirty="0" smtClean="0">
                <a:latin typeface="Calibri"/>
                <a:cs typeface="Calibri"/>
              </a:rPr>
              <a:t>sha</a:t>
            </a:r>
            <a:r>
              <a:rPr lang="en-US" sz="1600" spc="-90" dirty="0" smtClean="0">
                <a:latin typeface="Calibri"/>
                <a:cs typeface="Calibri"/>
              </a:rPr>
              <a:t>ft</a:t>
            </a:r>
            <a:r>
              <a:rPr sz="1600" dirty="0" smtClean="0">
                <a:latin typeface="Calibri"/>
                <a:cs typeface="Calibri"/>
              </a:rPr>
              <a:t> </a:t>
            </a:r>
            <a:r>
              <a:rPr sz="1600" spc="35" dirty="0">
                <a:latin typeface="Calibri"/>
                <a:cs typeface="Calibri"/>
              </a:rPr>
              <a:t>connec-on</a:t>
            </a:r>
            <a:r>
              <a:rPr sz="1600" spc="-10" dirty="0">
                <a:latin typeface="Calibri"/>
                <a:cs typeface="Calibri"/>
              </a:rPr>
              <a:t> </a:t>
            </a:r>
            <a:r>
              <a:rPr sz="1600" dirty="0">
                <a:latin typeface="Calibri"/>
                <a:cs typeface="Calibri"/>
              </a:rPr>
              <a:t>) </a:t>
            </a:r>
            <a:r>
              <a:rPr sz="1600" spc="-5" dirty="0">
                <a:latin typeface="Calibri"/>
                <a:cs typeface="Calibri"/>
              </a:rPr>
              <a:t>:</a:t>
            </a:r>
            <a:r>
              <a:rPr sz="1600" dirty="0">
                <a:latin typeface="Calibri"/>
                <a:cs typeface="Calibri"/>
              </a:rPr>
              <a:t> </a:t>
            </a:r>
            <a:r>
              <a:rPr sz="1600" spc="-10" dirty="0">
                <a:latin typeface="Calibri"/>
                <a:cs typeface="Calibri"/>
              </a:rPr>
              <a:t>the</a:t>
            </a:r>
            <a:r>
              <a:rPr sz="1600" spc="-5" dirty="0">
                <a:latin typeface="Calibri"/>
                <a:cs typeface="Calibri"/>
              </a:rPr>
              <a:t> improve</a:t>
            </a:r>
            <a:r>
              <a:rPr sz="1600" dirty="0">
                <a:latin typeface="Calibri"/>
                <a:cs typeface="Calibri"/>
              </a:rPr>
              <a:t>d</a:t>
            </a:r>
            <a:r>
              <a:rPr sz="1600" spc="10" dirty="0">
                <a:latin typeface="Calibri"/>
                <a:cs typeface="Calibri"/>
              </a:rPr>
              <a:t> </a:t>
            </a:r>
            <a:r>
              <a:rPr sz="1600" spc="-15" dirty="0">
                <a:latin typeface="Calibri"/>
                <a:cs typeface="Calibri"/>
              </a:rPr>
              <a:t>sleev</a:t>
            </a:r>
            <a:r>
              <a:rPr sz="1600" spc="-10" dirty="0">
                <a:latin typeface="Calibri"/>
                <a:cs typeface="Calibri"/>
              </a:rPr>
              <a:t>e</a:t>
            </a:r>
            <a:r>
              <a:rPr sz="1600" dirty="0">
                <a:latin typeface="Calibri"/>
                <a:cs typeface="Calibri"/>
              </a:rPr>
              <a:t> coupling </a:t>
            </a:r>
            <a:r>
              <a:rPr sz="1600" spc="-15" dirty="0">
                <a:latin typeface="Calibri"/>
                <a:cs typeface="Calibri"/>
              </a:rPr>
              <a:t>structur</a:t>
            </a:r>
            <a:r>
              <a:rPr sz="1600" spc="-10" dirty="0">
                <a:latin typeface="Calibri"/>
                <a:cs typeface="Calibri"/>
              </a:rPr>
              <a:t>e</a:t>
            </a:r>
            <a:r>
              <a:rPr sz="1600" dirty="0">
                <a:latin typeface="Calibri"/>
                <a:cs typeface="Calibri"/>
              </a:rPr>
              <a:t> </a:t>
            </a:r>
            <a:r>
              <a:rPr sz="1600" spc="-5" dirty="0">
                <a:latin typeface="Calibri"/>
                <a:cs typeface="Calibri"/>
              </a:rPr>
              <a:t>i</a:t>
            </a:r>
            <a:r>
              <a:rPr sz="1600" dirty="0">
                <a:latin typeface="Calibri"/>
                <a:cs typeface="Calibri"/>
              </a:rPr>
              <a:t>s adopted,</a:t>
            </a:r>
            <a:r>
              <a:rPr sz="1600" spc="-5" dirty="0">
                <a:latin typeface="Calibri"/>
                <a:cs typeface="Calibri"/>
              </a:rPr>
              <a:t> </a:t>
            </a:r>
            <a:r>
              <a:rPr sz="1600" spc="-10" dirty="0">
                <a:latin typeface="Calibri"/>
                <a:cs typeface="Calibri"/>
              </a:rPr>
              <a:t>the</a:t>
            </a:r>
            <a:r>
              <a:rPr sz="1600" spc="-5" dirty="0">
                <a:latin typeface="Calibri"/>
                <a:cs typeface="Calibri"/>
              </a:rPr>
              <a:t> </a:t>
            </a:r>
            <a:r>
              <a:rPr sz="1600" spc="35" dirty="0">
                <a:latin typeface="Calibri"/>
                <a:cs typeface="Calibri"/>
              </a:rPr>
              <a:t>opera-o</a:t>
            </a:r>
            <a:r>
              <a:rPr sz="1600" spc="50" dirty="0">
                <a:latin typeface="Calibri"/>
                <a:cs typeface="Calibri"/>
              </a:rPr>
              <a:t>n</a:t>
            </a:r>
            <a:r>
              <a:rPr sz="1600" spc="5" dirty="0">
                <a:latin typeface="Calibri"/>
                <a:cs typeface="Calibri"/>
              </a:rPr>
              <a:t> </a:t>
            </a:r>
            <a:r>
              <a:rPr sz="1600" dirty="0">
                <a:latin typeface="Calibri"/>
                <a:cs typeface="Calibri"/>
              </a:rPr>
              <a:t>can</a:t>
            </a:r>
            <a:r>
              <a:rPr sz="1600" spc="-5" dirty="0">
                <a:latin typeface="Calibri"/>
                <a:cs typeface="Calibri"/>
              </a:rPr>
              <a:t> </a:t>
            </a:r>
            <a:r>
              <a:rPr sz="1600" spc="-15" dirty="0">
                <a:latin typeface="Calibri"/>
                <a:cs typeface="Calibri"/>
              </a:rPr>
              <a:t>b</a:t>
            </a:r>
            <a:r>
              <a:rPr sz="1600" spc="-10" dirty="0">
                <a:latin typeface="Calibri"/>
                <a:cs typeface="Calibri"/>
              </a:rPr>
              <a:t>e</a:t>
            </a:r>
            <a:r>
              <a:rPr sz="1600" dirty="0">
                <a:latin typeface="Calibri"/>
                <a:cs typeface="Calibri"/>
              </a:rPr>
              <a:t> </a:t>
            </a:r>
            <a:r>
              <a:rPr sz="1600" spc="-5" dirty="0">
                <a:latin typeface="Calibri"/>
                <a:cs typeface="Calibri"/>
              </a:rPr>
              <a:t>high</a:t>
            </a:r>
            <a:r>
              <a:rPr sz="1600" dirty="0">
                <a:latin typeface="Calibri"/>
                <a:cs typeface="Calibri"/>
              </a:rPr>
              <a:t>, and</a:t>
            </a:r>
            <a:r>
              <a:rPr sz="1600" spc="-5" dirty="0">
                <a:latin typeface="Calibri"/>
                <a:cs typeface="Calibri"/>
              </a:rPr>
              <a:t> </a:t>
            </a:r>
            <a:r>
              <a:rPr sz="1600" spc="-10" dirty="0">
                <a:latin typeface="Calibri"/>
                <a:cs typeface="Calibri"/>
              </a:rPr>
              <a:t>the</a:t>
            </a:r>
            <a:r>
              <a:rPr sz="1600" spc="-5" dirty="0">
                <a:latin typeface="Calibri"/>
                <a:cs typeface="Calibri"/>
              </a:rPr>
              <a:t> </a:t>
            </a:r>
            <a:r>
              <a:rPr sz="1600" spc="20" dirty="0">
                <a:latin typeface="Calibri"/>
                <a:cs typeface="Calibri"/>
              </a:rPr>
              <a:t>installa-o</a:t>
            </a:r>
            <a:r>
              <a:rPr sz="1600" spc="40" dirty="0">
                <a:latin typeface="Calibri"/>
                <a:cs typeface="Calibri"/>
              </a:rPr>
              <a:t>n</a:t>
            </a:r>
            <a:r>
              <a:rPr sz="1600" spc="10" dirty="0">
                <a:latin typeface="Calibri"/>
                <a:cs typeface="Calibri"/>
              </a:rPr>
              <a:t> </a:t>
            </a:r>
            <a:r>
              <a:rPr sz="1600" dirty="0">
                <a:latin typeface="Calibri"/>
                <a:cs typeface="Calibri"/>
              </a:rPr>
              <a:t>and</a:t>
            </a:r>
            <a:r>
              <a:rPr sz="1600" spc="-5" dirty="0">
                <a:latin typeface="Calibri"/>
                <a:cs typeface="Calibri"/>
              </a:rPr>
              <a:t> disassembl</a:t>
            </a:r>
            <a:r>
              <a:rPr sz="1600" dirty="0">
                <a:latin typeface="Calibri"/>
                <a:cs typeface="Calibri"/>
              </a:rPr>
              <a:t>y</a:t>
            </a:r>
            <a:r>
              <a:rPr sz="1600" spc="10" dirty="0">
                <a:latin typeface="Calibri"/>
                <a:cs typeface="Calibri"/>
              </a:rPr>
              <a:t> </a:t>
            </a:r>
            <a:r>
              <a:rPr sz="1600" spc="-10" dirty="0">
                <a:latin typeface="Calibri"/>
                <a:cs typeface="Calibri"/>
              </a:rPr>
              <a:t>are</a:t>
            </a:r>
            <a:r>
              <a:rPr sz="1600" dirty="0">
                <a:latin typeface="Calibri"/>
                <a:cs typeface="Calibri"/>
              </a:rPr>
              <a:t> convenient.</a:t>
            </a: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2482598" y="1098892"/>
            <a:ext cx="5248537" cy="3917386"/>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36525" y="2261901"/>
            <a:ext cx="1871980" cy="977900"/>
          </a:xfrm>
          <a:prstGeom prst="rect">
            <a:avLst/>
          </a:prstGeom>
        </p:spPr>
        <p:txBody>
          <a:bodyPr vert="horz" wrap="square" lIns="0" tIns="0" rIns="0" bIns="0" rtlCol="0">
            <a:spAutoFit/>
          </a:bodyPr>
          <a:lstStyle/>
          <a:p>
            <a:pPr marL="12700" marR="5080">
              <a:lnSpc>
                <a:spcPct val="88500"/>
              </a:lnSpc>
            </a:pPr>
            <a:r>
              <a:rPr sz="2400" dirty="0">
                <a:solidFill>
                  <a:srgbClr val="FF0000"/>
                </a:solidFill>
                <a:latin typeface="Arial"/>
                <a:cs typeface="Arial"/>
              </a:rPr>
              <a:t>Packing</a:t>
            </a:r>
            <a:r>
              <a:rPr sz="2400" spc="-5" dirty="0">
                <a:solidFill>
                  <a:srgbClr val="FF0000"/>
                </a:solidFill>
                <a:latin typeface="Arial"/>
                <a:cs typeface="Arial"/>
              </a:rPr>
              <a:t> parts </a:t>
            </a:r>
            <a:r>
              <a:rPr sz="2400" dirty="0">
                <a:solidFill>
                  <a:srgbClr val="FF0000"/>
                </a:solidFill>
                <a:latin typeface="Arial"/>
                <a:cs typeface="Arial"/>
              </a:rPr>
              <a:t>structure </a:t>
            </a:r>
            <a:r>
              <a:rPr sz="2400" spc="-5" dirty="0">
                <a:solidFill>
                  <a:srgbClr val="FF0000"/>
                </a:solidFill>
                <a:latin typeface="Arial"/>
                <a:cs typeface="Arial"/>
              </a:rPr>
              <a:t>diagram</a:t>
            </a:r>
            <a:endParaRPr sz="2400">
              <a:latin typeface="Arial"/>
              <a:cs typeface="Arial"/>
            </a:endParaRPr>
          </a:p>
        </p:txBody>
      </p:sp>
      <p:sp>
        <p:nvSpPr>
          <p:cNvPr id="10" name="object 10"/>
          <p:cNvSpPr txBox="1"/>
          <p:nvPr/>
        </p:nvSpPr>
        <p:spPr>
          <a:xfrm>
            <a:off x="136525" y="522987"/>
            <a:ext cx="8609965" cy="646331"/>
          </a:xfrm>
          <a:prstGeom prst="rect">
            <a:avLst/>
          </a:prstGeom>
        </p:spPr>
        <p:txBody>
          <a:bodyPr vert="horz" wrap="square" lIns="0" tIns="0" rIns="0" bIns="0" rtlCol="0">
            <a:spAutoFit/>
          </a:bodyPr>
          <a:lstStyle/>
          <a:p>
            <a:r>
              <a:rPr lang="en-GB" altLang="zh-CN" sz="1400" dirty="0" smtClean="0"/>
              <a:t>3. </a:t>
            </a:r>
            <a:r>
              <a:rPr lang="en-GB" altLang="en-US" sz="1400" dirty="0" smtClean="0"/>
              <a:t>For high-lift water pumps, a packing shaft sleeve </a:t>
            </a:r>
            <a:r>
              <a:rPr lang="en-GB" altLang="zh-CN" sz="1400" dirty="0" smtClean="0"/>
              <a:t>( </a:t>
            </a:r>
            <a:r>
              <a:rPr lang="en-GB" altLang="en-US" sz="1400" dirty="0" smtClean="0"/>
              <a:t>chrome-plated on the shaft sleeve to increase its wear resistance </a:t>
            </a:r>
            <a:r>
              <a:rPr lang="en-GB" altLang="zh-CN" sz="1400" dirty="0" smtClean="0"/>
              <a:t>) </a:t>
            </a:r>
            <a:r>
              <a:rPr lang="en-GB" altLang="en-US" sz="1400" dirty="0" smtClean="0"/>
              <a:t>and a pressure relief device are added to the packing seal to ensure the reliability of the packing seal and prolong its service life.</a:t>
            </a:r>
            <a:endParaRPr lang="zh-CN" altLang="en-US" sz="1400" dirty="0"/>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12159" y="1094397"/>
            <a:ext cx="3014314" cy="3383415"/>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78730" y="2112104"/>
            <a:ext cx="414020" cy="558800"/>
          </a:xfrm>
          <a:prstGeom prst="rect">
            <a:avLst/>
          </a:prstGeom>
        </p:spPr>
        <p:txBody>
          <a:bodyPr vert="horz" wrap="square" lIns="0" tIns="0" rIns="0" bIns="0" rtlCol="0">
            <a:spAutoFit/>
          </a:bodyPr>
          <a:lstStyle/>
          <a:p>
            <a:pPr marL="12700" marR="5080" algn="just">
              <a:lnSpc>
                <a:spcPct val="88900"/>
              </a:lnSpc>
            </a:pPr>
            <a:r>
              <a:rPr sz="1000" spc="-50" dirty="0">
                <a:solidFill>
                  <a:srgbClr val="FF0000"/>
                </a:solidFill>
                <a:latin typeface="Arial"/>
                <a:cs typeface="Arial"/>
              </a:rPr>
              <a:t>W</a:t>
            </a:r>
            <a:r>
              <a:rPr sz="1000" spc="-5" dirty="0">
                <a:solidFill>
                  <a:srgbClr val="FF0000"/>
                </a:solidFill>
                <a:latin typeface="Arial"/>
                <a:cs typeface="Arial"/>
              </a:rPr>
              <a:t>ater guide bearin </a:t>
            </a:r>
            <a:r>
              <a:rPr sz="1000" dirty="0">
                <a:solidFill>
                  <a:srgbClr val="FF0000"/>
                </a:solidFill>
                <a:latin typeface="Arial"/>
                <a:cs typeface="Arial"/>
              </a:rPr>
              <a:t>g</a:t>
            </a:r>
            <a:r>
              <a:rPr sz="1000" spc="-5" dirty="0">
                <a:solidFill>
                  <a:srgbClr val="FF0000"/>
                </a:solidFill>
                <a:latin typeface="Arial"/>
                <a:cs typeface="Arial"/>
              </a:rPr>
              <a:t> parts</a:t>
            </a:r>
            <a:endParaRPr sz="1000">
              <a:latin typeface="Arial"/>
              <a:cs typeface="Arial"/>
            </a:endParaRPr>
          </a:p>
        </p:txBody>
      </p:sp>
      <p:sp>
        <p:nvSpPr>
          <p:cNvPr id="11" name="object 11"/>
          <p:cNvSpPr txBox="1"/>
          <p:nvPr/>
        </p:nvSpPr>
        <p:spPr>
          <a:xfrm>
            <a:off x="78863" y="540160"/>
            <a:ext cx="8130540" cy="508000"/>
          </a:xfrm>
          <a:prstGeom prst="rect">
            <a:avLst/>
          </a:prstGeom>
        </p:spPr>
        <p:txBody>
          <a:bodyPr vert="horz" wrap="square" lIns="0" tIns="0" rIns="0" bIns="0" rtlCol="0">
            <a:spAutoFit/>
          </a:bodyPr>
          <a:lstStyle/>
          <a:p>
            <a:pPr marL="12700" marR="5080" indent="57150">
              <a:lnSpc>
                <a:spcPct val="101800"/>
              </a:lnSpc>
            </a:pPr>
            <a:r>
              <a:rPr sz="1800" dirty="0">
                <a:latin typeface="Calibri"/>
                <a:cs typeface="Calibri"/>
              </a:rPr>
              <a:t>4. </a:t>
            </a:r>
            <a:r>
              <a:rPr sz="1800" spc="-5" dirty="0">
                <a:latin typeface="Calibri"/>
                <a:cs typeface="Calibri"/>
              </a:rPr>
              <a:t>Th</a:t>
            </a:r>
            <a:r>
              <a:rPr sz="1800" dirty="0">
                <a:latin typeface="Calibri"/>
                <a:cs typeface="Calibri"/>
              </a:rPr>
              <a:t>e </a:t>
            </a:r>
            <a:r>
              <a:rPr sz="1800" spc="-10" dirty="0">
                <a:latin typeface="Calibri"/>
                <a:cs typeface="Calibri"/>
              </a:rPr>
              <a:t>water</a:t>
            </a:r>
            <a:r>
              <a:rPr sz="1800" spc="-5" dirty="0">
                <a:latin typeface="Calibri"/>
                <a:cs typeface="Calibri"/>
              </a:rPr>
              <a:t> </a:t>
            </a:r>
            <a:r>
              <a:rPr sz="1800" dirty="0">
                <a:latin typeface="Calibri"/>
                <a:cs typeface="Calibri"/>
              </a:rPr>
              <a:t>guide</a:t>
            </a:r>
            <a:r>
              <a:rPr sz="1800" spc="-10" dirty="0">
                <a:latin typeface="Calibri"/>
                <a:cs typeface="Calibri"/>
              </a:rPr>
              <a:t> </a:t>
            </a:r>
            <a:r>
              <a:rPr sz="1800" spc="-5" dirty="0">
                <a:latin typeface="Calibri"/>
                <a:cs typeface="Calibri"/>
              </a:rPr>
              <a:t>bearin</a:t>
            </a:r>
            <a:r>
              <a:rPr sz="1800" dirty="0">
                <a:latin typeface="Calibri"/>
                <a:cs typeface="Calibri"/>
              </a:rPr>
              <a:t>g</a:t>
            </a:r>
            <a:r>
              <a:rPr sz="1800" spc="5" dirty="0">
                <a:latin typeface="Calibri"/>
                <a:cs typeface="Calibri"/>
              </a:rPr>
              <a:t> </a:t>
            </a:r>
            <a:r>
              <a:rPr sz="1800" dirty="0">
                <a:latin typeface="Calibri"/>
                <a:cs typeface="Calibri"/>
              </a:rPr>
              <a:t>adopts</a:t>
            </a:r>
            <a:r>
              <a:rPr sz="1800" spc="-5" dirty="0">
                <a:latin typeface="Calibri"/>
                <a:cs typeface="Calibri"/>
              </a:rPr>
              <a:t> Sailon</a:t>
            </a:r>
            <a:r>
              <a:rPr sz="1800" dirty="0">
                <a:latin typeface="Calibri"/>
                <a:cs typeface="Calibri"/>
              </a:rPr>
              <a:t>g</a:t>
            </a:r>
            <a:r>
              <a:rPr sz="1800" spc="5" dirty="0">
                <a:latin typeface="Calibri"/>
                <a:cs typeface="Calibri"/>
              </a:rPr>
              <a:t> </a:t>
            </a:r>
            <a:r>
              <a:rPr sz="1800" spc="-5" dirty="0">
                <a:latin typeface="Calibri"/>
                <a:cs typeface="Calibri"/>
              </a:rPr>
              <a:t>bearin</a:t>
            </a:r>
            <a:r>
              <a:rPr sz="1800" dirty="0">
                <a:latin typeface="Calibri"/>
                <a:cs typeface="Calibri"/>
              </a:rPr>
              <a:t>g</a:t>
            </a:r>
            <a:r>
              <a:rPr sz="1800" spc="5" dirty="0">
                <a:latin typeface="Calibri"/>
                <a:cs typeface="Calibri"/>
              </a:rPr>
              <a:t> </a:t>
            </a:r>
            <a:r>
              <a:rPr sz="1800" spc="-5" dirty="0">
                <a:latin typeface="Calibri"/>
                <a:cs typeface="Calibri"/>
              </a:rPr>
              <a:t>(XXL</a:t>
            </a:r>
            <a:r>
              <a:rPr sz="1800" dirty="0">
                <a:latin typeface="Calibri"/>
                <a:cs typeface="Calibri"/>
              </a:rPr>
              <a:t>) </a:t>
            </a:r>
            <a:r>
              <a:rPr sz="1800" spc="-5" dirty="0">
                <a:latin typeface="Calibri"/>
                <a:cs typeface="Calibri"/>
              </a:rPr>
              <a:t>importe</a:t>
            </a:r>
            <a:r>
              <a:rPr sz="1800" dirty="0">
                <a:latin typeface="Calibri"/>
                <a:cs typeface="Calibri"/>
              </a:rPr>
              <a:t>d</a:t>
            </a:r>
            <a:r>
              <a:rPr sz="1800" spc="10" dirty="0">
                <a:latin typeface="Calibri"/>
                <a:cs typeface="Calibri"/>
              </a:rPr>
              <a:t> </a:t>
            </a:r>
            <a:r>
              <a:rPr sz="1800" spc="-15" dirty="0">
                <a:latin typeface="Calibri"/>
                <a:cs typeface="Calibri"/>
              </a:rPr>
              <a:t>from</a:t>
            </a:r>
            <a:r>
              <a:rPr sz="1800" dirty="0">
                <a:latin typeface="Calibri"/>
                <a:cs typeface="Calibri"/>
              </a:rPr>
              <a:t> </a:t>
            </a:r>
            <a:r>
              <a:rPr sz="1800" spc="-5" dirty="0">
                <a:latin typeface="Calibri"/>
                <a:cs typeface="Calibri"/>
              </a:rPr>
              <a:t>Canad</a:t>
            </a:r>
            <a:r>
              <a:rPr sz="1800" dirty="0">
                <a:latin typeface="Calibri"/>
                <a:cs typeface="Calibri"/>
              </a:rPr>
              <a:t>a </a:t>
            </a:r>
            <a:r>
              <a:rPr sz="1800" spc="-5" dirty="0">
                <a:latin typeface="Calibri"/>
                <a:cs typeface="Calibri"/>
              </a:rPr>
              <a:t>,</a:t>
            </a:r>
            <a:r>
              <a:rPr sz="1800" dirty="0">
                <a:latin typeface="Calibri"/>
                <a:cs typeface="Calibri"/>
              </a:rPr>
              <a:t> </a:t>
            </a:r>
            <a:r>
              <a:rPr sz="1800" spc="-5" dirty="0">
                <a:latin typeface="Calibri"/>
                <a:cs typeface="Calibri"/>
              </a:rPr>
              <a:t>w</a:t>
            </a:r>
            <a:r>
              <a:rPr sz="1800" dirty="0">
                <a:latin typeface="Calibri"/>
                <a:cs typeface="Calibri"/>
              </a:rPr>
              <a:t>hi</a:t>
            </a:r>
            <a:r>
              <a:rPr sz="1800" spc="-5" dirty="0">
                <a:latin typeface="Calibri"/>
                <a:cs typeface="Calibri"/>
              </a:rPr>
              <a:t>ch </a:t>
            </a:r>
            <a:r>
              <a:rPr sz="1800" dirty="0">
                <a:latin typeface="Calibri"/>
                <a:cs typeface="Calibri"/>
              </a:rPr>
              <a:t>can</a:t>
            </a:r>
            <a:r>
              <a:rPr sz="1800" spc="-5" dirty="0">
                <a:latin typeface="Calibri"/>
                <a:cs typeface="Calibri"/>
              </a:rPr>
              <a:t> </a:t>
            </a:r>
            <a:r>
              <a:rPr sz="1800" dirty="0">
                <a:latin typeface="Calibri"/>
                <a:cs typeface="Calibri"/>
              </a:rPr>
              <a:t>withstand</a:t>
            </a:r>
            <a:r>
              <a:rPr sz="1800" spc="-10" dirty="0">
                <a:latin typeface="Calibri"/>
                <a:cs typeface="Calibri"/>
              </a:rPr>
              <a:t> </a:t>
            </a:r>
            <a:r>
              <a:rPr sz="1800" spc="-195" dirty="0">
                <a:latin typeface="Calibri"/>
                <a:cs typeface="Calibri"/>
              </a:rPr>
              <a:t>short-­‐ter</a:t>
            </a:r>
            <a:r>
              <a:rPr sz="1800" spc="-335" dirty="0">
                <a:latin typeface="Calibri"/>
                <a:cs typeface="Calibri"/>
              </a:rPr>
              <a:t>m</a:t>
            </a:r>
            <a:r>
              <a:rPr sz="1800" dirty="0">
                <a:latin typeface="Calibri"/>
                <a:cs typeface="Calibri"/>
              </a:rPr>
              <a:t> </a:t>
            </a:r>
            <a:r>
              <a:rPr sz="1800" spc="-15" dirty="0">
                <a:latin typeface="Calibri"/>
                <a:cs typeface="Calibri"/>
              </a:rPr>
              <a:t>dr</a:t>
            </a:r>
            <a:r>
              <a:rPr sz="1800" spc="-10" dirty="0">
                <a:latin typeface="Calibri"/>
                <a:cs typeface="Calibri"/>
              </a:rPr>
              <a:t>y</a:t>
            </a:r>
            <a:r>
              <a:rPr sz="1800" dirty="0">
                <a:latin typeface="Calibri"/>
                <a:cs typeface="Calibri"/>
              </a:rPr>
              <a:t> grinding</a:t>
            </a:r>
            <a:r>
              <a:rPr sz="1800" spc="-10" dirty="0">
                <a:latin typeface="Calibri"/>
                <a:cs typeface="Calibri"/>
              </a:rPr>
              <a:t> </a:t>
            </a:r>
            <a:r>
              <a:rPr sz="1800" dirty="0">
                <a:latin typeface="Calibri"/>
                <a:cs typeface="Calibri"/>
              </a:rPr>
              <a:t>and</a:t>
            </a:r>
            <a:r>
              <a:rPr sz="1800" spc="-5" dirty="0">
                <a:latin typeface="Calibri"/>
                <a:cs typeface="Calibri"/>
              </a:rPr>
              <a:t> ha</a:t>
            </a:r>
            <a:r>
              <a:rPr sz="1800" dirty="0">
                <a:latin typeface="Calibri"/>
                <a:cs typeface="Calibri"/>
              </a:rPr>
              <a:t>s a </a:t>
            </a:r>
            <a:r>
              <a:rPr sz="1800" spc="-5" dirty="0">
                <a:latin typeface="Calibri"/>
                <a:cs typeface="Calibri"/>
              </a:rPr>
              <a:t>lon</a:t>
            </a:r>
            <a:r>
              <a:rPr sz="1800" dirty="0">
                <a:latin typeface="Calibri"/>
                <a:cs typeface="Calibri"/>
              </a:rPr>
              <a:t>g </a:t>
            </a:r>
            <a:r>
              <a:rPr sz="1800" spc="-15" dirty="0">
                <a:latin typeface="Calibri"/>
                <a:cs typeface="Calibri"/>
              </a:rPr>
              <a:t>servic</a:t>
            </a:r>
            <a:r>
              <a:rPr sz="1800" spc="-10" dirty="0">
                <a:latin typeface="Calibri"/>
                <a:cs typeface="Calibri"/>
              </a:rPr>
              <a:t>e</a:t>
            </a:r>
            <a:r>
              <a:rPr sz="1800" dirty="0">
                <a:latin typeface="Calibri"/>
                <a:cs typeface="Calibri"/>
              </a:rPr>
              <a:t> </a:t>
            </a:r>
            <a:r>
              <a:rPr sz="1800" spc="-5" dirty="0">
                <a:latin typeface="Calibri"/>
                <a:cs typeface="Calibri"/>
              </a:rPr>
              <a:t>life.</a:t>
            </a:r>
            <a:endParaRPr sz="1800">
              <a:latin typeface="Calibri"/>
              <a:cs typeface="Calibri"/>
            </a:endParaRPr>
          </a:p>
        </p:txBody>
      </p:sp>
      <p:sp>
        <p:nvSpPr>
          <p:cNvPr id="12" name="object 12"/>
          <p:cNvSpPr/>
          <p:nvPr/>
        </p:nvSpPr>
        <p:spPr>
          <a:xfrm>
            <a:off x="755575" y="1563636"/>
            <a:ext cx="4821081" cy="3380904"/>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3168288" y="1770714"/>
            <a:ext cx="4136231" cy="3307076"/>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13182" y="555358"/>
            <a:ext cx="8242934" cy="1231106"/>
          </a:xfrm>
          <a:prstGeom prst="rect">
            <a:avLst/>
          </a:prstGeom>
        </p:spPr>
        <p:txBody>
          <a:bodyPr vert="horz" wrap="square" lIns="0" tIns="0" rIns="0" bIns="0" rtlCol="0">
            <a:spAutoFit/>
          </a:bodyPr>
          <a:lstStyle/>
          <a:p>
            <a:r>
              <a:rPr lang="en-GB" altLang="zh-CN" sz="1600" dirty="0" smtClean="0"/>
              <a:t>5. </a:t>
            </a:r>
            <a:r>
              <a:rPr lang="en-GB" altLang="en-US" sz="1600" dirty="0" smtClean="0"/>
              <a:t>The bearing inside the transmission body adopts the self-aligning bearing, which can compensate the dimensional error caused by processing, further prevent the eccentric wear of the water guide bearing, and prolong the service life of the water guide bearing. The transmission body is also provided with a water pump anti-lifting device to prevent the pump from being damaged by the lift when the water pump is started instantly.</a:t>
            </a:r>
            <a:endParaRPr lang="zh-CN" altLang="en-US" sz="1600" dirty="0"/>
          </a:p>
        </p:txBody>
      </p:sp>
      <p:sp>
        <p:nvSpPr>
          <p:cNvPr id="10" name="object 10"/>
          <p:cNvSpPr txBox="1"/>
          <p:nvPr/>
        </p:nvSpPr>
        <p:spPr>
          <a:xfrm>
            <a:off x="454025" y="2866310"/>
            <a:ext cx="2707640" cy="279400"/>
          </a:xfrm>
          <a:prstGeom prst="rect">
            <a:avLst/>
          </a:prstGeom>
        </p:spPr>
        <p:txBody>
          <a:bodyPr vert="horz" wrap="square" lIns="0" tIns="0" rIns="0" bIns="0" rtlCol="0">
            <a:spAutoFit/>
          </a:bodyPr>
          <a:lstStyle/>
          <a:p>
            <a:pPr marL="12700">
              <a:lnSpc>
                <a:spcPct val="100000"/>
              </a:lnSpc>
            </a:pPr>
            <a:r>
              <a:rPr sz="2000" dirty="0">
                <a:solidFill>
                  <a:srgbClr val="FF0000"/>
                </a:solidFill>
                <a:latin typeface="Arial"/>
                <a:cs typeface="Arial"/>
              </a:rPr>
              <a:t>transmission</a:t>
            </a:r>
            <a:r>
              <a:rPr sz="2000" spc="-10" dirty="0">
                <a:solidFill>
                  <a:srgbClr val="FF0000"/>
                </a:solidFill>
                <a:latin typeface="Arial"/>
                <a:cs typeface="Arial"/>
              </a:rPr>
              <a:t> </a:t>
            </a:r>
            <a:r>
              <a:rPr sz="2000" spc="-5" dirty="0">
                <a:solidFill>
                  <a:srgbClr val="FF0000"/>
                </a:solidFill>
                <a:latin typeface="Arial"/>
                <a:cs typeface="Arial"/>
              </a:rPr>
              <a:t>bod</a:t>
            </a:r>
            <a:r>
              <a:rPr sz="2000" dirty="0">
                <a:solidFill>
                  <a:srgbClr val="FF0000"/>
                </a:solidFill>
                <a:latin typeface="Arial"/>
                <a:cs typeface="Arial"/>
              </a:rPr>
              <a:t>y </a:t>
            </a:r>
            <a:r>
              <a:rPr sz="2000" spc="-5" dirty="0">
                <a:solidFill>
                  <a:srgbClr val="FF0000"/>
                </a:solidFill>
                <a:latin typeface="Arial"/>
                <a:cs typeface="Arial"/>
              </a:rPr>
              <a:t>parts</a:t>
            </a:r>
            <a:endParaRPr sz="2000">
              <a:latin typeface="Arial"/>
              <a:cs typeface="Arial"/>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0" name="object 10"/>
          <p:cNvSpPr txBox="1"/>
          <p:nvPr/>
        </p:nvSpPr>
        <p:spPr>
          <a:xfrm>
            <a:off x="1648460" y="3440033"/>
            <a:ext cx="2058670" cy="1107996"/>
          </a:xfrm>
          <a:prstGeom prst="rect">
            <a:avLst/>
          </a:prstGeom>
        </p:spPr>
        <p:txBody>
          <a:bodyPr vert="horz" wrap="square" lIns="0" tIns="0" rIns="0" bIns="0" rtlCol="0">
            <a:spAutoFit/>
          </a:bodyPr>
          <a:lstStyle/>
          <a:p>
            <a:pPr marL="12700">
              <a:lnSpc>
                <a:spcPct val="100000"/>
              </a:lnSpc>
            </a:pPr>
            <a:endParaRPr lang="en-US" sz="3600" spc="-25" dirty="0">
              <a:solidFill>
                <a:srgbClr val="175BBE"/>
              </a:solidFill>
              <a:latin typeface="Arial"/>
              <a:cs typeface="Arial"/>
            </a:endParaRPr>
          </a:p>
          <a:p>
            <a:pPr marL="12700">
              <a:lnSpc>
                <a:spcPct val="100000"/>
              </a:lnSpc>
            </a:pPr>
            <a:r>
              <a:rPr sz="3600" spc="-25" dirty="0" smtClean="0">
                <a:solidFill>
                  <a:srgbClr val="175BBE"/>
                </a:solidFill>
                <a:latin typeface="Arial"/>
                <a:cs typeface="Arial"/>
              </a:rPr>
              <a:t>P</a:t>
            </a:r>
            <a:r>
              <a:rPr sz="3600" spc="-405" dirty="0" smtClean="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d</a:t>
            </a:r>
            <a:r>
              <a:rPr sz="3600" spc="-405" dirty="0">
                <a:solidFill>
                  <a:srgbClr val="175BBE"/>
                </a:solidFill>
                <a:latin typeface="Arial"/>
                <a:cs typeface="Arial"/>
              </a:rPr>
              <a:t> </a:t>
            </a:r>
            <a:r>
              <a:rPr sz="3600" dirty="0">
                <a:solidFill>
                  <a:srgbClr val="175BBE"/>
                </a:solidFill>
                <a:latin typeface="Arial"/>
                <a:cs typeface="Arial"/>
              </a:rPr>
              <a:t>u</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spc="-10" dirty="0">
                <a:solidFill>
                  <a:srgbClr val="175BBE"/>
                </a:solidFill>
                <a:latin typeface="Arial"/>
                <a:cs typeface="Arial"/>
              </a:rPr>
              <a:t>t</a:t>
            </a:r>
            <a:endParaRPr sz="3600" dirty="0">
              <a:latin typeface="Arial"/>
              <a:cs typeface="Arial"/>
            </a:endParaRPr>
          </a:p>
        </p:txBody>
      </p:sp>
      <p:sp>
        <p:nvSpPr>
          <p:cNvPr id="11" name="object 11"/>
          <p:cNvSpPr txBox="1"/>
          <p:nvPr/>
        </p:nvSpPr>
        <p:spPr>
          <a:xfrm>
            <a:off x="3960794" y="3440033"/>
            <a:ext cx="1957070" cy="1107996"/>
          </a:xfrm>
          <a:prstGeom prst="rect">
            <a:avLst/>
          </a:prstGeom>
        </p:spPr>
        <p:txBody>
          <a:bodyPr vert="horz" wrap="square" lIns="0" tIns="0" rIns="0" bIns="0" rtlCol="0">
            <a:spAutoFit/>
          </a:bodyPr>
          <a:lstStyle/>
          <a:p>
            <a:pPr marL="12700">
              <a:lnSpc>
                <a:spcPct val="100000"/>
              </a:lnSpc>
            </a:pPr>
            <a:endParaRPr lang="en-US" sz="3600" spc="-25" dirty="0" smtClean="0">
              <a:solidFill>
                <a:srgbClr val="175BBE"/>
              </a:solidFill>
              <a:latin typeface="Arial"/>
              <a:cs typeface="Arial"/>
            </a:endParaRPr>
          </a:p>
          <a:p>
            <a:pPr marL="12700">
              <a:lnSpc>
                <a:spcPct val="100000"/>
              </a:lnSpc>
            </a:pPr>
            <a:r>
              <a:rPr sz="3600" spc="-25" dirty="0" smtClean="0">
                <a:solidFill>
                  <a:srgbClr val="175BBE"/>
                </a:solidFill>
                <a:latin typeface="Arial"/>
                <a:cs typeface="Arial"/>
              </a:rPr>
              <a:t>S</a:t>
            </a:r>
            <a:r>
              <a:rPr sz="3600" spc="-405" dirty="0" smtClean="0">
                <a:solidFill>
                  <a:srgbClr val="175BBE"/>
                </a:solidFill>
                <a:latin typeface="Arial"/>
                <a:cs typeface="Arial"/>
              </a:rPr>
              <a:t> </a:t>
            </a:r>
            <a:r>
              <a:rPr sz="3600" dirty="0">
                <a:solidFill>
                  <a:srgbClr val="175BBE"/>
                </a:solidFill>
                <a:latin typeface="Arial"/>
                <a:cs typeface="Arial"/>
              </a:rPr>
              <a:t>a</a:t>
            </a:r>
            <a:r>
              <a:rPr sz="3600" spc="-405" dirty="0">
                <a:solidFill>
                  <a:srgbClr val="175BBE"/>
                </a:solidFill>
                <a:latin typeface="Arial"/>
                <a:cs typeface="Arial"/>
              </a:rPr>
              <a:t> </a:t>
            </a:r>
            <a:r>
              <a:rPr sz="3600" dirty="0">
                <a:solidFill>
                  <a:srgbClr val="175BBE"/>
                </a:solidFill>
                <a:latin typeface="Arial"/>
                <a:cs typeface="Arial"/>
              </a:rPr>
              <a:t>m</a:t>
            </a:r>
            <a:r>
              <a:rPr sz="3600" spc="-405" dirty="0">
                <a:solidFill>
                  <a:srgbClr val="175BBE"/>
                </a:solidFill>
                <a:latin typeface="Arial"/>
                <a:cs typeface="Arial"/>
              </a:rPr>
              <a:t> </a:t>
            </a:r>
            <a:r>
              <a:rPr sz="3600" dirty="0">
                <a:solidFill>
                  <a:srgbClr val="175BBE"/>
                </a:solidFill>
                <a:latin typeface="Arial"/>
                <a:cs typeface="Arial"/>
              </a:rPr>
              <a:t>p</a:t>
            </a:r>
            <a:r>
              <a:rPr sz="3600" spc="-405" dirty="0">
                <a:solidFill>
                  <a:srgbClr val="175BBE"/>
                </a:solidFill>
                <a:latin typeface="Arial"/>
                <a:cs typeface="Arial"/>
              </a:rPr>
              <a:t> </a:t>
            </a:r>
            <a:r>
              <a:rPr sz="3600" dirty="0">
                <a:solidFill>
                  <a:srgbClr val="175BBE"/>
                </a:solidFill>
                <a:latin typeface="Arial"/>
                <a:cs typeface="Arial"/>
              </a:rPr>
              <a:t>l</a:t>
            </a:r>
            <a:r>
              <a:rPr sz="3600" spc="-405" dirty="0">
                <a:solidFill>
                  <a:srgbClr val="175BBE"/>
                </a:solidFill>
                <a:latin typeface="Arial"/>
                <a:cs typeface="Arial"/>
              </a:rPr>
              <a:t> </a:t>
            </a:r>
            <a:r>
              <a:rPr sz="3600" dirty="0">
                <a:solidFill>
                  <a:srgbClr val="175BBE"/>
                </a:solidFill>
                <a:latin typeface="Arial"/>
                <a:cs typeface="Arial"/>
              </a:rPr>
              <a:t>e</a:t>
            </a:r>
            <a:endParaRPr sz="3600" dirty="0">
              <a:latin typeface="Arial"/>
              <a:cs typeface="Arial"/>
            </a:endParaRPr>
          </a:p>
        </p:txBody>
      </p:sp>
      <p:sp>
        <p:nvSpPr>
          <p:cNvPr id="12" name="object 12"/>
          <p:cNvSpPr txBox="1"/>
          <p:nvPr/>
        </p:nvSpPr>
        <p:spPr>
          <a:xfrm>
            <a:off x="6171448" y="3440033"/>
            <a:ext cx="1905635" cy="1107996"/>
          </a:xfrm>
          <a:prstGeom prst="rect">
            <a:avLst/>
          </a:prstGeom>
        </p:spPr>
        <p:txBody>
          <a:bodyPr vert="horz" wrap="square" lIns="0" tIns="0" rIns="0" bIns="0" rtlCol="0">
            <a:spAutoFit/>
          </a:bodyPr>
          <a:lstStyle/>
          <a:p>
            <a:pPr marL="12700">
              <a:lnSpc>
                <a:spcPct val="100000"/>
              </a:lnSpc>
            </a:pPr>
            <a:endParaRPr lang="en-US" sz="3600" spc="-25" dirty="0" smtClean="0">
              <a:solidFill>
                <a:srgbClr val="175BBE"/>
              </a:solidFill>
              <a:latin typeface="Arial"/>
              <a:cs typeface="Arial"/>
            </a:endParaRPr>
          </a:p>
          <a:p>
            <a:pPr marL="12700">
              <a:lnSpc>
                <a:spcPct val="100000"/>
              </a:lnSpc>
            </a:pPr>
            <a:r>
              <a:rPr sz="3600" spc="-25" dirty="0" smtClean="0">
                <a:solidFill>
                  <a:srgbClr val="175BBE"/>
                </a:solidFill>
                <a:latin typeface="Arial"/>
                <a:cs typeface="Arial"/>
              </a:rPr>
              <a:t>P</a:t>
            </a:r>
            <a:r>
              <a:rPr sz="3600" spc="-405" dirty="0" smtClean="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j</a:t>
            </a:r>
            <a:r>
              <a:rPr sz="3600" spc="-405" dirty="0">
                <a:solidFill>
                  <a:srgbClr val="175BBE"/>
                </a:solidFill>
                <a:latin typeface="Arial"/>
                <a:cs typeface="Arial"/>
              </a:rPr>
              <a:t> </a:t>
            </a:r>
            <a:r>
              <a:rPr sz="3600" dirty="0">
                <a:solidFill>
                  <a:srgbClr val="175BBE"/>
                </a:solidFill>
                <a:latin typeface="Arial"/>
                <a:cs typeface="Arial"/>
              </a:rPr>
              <a:t>e</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spc="-10" dirty="0">
                <a:solidFill>
                  <a:srgbClr val="175BBE"/>
                </a:solidFill>
                <a:latin typeface="Arial"/>
                <a:cs typeface="Arial"/>
              </a:rPr>
              <a:t>t</a:t>
            </a:r>
            <a:endParaRPr sz="3600" dirty="0">
              <a:latin typeface="Arial"/>
              <a:cs typeface="Arial"/>
            </a:endParaRPr>
          </a:p>
        </p:txBody>
      </p:sp>
      <p:sp>
        <p:nvSpPr>
          <p:cNvPr id="15" name="object 15"/>
          <p:cNvSpPr/>
          <p:nvPr/>
        </p:nvSpPr>
        <p:spPr>
          <a:xfrm>
            <a:off x="305603" y="3638550"/>
            <a:ext cx="1216025" cy="1212850"/>
          </a:xfrm>
          <a:custGeom>
            <a:avLst/>
            <a:gdLst/>
            <a:ahLst/>
            <a:cxnLst/>
            <a:rect l="l" t="t" r="r" b="b"/>
            <a:pathLst>
              <a:path w="1216025" h="1212850">
                <a:moveTo>
                  <a:pt x="607872" y="0"/>
                </a:moveTo>
                <a:lnTo>
                  <a:pt x="558018" y="2009"/>
                </a:lnTo>
                <a:lnTo>
                  <a:pt x="509274" y="7934"/>
                </a:lnTo>
                <a:lnTo>
                  <a:pt x="461796" y="17619"/>
                </a:lnTo>
                <a:lnTo>
                  <a:pt x="415740" y="30906"/>
                </a:lnTo>
                <a:lnTo>
                  <a:pt x="371264" y="47641"/>
                </a:lnTo>
                <a:lnTo>
                  <a:pt x="328523" y="67668"/>
                </a:lnTo>
                <a:lnTo>
                  <a:pt x="287674" y="90829"/>
                </a:lnTo>
                <a:lnTo>
                  <a:pt x="248874" y="116970"/>
                </a:lnTo>
                <a:lnTo>
                  <a:pt x="212278" y="145935"/>
                </a:lnTo>
                <a:lnTo>
                  <a:pt x="178044" y="177566"/>
                </a:lnTo>
                <a:lnTo>
                  <a:pt x="146328" y="211709"/>
                </a:lnTo>
                <a:lnTo>
                  <a:pt x="117286" y="248207"/>
                </a:lnTo>
                <a:lnTo>
                  <a:pt x="91075" y="286904"/>
                </a:lnTo>
                <a:lnTo>
                  <a:pt x="67850" y="327645"/>
                </a:lnTo>
                <a:lnTo>
                  <a:pt x="47770" y="370273"/>
                </a:lnTo>
                <a:lnTo>
                  <a:pt x="30990" y="414632"/>
                </a:lnTo>
                <a:lnTo>
                  <a:pt x="17666" y="460566"/>
                </a:lnTo>
                <a:lnTo>
                  <a:pt x="7956" y="507919"/>
                </a:lnTo>
                <a:lnTo>
                  <a:pt x="2015" y="556536"/>
                </a:lnTo>
                <a:lnTo>
                  <a:pt x="0" y="606259"/>
                </a:lnTo>
                <a:lnTo>
                  <a:pt x="2015" y="655983"/>
                </a:lnTo>
                <a:lnTo>
                  <a:pt x="7956" y="704600"/>
                </a:lnTo>
                <a:lnTo>
                  <a:pt x="17666" y="751953"/>
                </a:lnTo>
                <a:lnTo>
                  <a:pt x="30990" y="797887"/>
                </a:lnTo>
                <a:lnTo>
                  <a:pt x="47770" y="842246"/>
                </a:lnTo>
                <a:lnTo>
                  <a:pt x="67850" y="884874"/>
                </a:lnTo>
                <a:lnTo>
                  <a:pt x="91075" y="925615"/>
                </a:lnTo>
                <a:lnTo>
                  <a:pt x="117286" y="964312"/>
                </a:lnTo>
                <a:lnTo>
                  <a:pt x="146328" y="1000810"/>
                </a:lnTo>
                <a:lnTo>
                  <a:pt x="178044" y="1034953"/>
                </a:lnTo>
                <a:lnTo>
                  <a:pt x="212278" y="1066584"/>
                </a:lnTo>
                <a:lnTo>
                  <a:pt x="248874" y="1095548"/>
                </a:lnTo>
                <a:lnTo>
                  <a:pt x="287674" y="1121689"/>
                </a:lnTo>
                <a:lnTo>
                  <a:pt x="328523" y="1144851"/>
                </a:lnTo>
                <a:lnTo>
                  <a:pt x="371264" y="1164877"/>
                </a:lnTo>
                <a:lnTo>
                  <a:pt x="415740" y="1181612"/>
                </a:lnTo>
                <a:lnTo>
                  <a:pt x="461796" y="1194900"/>
                </a:lnTo>
                <a:lnTo>
                  <a:pt x="509274" y="1204585"/>
                </a:lnTo>
                <a:lnTo>
                  <a:pt x="558018" y="1210510"/>
                </a:lnTo>
                <a:lnTo>
                  <a:pt x="607872" y="1212519"/>
                </a:lnTo>
                <a:lnTo>
                  <a:pt x="657728" y="1210510"/>
                </a:lnTo>
                <a:lnTo>
                  <a:pt x="706474" y="1204585"/>
                </a:lnTo>
                <a:lnTo>
                  <a:pt x="753954" y="1194900"/>
                </a:lnTo>
                <a:lnTo>
                  <a:pt x="800011" y="1181612"/>
                </a:lnTo>
                <a:lnTo>
                  <a:pt x="844488" y="1164877"/>
                </a:lnTo>
                <a:lnTo>
                  <a:pt x="887230" y="1144851"/>
                </a:lnTo>
                <a:lnTo>
                  <a:pt x="928080" y="1121689"/>
                </a:lnTo>
                <a:lnTo>
                  <a:pt x="966881" y="1095548"/>
                </a:lnTo>
                <a:lnTo>
                  <a:pt x="1003477" y="1066584"/>
                </a:lnTo>
                <a:lnTo>
                  <a:pt x="1037712" y="1034953"/>
                </a:lnTo>
                <a:lnTo>
                  <a:pt x="1069428" y="1000810"/>
                </a:lnTo>
                <a:lnTo>
                  <a:pt x="1098471" y="964312"/>
                </a:lnTo>
                <a:lnTo>
                  <a:pt x="1124682" y="925615"/>
                </a:lnTo>
                <a:lnTo>
                  <a:pt x="1147906" y="884874"/>
                </a:lnTo>
                <a:lnTo>
                  <a:pt x="1167987" y="842246"/>
                </a:lnTo>
                <a:lnTo>
                  <a:pt x="1184767" y="797887"/>
                </a:lnTo>
                <a:lnTo>
                  <a:pt x="1198091" y="751953"/>
                </a:lnTo>
                <a:lnTo>
                  <a:pt x="1207802" y="704600"/>
                </a:lnTo>
                <a:lnTo>
                  <a:pt x="1213743" y="655983"/>
                </a:lnTo>
                <a:lnTo>
                  <a:pt x="1215758" y="606259"/>
                </a:lnTo>
                <a:lnTo>
                  <a:pt x="1213743" y="556536"/>
                </a:lnTo>
                <a:lnTo>
                  <a:pt x="1207802" y="507919"/>
                </a:lnTo>
                <a:lnTo>
                  <a:pt x="1198091" y="460566"/>
                </a:lnTo>
                <a:lnTo>
                  <a:pt x="1184767" y="414632"/>
                </a:lnTo>
                <a:lnTo>
                  <a:pt x="1167987" y="370273"/>
                </a:lnTo>
                <a:lnTo>
                  <a:pt x="1147906" y="327645"/>
                </a:lnTo>
                <a:lnTo>
                  <a:pt x="1124682" y="286904"/>
                </a:lnTo>
                <a:lnTo>
                  <a:pt x="1098471" y="248207"/>
                </a:lnTo>
                <a:lnTo>
                  <a:pt x="1069428" y="211709"/>
                </a:lnTo>
                <a:lnTo>
                  <a:pt x="1037712" y="177566"/>
                </a:lnTo>
                <a:lnTo>
                  <a:pt x="1003477" y="145935"/>
                </a:lnTo>
                <a:lnTo>
                  <a:pt x="966881" y="116970"/>
                </a:lnTo>
                <a:lnTo>
                  <a:pt x="928080" y="90829"/>
                </a:lnTo>
                <a:lnTo>
                  <a:pt x="887230" y="67668"/>
                </a:lnTo>
                <a:lnTo>
                  <a:pt x="844488" y="47641"/>
                </a:lnTo>
                <a:lnTo>
                  <a:pt x="800011" y="30906"/>
                </a:lnTo>
                <a:lnTo>
                  <a:pt x="753954" y="17619"/>
                </a:lnTo>
                <a:lnTo>
                  <a:pt x="706474" y="7934"/>
                </a:lnTo>
                <a:lnTo>
                  <a:pt x="657728" y="2009"/>
                </a:lnTo>
                <a:lnTo>
                  <a:pt x="607872" y="0"/>
                </a:lnTo>
                <a:close/>
              </a:path>
            </a:pathLst>
          </a:custGeom>
          <a:solidFill>
            <a:srgbClr val="1A72CA"/>
          </a:solidFill>
        </p:spPr>
        <p:txBody>
          <a:bodyPr wrap="square" lIns="0" tIns="0" rIns="0" bIns="0" rtlCol="0"/>
          <a:lstStyle/>
          <a:p>
            <a:endParaRPr/>
          </a:p>
        </p:txBody>
      </p:sp>
      <p:sp>
        <p:nvSpPr>
          <p:cNvPr id="16" name="object 16"/>
          <p:cNvSpPr txBox="1"/>
          <p:nvPr/>
        </p:nvSpPr>
        <p:spPr>
          <a:xfrm>
            <a:off x="618340" y="3924365"/>
            <a:ext cx="590550" cy="533400"/>
          </a:xfrm>
          <a:prstGeom prst="rect">
            <a:avLst/>
          </a:prstGeom>
        </p:spPr>
        <p:txBody>
          <a:bodyPr vert="horz" wrap="square" lIns="0" tIns="0" rIns="0" bIns="0" rtlCol="0">
            <a:spAutoFit/>
          </a:bodyPr>
          <a:lstStyle/>
          <a:p>
            <a:pPr marL="12700">
              <a:lnSpc>
                <a:spcPct val="100000"/>
              </a:lnSpc>
            </a:pPr>
            <a:r>
              <a:rPr sz="4000" dirty="0">
                <a:solidFill>
                  <a:srgbClr val="FFFFFF"/>
                </a:solidFill>
                <a:latin typeface="Arial"/>
                <a:cs typeface="Arial"/>
              </a:rPr>
              <a:t>04</a:t>
            </a:r>
            <a:endParaRPr sz="4000" dirty="0">
              <a:latin typeface="Arial"/>
              <a:cs typeface="Arial"/>
            </a:endParaRPr>
          </a:p>
        </p:txBody>
      </p:sp>
      <p:pic>
        <p:nvPicPr>
          <p:cNvPr id="17" name="Picture 16"/>
          <p:cNvPicPr>
            <a:picLocks noChangeAspect="1"/>
          </p:cNvPicPr>
          <p:nvPr/>
        </p:nvPicPr>
        <p:blipFill>
          <a:blip r:embed="rId3"/>
          <a:stretch>
            <a:fillRect/>
          </a:stretch>
        </p:blipFill>
        <p:spPr>
          <a:xfrm>
            <a:off x="7308304" y="19726"/>
            <a:ext cx="1789843" cy="525763"/>
          </a:xfrm>
          <a:prstGeom prst="rect">
            <a:avLst/>
          </a:prstGeom>
        </p:spPr>
      </p:pic>
      <p:pic>
        <p:nvPicPr>
          <p:cNvPr id="19458" name="Picture 2" descr="https://rhinopumps.com/wp-content/uploads/2018/12/iStock-157400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66" y="115376"/>
            <a:ext cx="6533438" cy="3523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228600" y="1838977"/>
            <a:ext cx="3822352" cy="793166"/>
          </a:xfrm>
          <a:prstGeom prst="rect">
            <a:avLst/>
          </a:prstGeom>
        </p:spPr>
        <p:txBody>
          <a:bodyPr vert="horz" wrap="square" lIns="0" tIns="0" rIns="0" bIns="0" rtlCol="0">
            <a:spAutoFit/>
          </a:bodyPr>
          <a:lstStyle/>
          <a:p>
            <a:pPr marL="12700" marR="289560">
              <a:lnSpc>
                <a:spcPts val="3300"/>
              </a:lnSpc>
            </a:pPr>
            <a:r>
              <a:rPr lang="en-US" spc="-15" dirty="0">
                <a:solidFill>
                  <a:srgbClr val="FF0000"/>
                </a:solidFill>
                <a:latin typeface="Arial" panose="020B0604020202020204" pitchFamily="34" charset="0"/>
                <a:cs typeface="Arial" panose="020B0604020202020204" pitchFamily="34" charset="0"/>
              </a:rPr>
              <a:t>S</a:t>
            </a:r>
            <a:r>
              <a:rPr spc="-15" dirty="0" smtClean="0">
                <a:solidFill>
                  <a:srgbClr val="FF0000"/>
                </a:solidFill>
                <a:latin typeface="Arial" panose="020B0604020202020204" pitchFamily="34" charset="0"/>
                <a:cs typeface="Arial" panose="020B0604020202020204" pitchFamily="34" charset="0"/>
              </a:rPr>
              <a:t>audi </a:t>
            </a:r>
            <a:r>
              <a:rPr spc="-15" dirty="0" err="1">
                <a:solidFill>
                  <a:srgbClr val="FF0000"/>
                </a:solidFill>
                <a:latin typeface="Arial" panose="020B0604020202020204" pitchFamily="34" charset="0"/>
                <a:cs typeface="Arial" panose="020B0604020202020204" pitchFamily="34" charset="0"/>
              </a:rPr>
              <a:t>arabia</a:t>
            </a:r>
            <a:r>
              <a:rPr spc="-10" dirty="0">
                <a:solidFill>
                  <a:srgbClr val="FF0000"/>
                </a:solidFill>
                <a:latin typeface="Arial" panose="020B0604020202020204" pitchFamily="34" charset="0"/>
                <a:cs typeface="Arial" panose="020B0604020202020204" pitchFamily="34" charset="0"/>
              </a:rPr>
              <a:t> </a:t>
            </a:r>
            <a:r>
              <a:rPr lang="en-US" spc="-10" dirty="0" smtClean="0">
                <a:solidFill>
                  <a:srgbClr val="FF0000"/>
                </a:solidFill>
                <a:latin typeface="Arial" panose="020B0604020202020204" pitchFamily="34" charset="0"/>
                <a:cs typeface="Arial" panose="020B0604020202020204" pitchFamily="34" charset="0"/>
              </a:rPr>
              <a:t>1000VTP-50</a:t>
            </a:r>
            <a:r>
              <a:rPr spc="-5" dirty="0" smtClean="0">
                <a:solidFill>
                  <a:srgbClr val="FF0000"/>
                </a:solidFill>
                <a:latin typeface="Arial" panose="020B0604020202020204" pitchFamily="34" charset="0"/>
                <a:cs typeface="Arial" panose="020B0604020202020204" pitchFamily="34" charset="0"/>
              </a:rPr>
              <a:t> </a:t>
            </a:r>
            <a:r>
              <a:rPr spc="-15" dirty="0" smtClean="0">
                <a:solidFill>
                  <a:srgbClr val="FF0000"/>
                </a:solidFill>
                <a:latin typeface="Arial" panose="020B0604020202020204" pitchFamily="34" charset="0"/>
                <a:cs typeface="Arial" panose="020B0604020202020204" pitchFamily="34" charset="0"/>
              </a:rPr>
              <a:t> </a:t>
            </a:r>
            <a:r>
              <a:rPr spc="90" dirty="0" smtClean="0">
                <a:solidFill>
                  <a:srgbClr val="FF0000"/>
                </a:solidFill>
                <a:latin typeface="Arial" panose="020B0604020202020204" pitchFamily="34" charset="0"/>
                <a:cs typeface="Arial" panose="020B0604020202020204" pitchFamily="34" charset="0"/>
              </a:rPr>
              <a:t>installa</a:t>
            </a:r>
            <a:r>
              <a:rPr lang="en-US" spc="60" dirty="0" smtClean="0">
                <a:solidFill>
                  <a:srgbClr val="FF0000"/>
                </a:solidFill>
                <a:latin typeface="Arial" panose="020B0604020202020204" pitchFamily="34" charset="0"/>
                <a:cs typeface="Arial" panose="020B0604020202020204" pitchFamily="34" charset="0"/>
              </a:rPr>
              <a:t>ti</a:t>
            </a:r>
            <a:r>
              <a:rPr spc="-15" dirty="0" smtClean="0">
                <a:solidFill>
                  <a:srgbClr val="FF0000"/>
                </a:solidFill>
                <a:latin typeface="Arial" panose="020B0604020202020204" pitchFamily="34" charset="0"/>
                <a:cs typeface="Arial" panose="020B0604020202020204" pitchFamily="34" charset="0"/>
              </a:rPr>
              <a:t>on</a:t>
            </a:r>
            <a:r>
              <a:rPr spc="-5" dirty="0" smtClean="0">
                <a:solidFill>
                  <a:srgbClr val="FF0000"/>
                </a:solidFill>
                <a:latin typeface="Arial" panose="020B0604020202020204" pitchFamily="34" charset="0"/>
                <a:cs typeface="Arial" panose="020B0604020202020204" pitchFamily="34" charset="0"/>
              </a:rPr>
              <a:t> </a:t>
            </a:r>
            <a:r>
              <a:rPr lang="en-US" spc="-5" dirty="0" smtClean="0">
                <a:solidFill>
                  <a:srgbClr val="FF0000"/>
                </a:solidFill>
                <a:latin typeface="Arial" panose="020B0604020202020204" pitchFamily="34" charset="0"/>
                <a:cs typeface="Arial" panose="020B0604020202020204" pitchFamily="34" charset="0"/>
              </a:rPr>
              <a:t>at </a:t>
            </a:r>
            <a:r>
              <a:rPr spc="-10" dirty="0" smtClean="0">
                <a:solidFill>
                  <a:srgbClr val="FF0000"/>
                </a:solidFill>
                <a:latin typeface="Arial" panose="020B0604020202020204" pitchFamily="34" charset="0"/>
                <a:cs typeface="Arial" panose="020B0604020202020204" pitchFamily="34" charset="0"/>
              </a:rPr>
              <a:t>site</a:t>
            </a:r>
            <a:endParaRPr dirty="0">
              <a:latin typeface="Arial" panose="020B0604020202020204" pitchFamily="34" charset="0"/>
              <a:cs typeface="Arial" panose="020B0604020202020204" pitchFamily="34" charset="0"/>
            </a:endParaRPr>
          </a:p>
        </p:txBody>
      </p:sp>
      <p:sp>
        <p:nvSpPr>
          <p:cNvPr id="10" name="object 10"/>
          <p:cNvSpPr/>
          <p:nvPr/>
        </p:nvSpPr>
        <p:spPr>
          <a:xfrm>
            <a:off x="4279552" y="742950"/>
            <a:ext cx="4026248" cy="4210931"/>
          </a:xfrm>
          <a:prstGeom prst="rect">
            <a:avLst/>
          </a:prstGeom>
          <a:blipFill>
            <a:blip r:embed="rId5"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76200" y="1285035"/>
            <a:ext cx="3124200" cy="1675780"/>
          </a:xfrm>
          <a:prstGeom prst="rect">
            <a:avLst/>
          </a:prstGeom>
        </p:spPr>
        <p:txBody>
          <a:bodyPr vert="horz" wrap="square" lIns="0" tIns="0" rIns="0" bIns="0" rtlCol="0">
            <a:spAutoFit/>
          </a:bodyPr>
          <a:lstStyle/>
          <a:p>
            <a:pPr marL="12700" marR="5080">
              <a:lnSpc>
                <a:spcPct val="89300"/>
              </a:lnSpc>
            </a:pPr>
            <a:r>
              <a:rPr dirty="0" smtClean="0">
                <a:solidFill>
                  <a:srgbClr val="FF0000"/>
                </a:solidFill>
                <a:latin typeface="Arial"/>
                <a:cs typeface="Arial"/>
              </a:rPr>
              <a:t>Kyrgyzstan</a:t>
            </a:r>
            <a:endParaRPr lang="en-US" dirty="0" smtClean="0">
              <a:solidFill>
                <a:srgbClr val="FF0000"/>
              </a:solidFill>
              <a:latin typeface="Arial"/>
              <a:cs typeface="Arial"/>
            </a:endParaRPr>
          </a:p>
          <a:p>
            <a:pPr marL="12700" marR="5080">
              <a:lnSpc>
                <a:spcPct val="89300"/>
              </a:lnSpc>
            </a:pPr>
            <a:endParaRPr lang="en-US" dirty="0">
              <a:solidFill>
                <a:srgbClr val="FF0000"/>
              </a:solidFill>
              <a:latin typeface="Arial"/>
              <a:cs typeface="Arial"/>
            </a:endParaRPr>
          </a:p>
          <a:p>
            <a:pPr marL="12700" marR="5080">
              <a:lnSpc>
                <a:spcPct val="89300"/>
              </a:lnSpc>
            </a:pPr>
            <a:r>
              <a:rPr lang="en-US" spc="-5" dirty="0">
                <a:solidFill>
                  <a:srgbClr val="FF0000"/>
                </a:solidFill>
                <a:latin typeface="Arial"/>
                <a:cs typeface="Arial"/>
              </a:rPr>
              <a:t>5</a:t>
            </a:r>
            <a:r>
              <a:rPr spc="-5" dirty="0" smtClean="0">
                <a:solidFill>
                  <a:srgbClr val="FF0000"/>
                </a:solidFill>
                <a:latin typeface="Arial"/>
                <a:cs typeface="Arial"/>
              </a:rPr>
              <a:t>00</a:t>
            </a:r>
            <a:r>
              <a:rPr lang="en-US" spc="-5" dirty="0" smtClean="0">
                <a:solidFill>
                  <a:srgbClr val="FF0000"/>
                </a:solidFill>
                <a:latin typeface="Arial"/>
                <a:cs typeface="Arial"/>
              </a:rPr>
              <a:t>VTP</a:t>
            </a:r>
            <a:r>
              <a:rPr spc="-5" dirty="0" smtClean="0">
                <a:solidFill>
                  <a:srgbClr val="FF0000"/>
                </a:solidFill>
                <a:latin typeface="Arial"/>
                <a:cs typeface="Arial"/>
              </a:rPr>
              <a:t>-</a:t>
            </a:r>
            <a:r>
              <a:rPr lang="en-US" spc="-5" dirty="0" smtClean="0">
                <a:solidFill>
                  <a:srgbClr val="FF0000"/>
                </a:solidFill>
                <a:latin typeface="Arial"/>
                <a:cs typeface="Arial"/>
              </a:rPr>
              <a:t>10</a:t>
            </a:r>
            <a:r>
              <a:rPr dirty="0" smtClean="0">
                <a:solidFill>
                  <a:srgbClr val="FF0000"/>
                </a:solidFill>
                <a:latin typeface="Arial"/>
                <a:cs typeface="Arial"/>
              </a:rPr>
              <a:t>0</a:t>
            </a:r>
            <a:endParaRPr dirty="0">
              <a:latin typeface="Arial"/>
              <a:cs typeface="Arial"/>
            </a:endParaRPr>
          </a:p>
          <a:p>
            <a:pPr marL="12700">
              <a:lnSpc>
                <a:spcPts val="3550"/>
              </a:lnSpc>
            </a:pPr>
            <a:r>
              <a:rPr spc="-5" dirty="0" smtClean="0">
                <a:solidFill>
                  <a:srgbClr val="FF0000"/>
                </a:solidFill>
                <a:latin typeface="Arial"/>
                <a:cs typeface="Arial"/>
              </a:rPr>
              <a:t>350</a:t>
            </a:r>
            <a:r>
              <a:rPr lang="en-US" spc="-5" dirty="0" smtClean="0">
                <a:solidFill>
                  <a:srgbClr val="FF0000"/>
                </a:solidFill>
                <a:latin typeface="Arial"/>
                <a:cs typeface="Arial"/>
              </a:rPr>
              <a:t>VTP</a:t>
            </a:r>
            <a:r>
              <a:rPr spc="-5" dirty="0" smtClean="0">
                <a:solidFill>
                  <a:srgbClr val="FF0000"/>
                </a:solidFill>
                <a:latin typeface="Arial"/>
                <a:cs typeface="Arial"/>
              </a:rPr>
              <a:t>-12</a:t>
            </a:r>
            <a:r>
              <a:rPr lang="en-US" spc="-5" dirty="0" smtClean="0">
                <a:solidFill>
                  <a:srgbClr val="FF0000"/>
                </a:solidFill>
                <a:latin typeface="Arial"/>
                <a:cs typeface="Arial"/>
              </a:rPr>
              <a:t>0</a:t>
            </a:r>
            <a:endParaRPr dirty="0">
              <a:latin typeface="Arial"/>
              <a:cs typeface="Arial"/>
            </a:endParaRPr>
          </a:p>
          <a:p>
            <a:pPr marL="12700">
              <a:lnSpc>
                <a:spcPts val="3729"/>
              </a:lnSpc>
            </a:pPr>
            <a:endParaRPr sz="3300" dirty="0">
              <a:latin typeface="Arial"/>
              <a:cs typeface="Arial"/>
            </a:endParaRPr>
          </a:p>
        </p:txBody>
      </p:sp>
      <p:sp>
        <p:nvSpPr>
          <p:cNvPr id="10" name="object 10"/>
          <p:cNvSpPr/>
          <p:nvPr/>
        </p:nvSpPr>
        <p:spPr>
          <a:xfrm>
            <a:off x="3367634" y="581145"/>
            <a:ext cx="5688622" cy="4558014"/>
          </a:xfrm>
          <a:prstGeom prst="rect">
            <a:avLst/>
          </a:prstGeom>
          <a:blipFill>
            <a:blip r:embed="rId5"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999056" y="699542"/>
            <a:ext cx="4085107" cy="348135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084167" y="699541"/>
            <a:ext cx="2880318" cy="3468344"/>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186054" y="749220"/>
            <a:ext cx="1732914" cy="1805110"/>
          </a:xfrm>
          <a:prstGeom prst="rect">
            <a:avLst/>
          </a:prstGeom>
        </p:spPr>
        <p:txBody>
          <a:bodyPr vert="horz" wrap="square" lIns="0" tIns="0" rIns="0" bIns="0" rtlCol="0">
            <a:spAutoFit/>
          </a:bodyPr>
          <a:lstStyle/>
          <a:p>
            <a:pPr marL="12700" marR="5080">
              <a:lnSpc>
                <a:spcPct val="89600"/>
              </a:lnSpc>
            </a:pPr>
            <a:r>
              <a:rPr dirty="0">
                <a:solidFill>
                  <a:srgbClr val="FF0000"/>
                </a:solidFill>
                <a:latin typeface="Arial"/>
                <a:cs typeface="Arial"/>
              </a:rPr>
              <a:t>Iran</a:t>
            </a:r>
            <a:r>
              <a:rPr spc="-5" dirty="0">
                <a:solidFill>
                  <a:srgbClr val="FF0000"/>
                </a:solidFill>
                <a:latin typeface="Arial"/>
                <a:cs typeface="Arial"/>
              </a:rPr>
              <a:t> </a:t>
            </a:r>
            <a:r>
              <a:rPr spc="-15" dirty="0">
                <a:solidFill>
                  <a:srgbClr val="FF0000"/>
                </a:solidFill>
                <a:latin typeface="Arial"/>
                <a:cs typeface="Arial"/>
              </a:rPr>
              <a:t>IPMI</a:t>
            </a:r>
            <a:r>
              <a:rPr spc="-10" dirty="0">
                <a:solidFill>
                  <a:srgbClr val="FF0000"/>
                </a:solidFill>
                <a:latin typeface="Arial"/>
                <a:cs typeface="Arial"/>
              </a:rPr>
              <a:t> </a:t>
            </a:r>
            <a:r>
              <a:rPr spc="-5" dirty="0">
                <a:solidFill>
                  <a:srgbClr val="FF0000"/>
                </a:solidFill>
                <a:latin typeface="Arial"/>
                <a:cs typeface="Arial"/>
              </a:rPr>
              <a:t>project </a:t>
            </a:r>
            <a:r>
              <a:rPr dirty="0">
                <a:solidFill>
                  <a:srgbClr val="FF0000"/>
                </a:solidFill>
                <a:latin typeface="Arial"/>
                <a:cs typeface="Arial"/>
              </a:rPr>
              <a:t>seawater</a:t>
            </a:r>
            <a:r>
              <a:rPr spc="-5" dirty="0">
                <a:solidFill>
                  <a:srgbClr val="FF0000"/>
                </a:solidFill>
                <a:latin typeface="Arial"/>
                <a:cs typeface="Arial"/>
              </a:rPr>
              <a:t> lift pump </a:t>
            </a:r>
            <a:endParaRPr lang="en-US" spc="-5" dirty="0" smtClean="0">
              <a:solidFill>
                <a:srgbClr val="FF0000"/>
              </a:solidFill>
              <a:latin typeface="Arial"/>
              <a:cs typeface="Arial"/>
            </a:endParaRPr>
          </a:p>
          <a:p>
            <a:pPr marL="12700" marR="5080">
              <a:lnSpc>
                <a:spcPct val="89600"/>
              </a:lnSpc>
            </a:pPr>
            <a:r>
              <a:rPr lang="en-US" spc="-5" dirty="0" smtClean="0">
                <a:solidFill>
                  <a:srgbClr val="FF0000"/>
                </a:solidFill>
                <a:latin typeface="Arial"/>
                <a:cs typeface="Arial"/>
              </a:rPr>
              <a:t>8</a:t>
            </a:r>
            <a:r>
              <a:rPr spc="-5" dirty="0" smtClean="0">
                <a:solidFill>
                  <a:srgbClr val="FF0000"/>
                </a:solidFill>
                <a:latin typeface="Arial"/>
                <a:cs typeface="Arial"/>
              </a:rPr>
              <a:t>00</a:t>
            </a:r>
            <a:r>
              <a:rPr lang="en-US" spc="-5" dirty="0" smtClean="0">
                <a:solidFill>
                  <a:srgbClr val="FF0000"/>
                </a:solidFill>
                <a:latin typeface="Arial"/>
                <a:cs typeface="Arial"/>
              </a:rPr>
              <a:t>VTP</a:t>
            </a:r>
            <a:r>
              <a:rPr spc="-5" dirty="0" smtClean="0">
                <a:solidFill>
                  <a:srgbClr val="FF0000"/>
                </a:solidFill>
                <a:latin typeface="Arial"/>
                <a:cs typeface="Arial"/>
              </a:rPr>
              <a:t>-140</a:t>
            </a:r>
            <a:endParaRPr dirty="0">
              <a:latin typeface="Arial"/>
              <a:cs typeface="Arial"/>
            </a:endParaRPr>
          </a:p>
          <a:p>
            <a:pPr marL="12700">
              <a:lnSpc>
                <a:spcPts val="2000"/>
              </a:lnSpc>
            </a:pPr>
            <a:endParaRPr lang="en-US" dirty="0" smtClean="0">
              <a:solidFill>
                <a:srgbClr val="FF0000"/>
              </a:solidFill>
              <a:latin typeface="Arial"/>
              <a:cs typeface="Arial"/>
            </a:endParaRPr>
          </a:p>
          <a:p>
            <a:pPr marL="12700">
              <a:lnSpc>
                <a:spcPts val="2000"/>
              </a:lnSpc>
            </a:pPr>
            <a:r>
              <a:rPr lang="en-US" dirty="0" smtClean="0">
                <a:solidFill>
                  <a:srgbClr val="FF0000"/>
                </a:solidFill>
                <a:latin typeface="Arial"/>
                <a:cs typeface="Arial"/>
              </a:rPr>
              <a:t>at </a:t>
            </a:r>
            <a:r>
              <a:rPr dirty="0" smtClean="0">
                <a:solidFill>
                  <a:srgbClr val="FF0000"/>
                </a:solidFill>
                <a:latin typeface="Arial"/>
                <a:cs typeface="Arial"/>
              </a:rPr>
              <a:t>site</a:t>
            </a:r>
            <a:endParaRPr dirty="0">
              <a:latin typeface="Arial"/>
              <a:cs typeface="Arial"/>
            </a:endParaRPr>
          </a:p>
          <a:p>
            <a:pPr marL="12700">
              <a:lnSpc>
                <a:spcPts val="2300"/>
              </a:lnSpc>
            </a:pPr>
            <a:endParaRPr sz="2000" dirty="0">
              <a:latin typeface="Arial"/>
              <a:cs typeface="Arial"/>
            </a:endParaRP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283719"/>
            <a:ext cx="9143998" cy="215784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19517" y="4026515"/>
            <a:ext cx="288290" cy="288290"/>
          </a:xfrm>
          <a:custGeom>
            <a:avLst/>
            <a:gdLst/>
            <a:ahLst/>
            <a:cxnLst/>
            <a:rect l="l" t="t" r="r" b="b"/>
            <a:pathLst>
              <a:path w="288290" h="288289">
                <a:moveTo>
                  <a:pt x="143468" y="0"/>
                </a:moveTo>
                <a:lnTo>
                  <a:pt x="100784" y="6593"/>
                </a:lnTo>
                <a:lnTo>
                  <a:pt x="63227" y="24762"/>
                </a:lnTo>
                <a:lnTo>
                  <a:pt x="32738" y="52565"/>
                </a:lnTo>
                <a:lnTo>
                  <a:pt x="11259" y="88061"/>
                </a:lnTo>
                <a:lnTo>
                  <a:pt x="731" y="129307"/>
                </a:lnTo>
                <a:lnTo>
                  <a:pt x="0" y="145607"/>
                </a:lnTo>
                <a:lnTo>
                  <a:pt x="891" y="160190"/>
                </a:lnTo>
                <a:lnTo>
                  <a:pt x="11776" y="201095"/>
                </a:lnTo>
                <a:lnTo>
                  <a:pt x="33523" y="236242"/>
                </a:lnTo>
                <a:lnTo>
                  <a:pt x="64270" y="263718"/>
                </a:lnTo>
                <a:lnTo>
                  <a:pt x="102151" y="281606"/>
                </a:lnTo>
                <a:lnTo>
                  <a:pt x="145304" y="287993"/>
                </a:lnTo>
                <a:lnTo>
                  <a:pt x="159912" y="287128"/>
                </a:lnTo>
                <a:lnTo>
                  <a:pt x="200895" y="276303"/>
                </a:lnTo>
                <a:lnTo>
                  <a:pt x="236116" y="254596"/>
                </a:lnTo>
                <a:lnTo>
                  <a:pt x="263653" y="223894"/>
                </a:lnTo>
                <a:lnTo>
                  <a:pt x="281584" y="186082"/>
                </a:lnTo>
                <a:lnTo>
                  <a:pt x="287988" y="143043"/>
                </a:lnTo>
                <a:lnTo>
                  <a:pt x="287156" y="128403"/>
                </a:lnTo>
                <a:lnTo>
                  <a:pt x="276402" y="87327"/>
                </a:lnTo>
                <a:lnTo>
                  <a:pt x="254745" y="52017"/>
                </a:lnTo>
                <a:lnTo>
                  <a:pt x="224097" y="24405"/>
                </a:lnTo>
                <a:lnTo>
                  <a:pt x="186368" y="6423"/>
                </a:lnTo>
                <a:lnTo>
                  <a:pt x="143468" y="0"/>
                </a:lnTo>
                <a:close/>
              </a:path>
            </a:pathLst>
          </a:custGeom>
          <a:solidFill>
            <a:srgbClr val="FFFFFF"/>
          </a:solidFill>
        </p:spPr>
        <p:txBody>
          <a:bodyPr wrap="square" lIns="0" tIns="0" rIns="0" bIns="0" rtlCol="0"/>
          <a:lstStyle/>
          <a:p>
            <a:endParaRPr/>
          </a:p>
        </p:txBody>
      </p:sp>
      <p:sp>
        <p:nvSpPr>
          <p:cNvPr id="8" name="object 8"/>
          <p:cNvSpPr/>
          <p:nvPr/>
        </p:nvSpPr>
        <p:spPr>
          <a:xfrm>
            <a:off x="563772" y="4314514"/>
            <a:ext cx="6350" cy="0"/>
          </a:xfrm>
          <a:custGeom>
            <a:avLst/>
            <a:gdLst/>
            <a:ahLst/>
            <a:cxnLst/>
            <a:rect l="l" t="t" r="r" b="b"/>
            <a:pathLst>
              <a:path w="6350">
                <a:moveTo>
                  <a:pt x="0" y="0"/>
                </a:moveTo>
                <a:lnTo>
                  <a:pt x="6340" y="0"/>
                </a:lnTo>
              </a:path>
            </a:pathLst>
          </a:custGeom>
          <a:ln w="3175">
            <a:solidFill>
              <a:srgbClr val="DFE8ED"/>
            </a:solidFill>
          </a:ln>
        </p:spPr>
        <p:txBody>
          <a:bodyPr wrap="square" lIns="0" tIns="0" rIns="0" bIns="0" rtlCol="0"/>
          <a:lstStyle/>
          <a:p>
            <a:endParaRPr/>
          </a:p>
        </p:txBody>
      </p:sp>
      <p:sp>
        <p:nvSpPr>
          <p:cNvPr id="9" name="object 9"/>
          <p:cNvSpPr/>
          <p:nvPr/>
        </p:nvSpPr>
        <p:spPr>
          <a:xfrm>
            <a:off x="481110" y="4071432"/>
            <a:ext cx="224154" cy="243204"/>
          </a:xfrm>
          <a:custGeom>
            <a:avLst/>
            <a:gdLst/>
            <a:ahLst/>
            <a:cxnLst/>
            <a:rect l="l" t="t" r="r" b="b"/>
            <a:pathLst>
              <a:path w="224154" h="243204">
                <a:moveTo>
                  <a:pt x="14843" y="160990"/>
                </a:moveTo>
                <a:lnTo>
                  <a:pt x="8464" y="160990"/>
                </a:lnTo>
                <a:lnTo>
                  <a:pt x="4819" y="161902"/>
                </a:lnTo>
                <a:lnTo>
                  <a:pt x="4819" y="172848"/>
                </a:lnTo>
                <a:lnTo>
                  <a:pt x="3908" y="178320"/>
                </a:lnTo>
                <a:lnTo>
                  <a:pt x="9375" y="182425"/>
                </a:lnTo>
                <a:lnTo>
                  <a:pt x="11922" y="185182"/>
                </a:lnTo>
                <a:lnTo>
                  <a:pt x="17544" y="191018"/>
                </a:lnTo>
                <a:lnTo>
                  <a:pt x="60214" y="234561"/>
                </a:lnTo>
                <a:lnTo>
                  <a:pt x="72707" y="243081"/>
                </a:lnTo>
                <a:lnTo>
                  <a:pt x="89110" y="243081"/>
                </a:lnTo>
                <a:lnTo>
                  <a:pt x="130412" y="235030"/>
                </a:lnTo>
                <a:lnTo>
                  <a:pt x="166605" y="216064"/>
                </a:lnTo>
                <a:lnTo>
                  <a:pt x="195850" y="188022"/>
                </a:lnTo>
                <a:lnTo>
                  <a:pt x="212305" y="161446"/>
                </a:lnTo>
                <a:lnTo>
                  <a:pt x="17577" y="161446"/>
                </a:lnTo>
                <a:lnTo>
                  <a:pt x="14843" y="160990"/>
                </a:lnTo>
                <a:close/>
              </a:path>
              <a:path w="224154" h="243204">
                <a:moveTo>
                  <a:pt x="85920" y="0"/>
                </a:moveTo>
                <a:lnTo>
                  <a:pt x="79086" y="0"/>
                </a:lnTo>
                <a:lnTo>
                  <a:pt x="74074" y="5016"/>
                </a:lnTo>
                <a:lnTo>
                  <a:pt x="71340" y="6840"/>
                </a:lnTo>
                <a:lnTo>
                  <a:pt x="30673" y="37457"/>
                </a:lnTo>
                <a:lnTo>
                  <a:pt x="21399" y="43843"/>
                </a:lnTo>
                <a:lnTo>
                  <a:pt x="10030" y="51807"/>
                </a:lnTo>
                <a:lnTo>
                  <a:pt x="1315" y="59587"/>
                </a:lnTo>
                <a:lnTo>
                  <a:pt x="0" y="65420"/>
                </a:lnTo>
                <a:lnTo>
                  <a:pt x="2085" y="67953"/>
                </a:lnTo>
                <a:lnTo>
                  <a:pt x="4819" y="70689"/>
                </a:lnTo>
                <a:lnTo>
                  <a:pt x="7097" y="72514"/>
                </a:lnTo>
                <a:lnTo>
                  <a:pt x="8009" y="73882"/>
                </a:lnTo>
                <a:lnTo>
                  <a:pt x="10742" y="75706"/>
                </a:lnTo>
                <a:lnTo>
                  <a:pt x="12565" y="78442"/>
                </a:lnTo>
                <a:lnTo>
                  <a:pt x="10287" y="83003"/>
                </a:lnTo>
                <a:lnTo>
                  <a:pt x="10620" y="85341"/>
                </a:lnTo>
                <a:lnTo>
                  <a:pt x="10742" y="89844"/>
                </a:lnTo>
                <a:lnTo>
                  <a:pt x="13020" y="91668"/>
                </a:lnTo>
                <a:lnTo>
                  <a:pt x="15299" y="93949"/>
                </a:lnTo>
                <a:lnTo>
                  <a:pt x="15754" y="95773"/>
                </a:lnTo>
                <a:lnTo>
                  <a:pt x="15299" y="98509"/>
                </a:lnTo>
                <a:lnTo>
                  <a:pt x="15299" y="137275"/>
                </a:lnTo>
                <a:lnTo>
                  <a:pt x="10742" y="140467"/>
                </a:lnTo>
                <a:lnTo>
                  <a:pt x="10742" y="153693"/>
                </a:lnTo>
                <a:lnTo>
                  <a:pt x="15754" y="157798"/>
                </a:lnTo>
                <a:lnTo>
                  <a:pt x="19399" y="160990"/>
                </a:lnTo>
                <a:lnTo>
                  <a:pt x="19855" y="161446"/>
                </a:lnTo>
                <a:lnTo>
                  <a:pt x="212305" y="161446"/>
                </a:lnTo>
                <a:lnTo>
                  <a:pt x="216311" y="152742"/>
                </a:lnTo>
                <a:lnTo>
                  <a:pt x="220862" y="139692"/>
                </a:lnTo>
                <a:lnTo>
                  <a:pt x="224164" y="126110"/>
                </a:lnTo>
                <a:lnTo>
                  <a:pt x="211891" y="110764"/>
                </a:lnTo>
                <a:lnTo>
                  <a:pt x="180895" y="75619"/>
                </a:lnTo>
                <a:lnTo>
                  <a:pt x="147801" y="46196"/>
                </a:lnTo>
                <a:lnTo>
                  <a:pt x="106951" y="16657"/>
                </a:lnTo>
                <a:lnTo>
                  <a:pt x="97061" y="9483"/>
                </a:lnTo>
                <a:lnTo>
                  <a:pt x="90021" y="4104"/>
                </a:lnTo>
                <a:lnTo>
                  <a:pt x="85920" y="0"/>
                </a:lnTo>
                <a:close/>
              </a:path>
            </a:pathLst>
          </a:custGeom>
          <a:solidFill>
            <a:srgbClr val="E0E0E0"/>
          </a:solidFill>
        </p:spPr>
        <p:txBody>
          <a:bodyPr wrap="square" lIns="0" tIns="0" rIns="0" bIns="0" rtlCol="0"/>
          <a:lstStyle/>
          <a:p>
            <a:endParaRPr/>
          </a:p>
        </p:txBody>
      </p:sp>
      <p:sp>
        <p:nvSpPr>
          <p:cNvPr id="10" name="object 10"/>
          <p:cNvSpPr/>
          <p:nvPr/>
        </p:nvSpPr>
        <p:spPr>
          <a:xfrm>
            <a:off x="491904" y="4143299"/>
            <a:ext cx="44450" cy="85725"/>
          </a:xfrm>
          <a:custGeom>
            <a:avLst/>
            <a:gdLst/>
            <a:ahLst/>
            <a:cxnLst/>
            <a:rect l="l" t="t" r="r" b="b"/>
            <a:pathLst>
              <a:path w="44450" h="85725">
                <a:moveTo>
                  <a:pt x="40243" y="0"/>
                </a:moveTo>
                <a:lnTo>
                  <a:pt x="4069" y="0"/>
                </a:lnTo>
                <a:lnTo>
                  <a:pt x="0" y="4098"/>
                </a:lnTo>
                <a:lnTo>
                  <a:pt x="0" y="17758"/>
                </a:lnTo>
                <a:lnTo>
                  <a:pt x="1808" y="20490"/>
                </a:lnTo>
                <a:lnTo>
                  <a:pt x="4521" y="21857"/>
                </a:lnTo>
                <a:lnTo>
                  <a:pt x="4439" y="64205"/>
                </a:lnTo>
                <a:lnTo>
                  <a:pt x="1808" y="65571"/>
                </a:lnTo>
                <a:lnTo>
                  <a:pt x="0" y="68303"/>
                </a:lnTo>
                <a:lnTo>
                  <a:pt x="0" y="81964"/>
                </a:lnTo>
                <a:lnTo>
                  <a:pt x="4069" y="85606"/>
                </a:lnTo>
                <a:lnTo>
                  <a:pt x="40243" y="85606"/>
                </a:lnTo>
                <a:lnTo>
                  <a:pt x="43860" y="81964"/>
                </a:lnTo>
                <a:lnTo>
                  <a:pt x="43860" y="75589"/>
                </a:lnTo>
                <a:lnTo>
                  <a:pt x="10400" y="75589"/>
                </a:lnTo>
                <a:lnTo>
                  <a:pt x="10400" y="73312"/>
                </a:lnTo>
                <a:lnTo>
                  <a:pt x="13113" y="73312"/>
                </a:lnTo>
                <a:lnTo>
                  <a:pt x="14921" y="71035"/>
                </a:lnTo>
                <a:lnTo>
                  <a:pt x="14921" y="15026"/>
                </a:lnTo>
                <a:lnTo>
                  <a:pt x="13113" y="12749"/>
                </a:lnTo>
                <a:lnTo>
                  <a:pt x="10400" y="12749"/>
                </a:lnTo>
                <a:lnTo>
                  <a:pt x="10400" y="10473"/>
                </a:lnTo>
                <a:lnTo>
                  <a:pt x="43860" y="10473"/>
                </a:lnTo>
                <a:lnTo>
                  <a:pt x="43860" y="4098"/>
                </a:lnTo>
                <a:lnTo>
                  <a:pt x="40243" y="0"/>
                </a:lnTo>
                <a:close/>
              </a:path>
              <a:path w="44450" h="85725">
                <a:moveTo>
                  <a:pt x="43860" y="10473"/>
                </a:moveTo>
                <a:lnTo>
                  <a:pt x="33460" y="10473"/>
                </a:lnTo>
                <a:lnTo>
                  <a:pt x="33460" y="12749"/>
                </a:lnTo>
                <a:lnTo>
                  <a:pt x="31200" y="12749"/>
                </a:lnTo>
                <a:lnTo>
                  <a:pt x="28939" y="15026"/>
                </a:lnTo>
                <a:lnTo>
                  <a:pt x="28939" y="71035"/>
                </a:lnTo>
                <a:lnTo>
                  <a:pt x="31200" y="73312"/>
                </a:lnTo>
                <a:lnTo>
                  <a:pt x="33460" y="73312"/>
                </a:lnTo>
                <a:lnTo>
                  <a:pt x="33460" y="75589"/>
                </a:lnTo>
                <a:lnTo>
                  <a:pt x="43860" y="75589"/>
                </a:lnTo>
                <a:lnTo>
                  <a:pt x="43860" y="68303"/>
                </a:lnTo>
                <a:lnTo>
                  <a:pt x="42052" y="65571"/>
                </a:lnTo>
                <a:lnTo>
                  <a:pt x="39339" y="64205"/>
                </a:lnTo>
                <a:lnTo>
                  <a:pt x="39421" y="21857"/>
                </a:lnTo>
                <a:lnTo>
                  <a:pt x="42052" y="20490"/>
                </a:lnTo>
                <a:lnTo>
                  <a:pt x="43860" y="17758"/>
                </a:lnTo>
                <a:lnTo>
                  <a:pt x="43860" y="10473"/>
                </a:lnTo>
                <a:close/>
              </a:path>
            </a:pathLst>
          </a:custGeom>
          <a:solidFill>
            <a:srgbClr val="1A72CA"/>
          </a:solidFill>
        </p:spPr>
        <p:txBody>
          <a:bodyPr wrap="square" lIns="0" tIns="0" rIns="0" bIns="0" rtlCol="0"/>
          <a:lstStyle/>
          <a:p>
            <a:endParaRPr/>
          </a:p>
        </p:txBody>
      </p:sp>
      <p:sp>
        <p:nvSpPr>
          <p:cNvPr id="11" name="object 11"/>
          <p:cNvSpPr/>
          <p:nvPr/>
        </p:nvSpPr>
        <p:spPr>
          <a:xfrm>
            <a:off x="541577" y="4143299"/>
            <a:ext cx="44450" cy="85725"/>
          </a:xfrm>
          <a:custGeom>
            <a:avLst/>
            <a:gdLst/>
            <a:ahLst/>
            <a:cxnLst/>
            <a:rect l="l" t="t" r="r" b="b"/>
            <a:pathLst>
              <a:path w="44450" h="85725">
                <a:moveTo>
                  <a:pt x="40243" y="0"/>
                </a:moveTo>
                <a:lnTo>
                  <a:pt x="4069" y="0"/>
                </a:lnTo>
                <a:lnTo>
                  <a:pt x="0" y="4098"/>
                </a:lnTo>
                <a:lnTo>
                  <a:pt x="0" y="17758"/>
                </a:lnTo>
                <a:lnTo>
                  <a:pt x="1808" y="20490"/>
                </a:lnTo>
                <a:lnTo>
                  <a:pt x="4521" y="21857"/>
                </a:lnTo>
                <a:lnTo>
                  <a:pt x="4439" y="64205"/>
                </a:lnTo>
                <a:lnTo>
                  <a:pt x="1808" y="65571"/>
                </a:lnTo>
                <a:lnTo>
                  <a:pt x="0" y="68303"/>
                </a:lnTo>
                <a:lnTo>
                  <a:pt x="0" y="81964"/>
                </a:lnTo>
                <a:lnTo>
                  <a:pt x="4069" y="85606"/>
                </a:lnTo>
                <a:lnTo>
                  <a:pt x="40243" y="85606"/>
                </a:lnTo>
                <a:lnTo>
                  <a:pt x="43860" y="81964"/>
                </a:lnTo>
                <a:lnTo>
                  <a:pt x="43860" y="75589"/>
                </a:lnTo>
                <a:lnTo>
                  <a:pt x="10400" y="75589"/>
                </a:lnTo>
                <a:lnTo>
                  <a:pt x="10400" y="73312"/>
                </a:lnTo>
                <a:lnTo>
                  <a:pt x="13113" y="73312"/>
                </a:lnTo>
                <a:lnTo>
                  <a:pt x="14921" y="71035"/>
                </a:lnTo>
                <a:lnTo>
                  <a:pt x="14921" y="15026"/>
                </a:lnTo>
                <a:lnTo>
                  <a:pt x="13113" y="12749"/>
                </a:lnTo>
                <a:lnTo>
                  <a:pt x="10400" y="12749"/>
                </a:lnTo>
                <a:lnTo>
                  <a:pt x="10400" y="10473"/>
                </a:lnTo>
                <a:lnTo>
                  <a:pt x="43860" y="10473"/>
                </a:lnTo>
                <a:lnTo>
                  <a:pt x="43860" y="4098"/>
                </a:lnTo>
                <a:lnTo>
                  <a:pt x="40243" y="0"/>
                </a:lnTo>
                <a:close/>
              </a:path>
              <a:path w="44450" h="85725">
                <a:moveTo>
                  <a:pt x="43860" y="10473"/>
                </a:moveTo>
                <a:lnTo>
                  <a:pt x="33460" y="10473"/>
                </a:lnTo>
                <a:lnTo>
                  <a:pt x="33460" y="12749"/>
                </a:lnTo>
                <a:lnTo>
                  <a:pt x="31200" y="12749"/>
                </a:lnTo>
                <a:lnTo>
                  <a:pt x="28939" y="15026"/>
                </a:lnTo>
                <a:lnTo>
                  <a:pt x="28939" y="71035"/>
                </a:lnTo>
                <a:lnTo>
                  <a:pt x="31200" y="73312"/>
                </a:lnTo>
                <a:lnTo>
                  <a:pt x="33460" y="73312"/>
                </a:lnTo>
                <a:lnTo>
                  <a:pt x="33460" y="75589"/>
                </a:lnTo>
                <a:lnTo>
                  <a:pt x="43860" y="75589"/>
                </a:lnTo>
                <a:lnTo>
                  <a:pt x="43860" y="68303"/>
                </a:lnTo>
                <a:lnTo>
                  <a:pt x="42052" y="65571"/>
                </a:lnTo>
                <a:lnTo>
                  <a:pt x="39339" y="64205"/>
                </a:lnTo>
                <a:lnTo>
                  <a:pt x="39421" y="21857"/>
                </a:lnTo>
                <a:lnTo>
                  <a:pt x="42052" y="20490"/>
                </a:lnTo>
                <a:lnTo>
                  <a:pt x="43860" y="17758"/>
                </a:lnTo>
                <a:lnTo>
                  <a:pt x="43860" y="10473"/>
                </a:lnTo>
                <a:close/>
              </a:path>
            </a:pathLst>
          </a:custGeom>
          <a:solidFill>
            <a:srgbClr val="1A72CA"/>
          </a:solidFill>
        </p:spPr>
        <p:txBody>
          <a:bodyPr wrap="square" lIns="0" tIns="0" rIns="0" bIns="0" rtlCol="0"/>
          <a:lstStyle/>
          <a:p>
            <a:endParaRPr/>
          </a:p>
        </p:txBody>
      </p:sp>
      <p:sp>
        <p:nvSpPr>
          <p:cNvPr id="12" name="object 12"/>
          <p:cNvSpPr/>
          <p:nvPr/>
        </p:nvSpPr>
        <p:spPr>
          <a:xfrm>
            <a:off x="591251" y="4143299"/>
            <a:ext cx="44450" cy="85725"/>
          </a:xfrm>
          <a:custGeom>
            <a:avLst/>
            <a:gdLst/>
            <a:ahLst/>
            <a:cxnLst/>
            <a:rect l="l" t="t" r="r" b="b"/>
            <a:pathLst>
              <a:path w="44450" h="85725">
                <a:moveTo>
                  <a:pt x="40243" y="0"/>
                </a:moveTo>
                <a:lnTo>
                  <a:pt x="4069" y="0"/>
                </a:lnTo>
                <a:lnTo>
                  <a:pt x="0" y="4098"/>
                </a:lnTo>
                <a:lnTo>
                  <a:pt x="0" y="17758"/>
                </a:lnTo>
                <a:lnTo>
                  <a:pt x="1808" y="20490"/>
                </a:lnTo>
                <a:lnTo>
                  <a:pt x="4521" y="21857"/>
                </a:lnTo>
                <a:lnTo>
                  <a:pt x="4439" y="64205"/>
                </a:lnTo>
                <a:lnTo>
                  <a:pt x="1808" y="65571"/>
                </a:lnTo>
                <a:lnTo>
                  <a:pt x="0" y="68303"/>
                </a:lnTo>
                <a:lnTo>
                  <a:pt x="0" y="81964"/>
                </a:lnTo>
                <a:lnTo>
                  <a:pt x="4069" y="85606"/>
                </a:lnTo>
                <a:lnTo>
                  <a:pt x="40243" y="85606"/>
                </a:lnTo>
                <a:lnTo>
                  <a:pt x="43860" y="81964"/>
                </a:lnTo>
                <a:lnTo>
                  <a:pt x="43860" y="75589"/>
                </a:lnTo>
                <a:lnTo>
                  <a:pt x="10400" y="75589"/>
                </a:lnTo>
                <a:lnTo>
                  <a:pt x="10400" y="73312"/>
                </a:lnTo>
                <a:lnTo>
                  <a:pt x="13113" y="73312"/>
                </a:lnTo>
                <a:lnTo>
                  <a:pt x="14921" y="71035"/>
                </a:lnTo>
                <a:lnTo>
                  <a:pt x="14921" y="15026"/>
                </a:lnTo>
                <a:lnTo>
                  <a:pt x="13113" y="12749"/>
                </a:lnTo>
                <a:lnTo>
                  <a:pt x="10400" y="12749"/>
                </a:lnTo>
                <a:lnTo>
                  <a:pt x="10400" y="10473"/>
                </a:lnTo>
                <a:lnTo>
                  <a:pt x="43860" y="10473"/>
                </a:lnTo>
                <a:lnTo>
                  <a:pt x="43860" y="4098"/>
                </a:lnTo>
                <a:lnTo>
                  <a:pt x="40243" y="0"/>
                </a:lnTo>
                <a:close/>
              </a:path>
              <a:path w="44450" h="85725">
                <a:moveTo>
                  <a:pt x="43860" y="10473"/>
                </a:moveTo>
                <a:lnTo>
                  <a:pt x="33460" y="10473"/>
                </a:lnTo>
                <a:lnTo>
                  <a:pt x="33460" y="12749"/>
                </a:lnTo>
                <a:lnTo>
                  <a:pt x="31200" y="12749"/>
                </a:lnTo>
                <a:lnTo>
                  <a:pt x="28939" y="15026"/>
                </a:lnTo>
                <a:lnTo>
                  <a:pt x="28939" y="71035"/>
                </a:lnTo>
                <a:lnTo>
                  <a:pt x="31200" y="73312"/>
                </a:lnTo>
                <a:lnTo>
                  <a:pt x="33460" y="73312"/>
                </a:lnTo>
                <a:lnTo>
                  <a:pt x="33460" y="75589"/>
                </a:lnTo>
                <a:lnTo>
                  <a:pt x="43860" y="75589"/>
                </a:lnTo>
                <a:lnTo>
                  <a:pt x="43860" y="68303"/>
                </a:lnTo>
                <a:lnTo>
                  <a:pt x="42052" y="65571"/>
                </a:lnTo>
                <a:lnTo>
                  <a:pt x="39339" y="64205"/>
                </a:lnTo>
                <a:lnTo>
                  <a:pt x="39421" y="21857"/>
                </a:lnTo>
                <a:lnTo>
                  <a:pt x="42052" y="20490"/>
                </a:lnTo>
                <a:lnTo>
                  <a:pt x="43860" y="17758"/>
                </a:lnTo>
                <a:lnTo>
                  <a:pt x="43860" y="10473"/>
                </a:lnTo>
                <a:close/>
              </a:path>
            </a:pathLst>
          </a:custGeom>
          <a:solidFill>
            <a:srgbClr val="1A72CA"/>
          </a:solidFill>
        </p:spPr>
        <p:txBody>
          <a:bodyPr wrap="square" lIns="0" tIns="0" rIns="0" bIns="0" rtlCol="0"/>
          <a:lstStyle/>
          <a:p>
            <a:endParaRPr/>
          </a:p>
        </p:txBody>
      </p:sp>
      <p:sp>
        <p:nvSpPr>
          <p:cNvPr id="13" name="object 13"/>
          <p:cNvSpPr/>
          <p:nvPr/>
        </p:nvSpPr>
        <p:spPr>
          <a:xfrm>
            <a:off x="486091" y="4232605"/>
            <a:ext cx="154940" cy="19050"/>
          </a:xfrm>
          <a:custGeom>
            <a:avLst/>
            <a:gdLst/>
            <a:ahLst/>
            <a:cxnLst/>
            <a:rect l="l" t="t" r="r" b="b"/>
            <a:pathLst>
              <a:path w="154940" h="19050">
                <a:moveTo>
                  <a:pt x="153470" y="0"/>
                </a:moveTo>
                <a:lnTo>
                  <a:pt x="1362" y="0"/>
                </a:lnTo>
                <a:lnTo>
                  <a:pt x="0" y="1387"/>
                </a:lnTo>
                <a:lnTo>
                  <a:pt x="0" y="17108"/>
                </a:lnTo>
                <a:lnTo>
                  <a:pt x="1362" y="18495"/>
                </a:lnTo>
                <a:lnTo>
                  <a:pt x="153470" y="18495"/>
                </a:lnTo>
                <a:lnTo>
                  <a:pt x="154832" y="17108"/>
                </a:lnTo>
                <a:lnTo>
                  <a:pt x="154832" y="1387"/>
                </a:lnTo>
                <a:lnTo>
                  <a:pt x="153470" y="0"/>
                </a:lnTo>
                <a:close/>
              </a:path>
            </a:pathLst>
          </a:custGeom>
          <a:solidFill>
            <a:srgbClr val="1A72CA"/>
          </a:solidFill>
        </p:spPr>
        <p:txBody>
          <a:bodyPr wrap="square" lIns="0" tIns="0" rIns="0" bIns="0" rtlCol="0"/>
          <a:lstStyle/>
          <a:p>
            <a:endParaRPr/>
          </a:p>
        </p:txBody>
      </p:sp>
      <p:sp>
        <p:nvSpPr>
          <p:cNvPr id="14" name="object 14"/>
          <p:cNvSpPr/>
          <p:nvPr/>
        </p:nvSpPr>
        <p:spPr>
          <a:xfrm>
            <a:off x="478165" y="4070903"/>
            <a:ext cx="170815" cy="66675"/>
          </a:xfrm>
          <a:custGeom>
            <a:avLst/>
            <a:gdLst/>
            <a:ahLst/>
            <a:cxnLst/>
            <a:rect l="l" t="t" r="r" b="b"/>
            <a:pathLst>
              <a:path w="170815" h="66675">
                <a:moveTo>
                  <a:pt x="86480" y="0"/>
                </a:moveTo>
                <a:lnTo>
                  <a:pt x="84205" y="0"/>
                </a:lnTo>
                <a:lnTo>
                  <a:pt x="82731" y="992"/>
                </a:lnTo>
                <a:lnTo>
                  <a:pt x="2718" y="60654"/>
                </a:lnTo>
                <a:lnTo>
                  <a:pt x="0" y="62478"/>
                </a:lnTo>
                <a:lnTo>
                  <a:pt x="1820" y="66582"/>
                </a:lnTo>
                <a:lnTo>
                  <a:pt x="168865" y="66582"/>
                </a:lnTo>
                <a:lnTo>
                  <a:pt x="170685" y="62478"/>
                </a:lnTo>
                <a:lnTo>
                  <a:pt x="167847" y="60573"/>
                </a:lnTo>
                <a:lnTo>
                  <a:pt x="87834" y="911"/>
                </a:lnTo>
                <a:lnTo>
                  <a:pt x="86480" y="0"/>
                </a:lnTo>
                <a:close/>
              </a:path>
            </a:pathLst>
          </a:custGeom>
          <a:solidFill>
            <a:srgbClr val="1A72CA"/>
          </a:solidFill>
        </p:spPr>
        <p:txBody>
          <a:bodyPr wrap="square" lIns="0" tIns="0" rIns="0" bIns="0" rtlCol="0"/>
          <a:lstStyle/>
          <a:p>
            <a:endParaRPr/>
          </a:p>
        </p:txBody>
      </p:sp>
      <p:sp>
        <p:nvSpPr>
          <p:cNvPr id="19" name="object 19"/>
          <p:cNvSpPr txBox="1"/>
          <p:nvPr/>
        </p:nvSpPr>
        <p:spPr>
          <a:xfrm>
            <a:off x="1439331" y="736620"/>
            <a:ext cx="1339850" cy="203200"/>
          </a:xfrm>
          <a:prstGeom prst="rect">
            <a:avLst/>
          </a:prstGeom>
        </p:spPr>
        <p:txBody>
          <a:bodyPr vert="horz" wrap="square" lIns="0" tIns="0" rIns="0" bIns="0" rtlCol="0">
            <a:spAutoFit/>
          </a:bodyPr>
          <a:lstStyle/>
          <a:p>
            <a:pPr marL="12700">
              <a:lnSpc>
                <a:spcPct val="100000"/>
              </a:lnSpc>
            </a:pPr>
            <a:r>
              <a:rPr sz="1400" dirty="0">
                <a:solidFill>
                  <a:srgbClr val="FFFFFF"/>
                </a:solidFill>
                <a:latin typeface="Arial"/>
                <a:cs typeface="Arial"/>
              </a:rPr>
              <a:t>Company</a:t>
            </a:r>
            <a:r>
              <a:rPr sz="1400" spc="-5" dirty="0">
                <a:solidFill>
                  <a:srgbClr val="FFFFFF"/>
                </a:solidFill>
                <a:latin typeface="Arial"/>
                <a:cs typeface="Arial"/>
              </a:rPr>
              <a:t> </a:t>
            </a:r>
            <a:r>
              <a:rPr sz="1400" dirty="0">
                <a:solidFill>
                  <a:srgbClr val="FFFFFF"/>
                </a:solidFill>
                <a:latin typeface="Arial"/>
                <a:cs typeface="Arial"/>
              </a:rPr>
              <a:t>Pro</a:t>
            </a:r>
            <a:r>
              <a:rPr sz="1400" spc="-5" dirty="0">
                <a:solidFill>
                  <a:srgbClr val="FFFFFF"/>
                </a:solidFill>
                <a:latin typeface="Arial"/>
                <a:cs typeface="Arial"/>
              </a:rPr>
              <a:t>f</a:t>
            </a:r>
            <a:r>
              <a:rPr sz="1400" dirty="0">
                <a:solidFill>
                  <a:srgbClr val="FFFFFF"/>
                </a:solidFill>
                <a:latin typeface="Arial"/>
                <a:cs typeface="Arial"/>
              </a:rPr>
              <a:t>ile</a:t>
            </a:r>
            <a:endParaRPr sz="1400" dirty="0">
              <a:latin typeface="Arial"/>
              <a:cs typeface="Arial"/>
            </a:endParaRPr>
          </a:p>
        </p:txBody>
      </p:sp>
      <p:sp>
        <p:nvSpPr>
          <p:cNvPr id="20" name="TextBox 40"/>
          <p:cNvSpPr txBox="1"/>
          <p:nvPr/>
        </p:nvSpPr>
        <p:spPr>
          <a:xfrm>
            <a:off x="4760579" y="1160418"/>
            <a:ext cx="4282440" cy="2723823"/>
          </a:xfrm>
          <a:prstGeom prst="rect">
            <a:avLst/>
          </a:prstGeom>
          <a:noFill/>
        </p:spPr>
        <p:txBody>
          <a:bodyPr wrap="square" rtlCol="0">
            <a:spAutoFit/>
          </a:bodyPr>
          <a:lstStyle/>
          <a:p>
            <a:pPr>
              <a:lnSpc>
                <a:spcPct val="150000"/>
              </a:lnSpc>
            </a:pPr>
            <a:endParaRPr lang="en-US" altLang="zh-CN" sz="1600" b="1" dirty="0">
              <a:latin typeface="等线" panose="02010600030101010101" pitchFamily="2" charset="-122"/>
              <a:ea typeface="等线" panose="02010600030101010101" pitchFamily="2" charset="-122"/>
            </a:endParaRPr>
          </a:p>
          <a:p>
            <a:pPr>
              <a:lnSpc>
                <a:spcPct val="150000"/>
              </a:lnSpc>
            </a:pPr>
            <a:r>
              <a:rPr lang="en-GB" altLang="en-US" sz="1000" dirty="0">
                <a:solidFill>
                  <a:schemeClr val="tx1">
                    <a:lumMod val="75000"/>
                    <a:lumOff val="25000"/>
                  </a:schemeClr>
                </a:solidFill>
                <a:latin typeface="等线" panose="02010600030101010101" pitchFamily="2" charset="-122"/>
                <a:ea typeface="等线" panose="02010600030101010101" pitchFamily="2" charset="-122"/>
              </a:rPr>
              <a:t>     </a:t>
            </a:r>
            <a:r>
              <a:rPr lang="en-GB" altLang="en-US" sz="800" dirty="0">
                <a:solidFill>
                  <a:schemeClr val="tx1">
                    <a:lumMod val="75000"/>
                    <a:lumOff val="25000"/>
                  </a:schemeClr>
                </a:solidFill>
                <a:latin typeface="等线" panose="02010600030101010101" pitchFamily="2" charset="-122"/>
                <a:ea typeface="等线" panose="02010600030101010101" pitchFamily="2" charset="-122"/>
              </a:rPr>
              <a:t>  </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International Pumping System (IPS) with a team of experts from </a:t>
            </a: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France,Italy,Turkey,India</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and China is always looking for the best solution in the field of pumping. </a:t>
            </a:r>
          </a:p>
          <a:p>
            <a:pPr>
              <a:lnSpc>
                <a:spcPct val="150000"/>
              </a:lnSpc>
            </a:pP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IPS with the pioneering mission and responsibility of connecting with the first- class pioneer pump manufacturers in Turkey, India and China to produce quality pump to meet the maximum market demand.</a:t>
            </a:r>
          </a:p>
          <a:p>
            <a:pPr>
              <a:lnSpc>
                <a:spcPct val="150000"/>
              </a:lnSpc>
            </a:pP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We focus in 3 main </a:t>
            </a: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segma</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a:t>
            </a:r>
          </a:p>
          <a:p>
            <a:pPr>
              <a:lnSpc>
                <a:spcPct val="150000"/>
              </a:lnSpc>
            </a:pP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Water </a:t>
            </a: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Mangement</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(Water &amp; waste water and flooded control)</a:t>
            </a:r>
          </a:p>
          <a:p>
            <a:pPr>
              <a:lnSpc>
                <a:spcPct val="150000"/>
              </a:lnSpc>
            </a:pPr>
            <a:r>
              <a:rPr lang="en-GB" altLang="en-US" sz="800" dirty="0">
                <a:solidFill>
                  <a:schemeClr val="tx1">
                    <a:lumMod val="75000"/>
                    <a:lumOff val="25000"/>
                  </a:schemeClr>
                </a:solidFill>
                <a:latin typeface="等线" panose="02010600030101010101" pitchFamily="2" charset="-122"/>
                <a:ea typeface="等线" panose="02010600030101010101" pitchFamily="2" charset="-122"/>
              </a:rPr>
              <a:t> </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Industrials (on shore &amp; off shore, power </a:t>
            </a: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plant,mining,process</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&amp; chemical…)</a:t>
            </a:r>
          </a:p>
          <a:p>
            <a:pPr>
              <a:lnSpc>
                <a:spcPct val="150000"/>
              </a:lnSpc>
            </a:pPr>
            <a:r>
              <a:rPr lang="en-GB" altLang="en-US" sz="800" dirty="0">
                <a:solidFill>
                  <a:schemeClr val="tx1">
                    <a:lumMod val="75000"/>
                    <a:lumOff val="25000"/>
                  </a:schemeClr>
                </a:solidFill>
                <a:latin typeface="等线" panose="02010600030101010101" pitchFamily="2" charset="-122"/>
                <a:ea typeface="等线" panose="02010600030101010101" pitchFamily="2" charset="-122"/>
              </a:rPr>
              <a:t> </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Building service (building </a:t>
            </a: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office,hospital</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airports…)</a:t>
            </a:r>
          </a:p>
          <a:p>
            <a:pPr>
              <a:lnSpc>
                <a:spcPct val="150000"/>
              </a:lnSpc>
            </a:pPr>
            <a:endParaRPr lang="en-GB" altLang="en-US" sz="800" dirty="0">
              <a:solidFill>
                <a:schemeClr val="tx1">
                  <a:lumMod val="75000"/>
                  <a:lumOff val="25000"/>
                </a:schemeClr>
              </a:solidFill>
              <a:latin typeface="等线" panose="02010600030101010101" pitchFamily="2" charset="-122"/>
              <a:ea typeface="等线" panose="02010600030101010101" pitchFamily="2" charset="-122"/>
            </a:endParaRPr>
          </a:p>
          <a:p>
            <a:pPr>
              <a:lnSpc>
                <a:spcPct val="150000"/>
              </a:lnSpc>
            </a:pPr>
            <a:r>
              <a:rPr lang="en-GB" altLang="en-US" sz="800" dirty="0" err="1" smtClean="0">
                <a:solidFill>
                  <a:schemeClr val="tx1">
                    <a:lumMod val="75000"/>
                    <a:lumOff val="25000"/>
                  </a:schemeClr>
                </a:solidFill>
                <a:latin typeface="等线" panose="02010600030101010101" pitchFamily="2" charset="-122"/>
                <a:ea typeface="等线" panose="02010600030101010101" pitchFamily="2" charset="-122"/>
              </a:rPr>
              <a:t>Masflo</a:t>
            </a:r>
            <a:r>
              <a:rPr lang="en-GB" altLang="en-US" sz="800" dirty="0" smtClean="0">
                <a:solidFill>
                  <a:schemeClr val="tx1">
                    <a:lumMod val="75000"/>
                    <a:lumOff val="25000"/>
                  </a:schemeClr>
                </a:solidFill>
                <a:latin typeface="等线" panose="02010600030101010101" pitchFamily="2" charset="-122"/>
                <a:ea typeface="等线" panose="02010600030101010101" pitchFamily="2" charset="-122"/>
              </a:rPr>
              <a:t> pump brand is more and more widely used in large projects.</a:t>
            </a:r>
          </a:p>
        </p:txBody>
      </p:sp>
      <p:pic>
        <p:nvPicPr>
          <p:cNvPr id="21" name="Picture 4" descr="https://vansan.com.tr/wp-content/uploads/2017/12/Vansan-Dik-Milli-Pompa-Vertical-Turbine-Pumps-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9" y="843558"/>
            <a:ext cx="4552654" cy="3035102"/>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10"/>
          <p:cNvSpPr txBox="1"/>
          <p:nvPr/>
        </p:nvSpPr>
        <p:spPr>
          <a:xfrm>
            <a:off x="704241" y="4026482"/>
            <a:ext cx="3851920" cy="307777"/>
          </a:xfrm>
          <a:prstGeom prst="rect">
            <a:avLst/>
          </a:prstGeom>
          <a:noFill/>
        </p:spPr>
        <p:txBody>
          <a:bodyPr wrap="square" rtlCol="0">
            <a:spAutoFit/>
          </a:bodyPr>
          <a:lstStyle/>
          <a:p>
            <a:r>
              <a:rPr lang="en-US" altLang="zh-CN" sz="1400" b="1" dirty="0" smtClean="0">
                <a:solidFill>
                  <a:schemeClr val="tx1">
                    <a:lumMod val="65000"/>
                    <a:lumOff val="35000"/>
                  </a:schemeClr>
                </a:solidFill>
                <a:latin typeface="等线" panose="02010600030101010101" pitchFamily="2" charset="-122"/>
                <a:ea typeface="等线" panose="02010600030101010101" pitchFamily="2" charset="-122"/>
              </a:rPr>
              <a:t>Factory in Turkey</a:t>
            </a:r>
            <a:endParaRPr lang="en-US" altLang="zh-CN" sz="1400" b="1" dirty="0">
              <a:solidFill>
                <a:schemeClr val="tx1">
                  <a:lumMod val="65000"/>
                  <a:lumOff val="35000"/>
                </a:schemeClr>
              </a:solidFill>
              <a:latin typeface="等线" panose="02010600030101010101" pitchFamily="2" charset="-122"/>
              <a:ea typeface="等线" panose="02010600030101010101" pitchFamily="2" charset="-122"/>
            </a:endParaRPr>
          </a:p>
        </p:txBody>
      </p:sp>
      <p:sp>
        <p:nvSpPr>
          <p:cNvPr id="23" name="文本框 11"/>
          <p:cNvSpPr txBox="1"/>
          <p:nvPr/>
        </p:nvSpPr>
        <p:spPr>
          <a:xfrm>
            <a:off x="704241" y="4314514"/>
            <a:ext cx="3744028" cy="246221"/>
          </a:xfrm>
          <a:prstGeom prst="rect">
            <a:avLst/>
          </a:prstGeom>
          <a:noFill/>
        </p:spPr>
        <p:txBody>
          <a:bodyPr wrap="square" rtlCol="0">
            <a:spAutoFit/>
          </a:bodyPr>
          <a:lstStyle/>
          <a:p>
            <a:r>
              <a:rPr lang="en-GB" altLang="en-US" sz="1000" dirty="0" smtClean="0">
                <a:solidFill>
                  <a:schemeClr val="tx1">
                    <a:lumMod val="65000"/>
                    <a:lumOff val="35000"/>
                  </a:schemeClr>
                </a:solidFill>
                <a:latin typeface="等线" panose="02010600030101010101" pitchFamily="2" charset="-122"/>
                <a:ea typeface="等线" panose="02010600030101010101" pitchFamily="2" charset="-122"/>
              </a:rPr>
              <a:t>Checking vertical turbine pumps before delivery to customers</a:t>
            </a:r>
            <a:endParaRPr lang="zh-CN" altLang="en-US" sz="1000" dirty="0">
              <a:solidFill>
                <a:schemeClr val="tx1">
                  <a:lumMod val="65000"/>
                  <a:lumOff val="35000"/>
                </a:schemeClr>
              </a:solidFill>
              <a:latin typeface="等线" panose="02010600030101010101" pitchFamily="2" charset="-122"/>
              <a:ea typeface="等线" panose="02010600030101010101" pitchFamily="2" charset="-122"/>
            </a:endParaRPr>
          </a:p>
        </p:txBody>
      </p:sp>
      <p:pic>
        <p:nvPicPr>
          <p:cNvPr id="24" name="Picture 23"/>
          <p:cNvPicPr>
            <a:picLocks noChangeAspect="1"/>
          </p:cNvPicPr>
          <p:nvPr/>
        </p:nvPicPr>
        <p:blipFill>
          <a:blip r:embed="rId5"/>
          <a:stretch>
            <a:fillRect/>
          </a:stretch>
        </p:blipFill>
        <p:spPr>
          <a:xfrm>
            <a:off x="7308304" y="33582"/>
            <a:ext cx="1789843" cy="525763"/>
          </a:xfrm>
          <a:prstGeom prst="rect">
            <a:avLst/>
          </a:prstGeom>
        </p:spPr>
      </p:pic>
      <p:sp>
        <p:nvSpPr>
          <p:cNvPr id="26" name="文本框 10"/>
          <p:cNvSpPr txBox="1"/>
          <p:nvPr/>
        </p:nvSpPr>
        <p:spPr>
          <a:xfrm>
            <a:off x="4835945" y="1095181"/>
            <a:ext cx="3851920" cy="307777"/>
          </a:xfrm>
          <a:prstGeom prst="rect">
            <a:avLst/>
          </a:prstGeom>
          <a:noFill/>
        </p:spPr>
        <p:txBody>
          <a:bodyPr wrap="square" rtlCol="0">
            <a:spAutoFit/>
          </a:bodyPr>
          <a:lstStyle/>
          <a:p>
            <a:r>
              <a:rPr lang="en-US" altLang="zh-CN" sz="1400" b="1" dirty="0" smtClean="0">
                <a:solidFill>
                  <a:schemeClr val="tx1">
                    <a:lumMod val="65000"/>
                    <a:lumOff val="35000"/>
                  </a:schemeClr>
                </a:solidFill>
                <a:latin typeface="等线" panose="02010600030101010101" pitchFamily="2" charset="-122"/>
                <a:ea typeface="等线" panose="02010600030101010101" pitchFamily="2" charset="-122"/>
              </a:rPr>
              <a:t>About us</a:t>
            </a:r>
            <a:endParaRPr lang="en-US" altLang="zh-CN" sz="1400" b="1" dirty="0">
              <a:solidFill>
                <a:schemeClr val="tx1">
                  <a:lumMod val="65000"/>
                  <a:lumOff val="35000"/>
                </a:schemeClr>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507365" y="1259125"/>
            <a:ext cx="2396490" cy="1278170"/>
          </a:xfrm>
          <a:prstGeom prst="rect">
            <a:avLst/>
          </a:prstGeom>
        </p:spPr>
        <p:txBody>
          <a:bodyPr vert="horz" wrap="square" lIns="0" tIns="0" rIns="0" bIns="0" rtlCol="0">
            <a:spAutoFit/>
          </a:bodyPr>
          <a:lstStyle/>
          <a:p>
            <a:pPr marL="12700" marR="314960">
              <a:lnSpc>
                <a:spcPct val="89600"/>
              </a:lnSpc>
            </a:pPr>
            <a:r>
              <a:rPr dirty="0">
                <a:solidFill>
                  <a:srgbClr val="FF0000"/>
                </a:solidFill>
                <a:latin typeface="Arial"/>
                <a:cs typeface="Arial"/>
              </a:rPr>
              <a:t>Iran</a:t>
            </a:r>
            <a:r>
              <a:rPr spc="-5" dirty="0">
                <a:solidFill>
                  <a:srgbClr val="FF0000"/>
                </a:solidFill>
                <a:latin typeface="Arial"/>
                <a:cs typeface="Arial"/>
              </a:rPr>
              <a:t> </a:t>
            </a:r>
            <a:r>
              <a:rPr spc="-15" dirty="0">
                <a:solidFill>
                  <a:srgbClr val="FF0000"/>
                </a:solidFill>
                <a:latin typeface="Arial"/>
                <a:cs typeface="Arial"/>
              </a:rPr>
              <a:t>IPMI</a:t>
            </a:r>
            <a:r>
              <a:rPr spc="-5" dirty="0">
                <a:solidFill>
                  <a:srgbClr val="FF0000"/>
                </a:solidFill>
                <a:latin typeface="Arial"/>
                <a:cs typeface="Arial"/>
              </a:rPr>
              <a:t> project </a:t>
            </a:r>
            <a:r>
              <a:rPr dirty="0">
                <a:solidFill>
                  <a:srgbClr val="FF0000"/>
                </a:solidFill>
                <a:latin typeface="Arial"/>
                <a:cs typeface="Arial"/>
              </a:rPr>
              <a:t>seawater</a:t>
            </a:r>
            <a:r>
              <a:rPr spc="-5" dirty="0">
                <a:solidFill>
                  <a:srgbClr val="FF0000"/>
                </a:solidFill>
                <a:latin typeface="Arial"/>
                <a:cs typeface="Arial"/>
              </a:rPr>
              <a:t> lif</a:t>
            </a:r>
            <a:r>
              <a:rPr dirty="0">
                <a:solidFill>
                  <a:srgbClr val="FF0000"/>
                </a:solidFill>
                <a:latin typeface="Arial"/>
                <a:cs typeface="Arial"/>
              </a:rPr>
              <a:t>t </a:t>
            </a:r>
            <a:r>
              <a:rPr spc="-5" dirty="0">
                <a:solidFill>
                  <a:srgbClr val="FF0000"/>
                </a:solidFill>
                <a:latin typeface="Arial"/>
                <a:cs typeface="Arial"/>
              </a:rPr>
              <a:t>pump </a:t>
            </a:r>
            <a:r>
              <a:rPr spc="-5" dirty="0" smtClean="0">
                <a:solidFill>
                  <a:srgbClr val="FF0000"/>
                </a:solidFill>
                <a:latin typeface="Arial"/>
                <a:cs typeface="Arial"/>
              </a:rPr>
              <a:t>500</a:t>
            </a:r>
            <a:r>
              <a:rPr lang="en-US" spc="-5" dirty="0" smtClean="0">
                <a:solidFill>
                  <a:srgbClr val="FF0000"/>
                </a:solidFill>
                <a:latin typeface="Arial"/>
                <a:cs typeface="Arial"/>
              </a:rPr>
              <a:t>VTP</a:t>
            </a:r>
            <a:r>
              <a:rPr spc="-5" dirty="0" smtClean="0">
                <a:solidFill>
                  <a:srgbClr val="FF0000"/>
                </a:solidFill>
                <a:latin typeface="Arial"/>
                <a:cs typeface="Arial"/>
              </a:rPr>
              <a:t>-140</a:t>
            </a:r>
            <a:endParaRPr dirty="0">
              <a:latin typeface="Arial"/>
              <a:cs typeface="Arial"/>
            </a:endParaRPr>
          </a:p>
          <a:p>
            <a:pPr marL="12700">
              <a:lnSpc>
                <a:spcPts val="2000"/>
              </a:lnSpc>
            </a:pPr>
            <a:r>
              <a:rPr spc="-10" dirty="0">
                <a:solidFill>
                  <a:srgbClr val="FF0000"/>
                </a:solidFill>
                <a:latin typeface="Arial"/>
                <a:cs typeface="Arial"/>
              </a:rPr>
              <a:t>factory</a:t>
            </a:r>
            <a:r>
              <a:rPr spc="-5" dirty="0">
                <a:solidFill>
                  <a:srgbClr val="FF0000"/>
                </a:solidFill>
                <a:latin typeface="Arial"/>
                <a:cs typeface="Arial"/>
              </a:rPr>
              <a:t> </a:t>
            </a:r>
            <a:r>
              <a:rPr dirty="0">
                <a:solidFill>
                  <a:srgbClr val="FF0000"/>
                </a:solidFill>
                <a:latin typeface="Arial"/>
                <a:cs typeface="Arial"/>
              </a:rPr>
              <a:t>site</a:t>
            </a:r>
            <a:r>
              <a:rPr spc="-5" dirty="0">
                <a:solidFill>
                  <a:srgbClr val="FF0000"/>
                </a:solidFill>
                <a:latin typeface="Arial"/>
                <a:cs typeface="Arial"/>
              </a:rPr>
              <a:t> assembly</a:t>
            </a:r>
            <a:endParaRPr dirty="0">
              <a:latin typeface="Arial"/>
              <a:cs typeface="Arial"/>
            </a:endParaRPr>
          </a:p>
          <a:p>
            <a:pPr marL="12700">
              <a:lnSpc>
                <a:spcPts val="2300"/>
              </a:lnSpc>
            </a:pPr>
            <a:r>
              <a:rPr dirty="0">
                <a:solidFill>
                  <a:srgbClr val="FF0000"/>
                </a:solidFill>
                <a:latin typeface="Arial"/>
                <a:cs typeface="Arial"/>
              </a:rPr>
              <a:t>machine</a:t>
            </a:r>
            <a:r>
              <a:rPr spc="-5" dirty="0">
                <a:solidFill>
                  <a:srgbClr val="FF0000"/>
                </a:solidFill>
                <a:latin typeface="Arial"/>
                <a:cs typeface="Arial"/>
              </a:rPr>
              <a:t> </a:t>
            </a:r>
            <a:r>
              <a:rPr spc="-10" dirty="0">
                <a:solidFill>
                  <a:srgbClr val="FF0000"/>
                </a:solidFill>
                <a:latin typeface="Arial"/>
                <a:cs typeface="Arial"/>
              </a:rPr>
              <a:t>test</a:t>
            </a:r>
            <a:endParaRPr dirty="0">
              <a:latin typeface="Arial"/>
              <a:cs typeface="Arial"/>
            </a:endParaRPr>
          </a:p>
        </p:txBody>
      </p:sp>
      <p:sp>
        <p:nvSpPr>
          <p:cNvPr id="10" name="object 10"/>
          <p:cNvSpPr/>
          <p:nvPr/>
        </p:nvSpPr>
        <p:spPr>
          <a:xfrm>
            <a:off x="3347863" y="483517"/>
            <a:ext cx="4248463" cy="4527889"/>
          </a:xfrm>
          <a:prstGeom prst="rect">
            <a:avLst/>
          </a:prstGeom>
          <a:blipFill>
            <a:blip r:embed="rId5"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2" name="Picture 11"/>
          <p:cNvPicPr>
            <a:picLocks noChangeAspect="1"/>
          </p:cNvPicPr>
          <p:nvPr/>
        </p:nvPicPr>
        <p:blipFill>
          <a:blip r:embed="rId6"/>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724400" y="1737416"/>
            <a:ext cx="4267199" cy="2510734"/>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57200" y="580801"/>
            <a:ext cx="3505200" cy="493084"/>
          </a:xfrm>
          <a:prstGeom prst="rect">
            <a:avLst/>
          </a:prstGeom>
        </p:spPr>
        <p:txBody>
          <a:bodyPr vert="horz" wrap="square" lIns="0" tIns="0" rIns="0" bIns="0" rtlCol="0">
            <a:spAutoFit/>
          </a:bodyPr>
          <a:lstStyle/>
          <a:p>
            <a:pPr marL="12700" marR="5080">
              <a:lnSpc>
                <a:spcPct val="89400"/>
              </a:lnSpc>
            </a:pPr>
            <a:r>
              <a:rPr lang="en-US" dirty="0" smtClean="0">
                <a:solidFill>
                  <a:srgbClr val="FF0000"/>
                </a:solidFill>
                <a:latin typeface="Arial"/>
                <a:cs typeface="Arial"/>
              </a:rPr>
              <a:t>Floating boat Pumping Station </a:t>
            </a:r>
          </a:p>
          <a:p>
            <a:pPr marL="12700" marR="5080">
              <a:lnSpc>
                <a:spcPct val="89400"/>
              </a:lnSpc>
            </a:pPr>
            <a:r>
              <a:rPr lang="en-US" dirty="0" smtClean="0">
                <a:solidFill>
                  <a:srgbClr val="FF0000"/>
                </a:solidFill>
                <a:latin typeface="Arial"/>
                <a:cs typeface="Arial"/>
              </a:rPr>
              <a:t>Model : 1600 VTP-10 in Shanghai</a:t>
            </a:r>
            <a:endParaRPr sz="3200" dirty="0">
              <a:latin typeface="Arial"/>
              <a:cs typeface="Arial"/>
            </a:endParaRPr>
          </a:p>
        </p:txBody>
      </p:sp>
      <p:sp>
        <p:nvSpPr>
          <p:cNvPr id="11" name="object 11"/>
          <p:cNvSpPr/>
          <p:nvPr/>
        </p:nvSpPr>
        <p:spPr>
          <a:xfrm>
            <a:off x="304800" y="1743987"/>
            <a:ext cx="4343400" cy="2510735"/>
          </a:xfrm>
          <a:prstGeom prst="rect">
            <a:avLst/>
          </a:prstGeom>
          <a:blipFill>
            <a:blip r:embed="rId6"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275850" y="1151839"/>
            <a:ext cx="5353304" cy="381228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39382" y="1131595"/>
            <a:ext cx="2917456" cy="3819499"/>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289558" y="674498"/>
            <a:ext cx="4130042" cy="276999"/>
          </a:xfrm>
          <a:prstGeom prst="rect">
            <a:avLst/>
          </a:prstGeom>
        </p:spPr>
        <p:txBody>
          <a:bodyPr vert="horz" wrap="square" lIns="0" tIns="0" rIns="0" bIns="0" rtlCol="0">
            <a:spAutoFit/>
          </a:bodyPr>
          <a:lstStyle/>
          <a:p>
            <a:pPr marL="12700">
              <a:lnSpc>
                <a:spcPct val="100000"/>
              </a:lnSpc>
            </a:pPr>
            <a:r>
              <a:rPr lang="en-US" sz="1800" spc="-15" dirty="0" smtClean="0">
                <a:solidFill>
                  <a:srgbClr val="FF2600"/>
                </a:solidFill>
                <a:latin typeface="Arial" panose="020B0604020202020204" pitchFamily="34" charset="0"/>
                <a:cs typeface="Arial" panose="020B0604020202020204" pitchFamily="34" charset="0"/>
              </a:rPr>
              <a:t>A</a:t>
            </a:r>
            <a:r>
              <a:rPr sz="1800" spc="-15" dirty="0" smtClean="0">
                <a:solidFill>
                  <a:srgbClr val="FF2600"/>
                </a:solidFill>
                <a:latin typeface="Arial" panose="020B0604020202020204" pitchFamily="34" charset="0"/>
                <a:cs typeface="Arial" panose="020B0604020202020204" pitchFamily="34" charset="0"/>
              </a:rPr>
              <a:t>ss</a:t>
            </a:r>
            <a:r>
              <a:rPr sz="1800" dirty="0" smtClean="0">
                <a:solidFill>
                  <a:srgbClr val="FF2600"/>
                </a:solidFill>
                <a:latin typeface="Arial" panose="020B0604020202020204" pitchFamily="34" charset="0"/>
                <a:cs typeface="Arial" panose="020B0604020202020204" pitchFamily="34" charset="0"/>
              </a:rPr>
              <a:t>em</a:t>
            </a:r>
            <a:r>
              <a:rPr sz="1800" spc="-5" dirty="0" smtClean="0">
                <a:solidFill>
                  <a:srgbClr val="FF2600"/>
                </a:solidFill>
                <a:latin typeface="Arial" panose="020B0604020202020204" pitchFamily="34" charset="0"/>
                <a:cs typeface="Arial" panose="020B0604020202020204" pitchFamily="34" charset="0"/>
              </a:rPr>
              <a:t>b</a:t>
            </a:r>
            <a:r>
              <a:rPr sz="1800" spc="-10" dirty="0" smtClean="0">
                <a:solidFill>
                  <a:srgbClr val="FF2600"/>
                </a:solidFill>
                <a:latin typeface="Arial" panose="020B0604020202020204" pitchFamily="34" charset="0"/>
                <a:cs typeface="Arial" panose="020B0604020202020204" pitchFamily="34" charset="0"/>
              </a:rPr>
              <a:t>l</a:t>
            </a:r>
            <a:r>
              <a:rPr sz="1800" dirty="0" smtClean="0">
                <a:solidFill>
                  <a:srgbClr val="FF2600"/>
                </a:solidFill>
                <a:latin typeface="Arial" panose="020B0604020202020204" pitchFamily="34" charset="0"/>
                <a:cs typeface="Arial" panose="020B0604020202020204" pitchFamily="34" charset="0"/>
              </a:rPr>
              <a:t>ed</a:t>
            </a:r>
            <a:r>
              <a:rPr lang="en-US" sz="1800" dirty="0" smtClean="0">
                <a:solidFill>
                  <a:srgbClr val="FF2600"/>
                </a:solidFill>
                <a:latin typeface="Arial" panose="020B0604020202020204" pitchFamily="34" charset="0"/>
                <a:cs typeface="Arial" panose="020B0604020202020204" pitchFamily="34" charset="0"/>
              </a:rPr>
              <a:t> at factory 1600VTP-13</a:t>
            </a:r>
            <a:endParaRPr sz="1800" dirty="0">
              <a:latin typeface="Arial" panose="020B0604020202020204" pitchFamily="34" charset="0"/>
              <a:cs typeface="Arial" panose="020B0604020202020204" pitchFamily="34" charset="0"/>
            </a:endParaRPr>
          </a:p>
        </p:txBody>
      </p:sp>
      <p:sp>
        <p:nvSpPr>
          <p:cNvPr id="12" name="object 12"/>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3" name="Picture 12"/>
          <p:cNvPicPr>
            <a:picLocks noChangeAspect="1"/>
          </p:cNvPicPr>
          <p:nvPr/>
        </p:nvPicPr>
        <p:blipFill>
          <a:blip r:embed="rId7"/>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588226" y="2937090"/>
            <a:ext cx="2507119" cy="220640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339746" y="512267"/>
            <a:ext cx="4248467" cy="4631232"/>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588226" y="512267"/>
            <a:ext cx="2507119" cy="2439289"/>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330259" y="788442"/>
            <a:ext cx="1428115" cy="1538883"/>
          </a:xfrm>
          <a:prstGeom prst="rect">
            <a:avLst/>
          </a:prstGeom>
        </p:spPr>
        <p:txBody>
          <a:bodyPr vert="horz" wrap="square" lIns="0" tIns="0" rIns="0" bIns="0" rtlCol="0">
            <a:spAutoFit/>
          </a:bodyPr>
          <a:lstStyle/>
          <a:p>
            <a:pPr marL="12700" marR="41275">
              <a:lnSpc>
                <a:spcPct val="100000"/>
              </a:lnSpc>
            </a:pPr>
            <a:r>
              <a:rPr sz="2000" spc="-5" dirty="0">
                <a:solidFill>
                  <a:srgbClr val="FF0000"/>
                </a:solidFill>
                <a:latin typeface="Calibri"/>
                <a:cs typeface="Calibri"/>
              </a:rPr>
              <a:t>Se</a:t>
            </a:r>
            <a:r>
              <a:rPr sz="2000" dirty="0">
                <a:solidFill>
                  <a:srgbClr val="FF0000"/>
                </a:solidFill>
                <a:latin typeface="Calibri"/>
                <a:cs typeface="Calibri"/>
              </a:rPr>
              <a:t>a </a:t>
            </a:r>
            <a:r>
              <a:rPr sz="2000" spc="-10" dirty="0">
                <a:solidFill>
                  <a:srgbClr val="FF0000"/>
                </a:solidFill>
                <a:latin typeface="Calibri"/>
                <a:cs typeface="Calibri"/>
              </a:rPr>
              <a:t>water</a:t>
            </a:r>
            <a:r>
              <a:rPr sz="2000" spc="-5" dirty="0">
                <a:solidFill>
                  <a:srgbClr val="FF0000"/>
                </a:solidFill>
                <a:latin typeface="Calibri"/>
                <a:cs typeface="Calibri"/>
              </a:rPr>
              <a:t> </a:t>
            </a:r>
            <a:r>
              <a:rPr sz="2000" spc="-175" dirty="0" smtClean="0">
                <a:solidFill>
                  <a:srgbClr val="FF0000"/>
                </a:solidFill>
                <a:latin typeface="Calibri"/>
                <a:cs typeface="Calibri"/>
              </a:rPr>
              <a:t>li</a:t>
            </a:r>
            <a:r>
              <a:rPr lang="en-US" sz="2000" spc="-175" dirty="0" smtClean="0">
                <a:solidFill>
                  <a:srgbClr val="FF0000"/>
                </a:solidFill>
                <a:latin typeface="Calibri"/>
                <a:cs typeface="Calibri"/>
              </a:rPr>
              <a:t>ft</a:t>
            </a:r>
            <a:r>
              <a:rPr sz="2000" spc="-95" dirty="0" smtClean="0">
                <a:solidFill>
                  <a:srgbClr val="FF0000"/>
                </a:solidFill>
                <a:latin typeface="Calibri"/>
                <a:cs typeface="Calibri"/>
              </a:rPr>
              <a:t> </a:t>
            </a:r>
            <a:r>
              <a:rPr sz="2000" dirty="0">
                <a:solidFill>
                  <a:srgbClr val="FF0000"/>
                </a:solidFill>
                <a:latin typeface="Calibri"/>
                <a:cs typeface="Calibri"/>
              </a:rPr>
              <a:t>pu</a:t>
            </a:r>
            <a:r>
              <a:rPr sz="2000" spc="-5" dirty="0">
                <a:solidFill>
                  <a:srgbClr val="FF0000"/>
                </a:solidFill>
                <a:latin typeface="Calibri"/>
                <a:cs typeface="Calibri"/>
              </a:rPr>
              <a:t>m</a:t>
            </a:r>
            <a:r>
              <a:rPr sz="2000" dirty="0">
                <a:solidFill>
                  <a:srgbClr val="FF0000"/>
                </a:solidFill>
                <a:latin typeface="Calibri"/>
                <a:cs typeface="Calibri"/>
              </a:rPr>
              <a:t>p </a:t>
            </a:r>
            <a:r>
              <a:rPr lang="en-US" sz="2000" dirty="0" smtClean="0">
                <a:solidFill>
                  <a:srgbClr val="FF0000"/>
                </a:solidFill>
                <a:latin typeface="Calibri"/>
                <a:cs typeface="Calibri"/>
              </a:rPr>
              <a:t>500VTP</a:t>
            </a:r>
            <a:r>
              <a:rPr sz="2000" spc="-390" dirty="0" smtClean="0">
                <a:solidFill>
                  <a:srgbClr val="FF0000"/>
                </a:solidFill>
                <a:latin typeface="Calibri"/>
                <a:cs typeface="Calibri"/>
              </a:rPr>
              <a:t>-­‐</a:t>
            </a:r>
            <a:r>
              <a:rPr lang="en-US" sz="2000" spc="-390" dirty="0" smtClean="0">
                <a:solidFill>
                  <a:srgbClr val="FF0000"/>
                </a:solidFill>
                <a:latin typeface="Calibri"/>
                <a:cs typeface="Calibri"/>
              </a:rPr>
              <a:t> </a:t>
            </a:r>
            <a:r>
              <a:rPr sz="2000" spc="-390" dirty="0" smtClean="0">
                <a:solidFill>
                  <a:srgbClr val="FF0000"/>
                </a:solidFill>
                <a:latin typeface="Calibri"/>
                <a:cs typeface="Calibri"/>
              </a:rPr>
              <a:t>80</a:t>
            </a:r>
            <a:endParaRPr sz="2000" dirty="0">
              <a:latin typeface="Calibri"/>
              <a:cs typeface="Calibri"/>
            </a:endParaRPr>
          </a:p>
          <a:p>
            <a:pPr marL="12700" marR="5080">
              <a:lnSpc>
                <a:spcPct val="100000"/>
              </a:lnSpc>
            </a:pPr>
            <a:r>
              <a:rPr lang="en-US" sz="2000" dirty="0" smtClean="0">
                <a:solidFill>
                  <a:srgbClr val="FF0000"/>
                </a:solidFill>
                <a:latin typeface="Calibri"/>
                <a:cs typeface="Calibri"/>
              </a:rPr>
              <a:t>A</a:t>
            </a:r>
            <a:r>
              <a:rPr sz="2000" dirty="0" smtClean="0">
                <a:solidFill>
                  <a:srgbClr val="FF0000"/>
                </a:solidFill>
                <a:latin typeface="Calibri"/>
                <a:cs typeface="Calibri"/>
              </a:rPr>
              <a:t>ssembly</a:t>
            </a:r>
            <a:endParaRPr lang="en-US" sz="2000" dirty="0" smtClean="0">
              <a:solidFill>
                <a:srgbClr val="FF0000"/>
              </a:solidFill>
              <a:latin typeface="Calibri"/>
              <a:cs typeface="Calibri"/>
            </a:endParaRPr>
          </a:p>
          <a:p>
            <a:pPr marL="12700" marR="5080">
              <a:lnSpc>
                <a:spcPct val="100000"/>
              </a:lnSpc>
            </a:pPr>
            <a:r>
              <a:rPr lang="en-US" sz="2000" spc="-5" dirty="0" smtClean="0">
                <a:solidFill>
                  <a:srgbClr val="FF0000"/>
                </a:solidFill>
                <a:latin typeface="Calibri"/>
                <a:cs typeface="Calibri"/>
              </a:rPr>
              <a:t>Beijing</a:t>
            </a:r>
            <a:r>
              <a:rPr sz="2000" spc="-5" dirty="0" smtClean="0">
                <a:solidFill>
                  <a:srgbClr val="FF0000"/>
                </a:solidFill>
                <a:latin typeface="Calibri"/>
                <a:cs typeface="Calibri"/>
              </a:rPr>
              <a:t> </a:t>
            </a: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8"/>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321793" y="545489"/>
            <a:ext cx="1597442" cy="2154436"/>
          </a:xfrm>
          <a:prstGeom prst="rect">
            <a:avLst/>
          </a:prstGeom>
        </p:spPr>
        <p:txBody>
          <a:bodyPr vert="horz" wrap="square" lIns="0" tIns="0" rIns="0" bIns="0" rtlCol="0">
            <a:spAutoFit/>
          </a:bodyPr>
          <a:lstStyle/>
          <a:p>
            <a:pPr marL="12700" marR="41275">
              <a:lnSpc>
                <a:spcPct val="100000"/>
              </a:lnSpc>
            </a:pPr>
            <a:r>
              <a:rPr lang="en-US" sz="2000" spc="-95" dirty="0" smtClean="0">
                <a:solidFill>
                  <a:srgbClr val="FF0000"/>
                </a:solidFill>
                <a:latin typeface="Calibri"/>
                <a:cs typeface="Calibri"/>
              </a:rPr>
              <a:t>Flooded system</a:t>
            </a:r>
            <a:r>
              <a:rPr sz="2000" spc="-95" dirty="0" smtClean="0">
                <a:solidFill>
                  <a:srgbClr val="FF0000"/>
                </a:solidFill>
                <a:latin typeface="Calibri"/>
                <a:cs typeface="Calibri"/>
              </a:rPr>
              <a:t> </a:t>
            </a:r>
            <a:endParaRPr lang="en-US" sz="2000" spc="-95" dirty="0" smtClean="0">
              <a:solidFill>
                <a:srgbClr val="FF0000"/>
              </a:solidFill>
              <a:latin typeface="Calibri"/>
              <a:cs typeface="Calibri"/>
            </a:endParaRPr>
          </a:p>
          <a:p>
            <a:pPr marL="12700" marR="41275">
              <a:lnSpc>
                <a:spcPct val="100000"/>
              </a:lnSpc>
            </a:pPr>
            <a:r>
              <a:rPr lang="en-US" sz="2000" spc="-95" dirty="0" smtClean="0">
                <a:solidFill>
                  <a:srgbClr val="FF0000"/>
                </a:solidFill>
                <a:latin typeface="Calibri"/>
                <a:cs typeface="Calibri"/>
              </a:rPr>
              <a:t>10 sets vertical </a:t>
            </a:r>
          </a:p>
          <a:p>
            <a:pPr marL="12700" marR="41275">
              <a:lnSpc>
                <a:spcPct val="100000"/>
              </a:lnSpc>
            </a:pPr>
            <a:r>
              <a:rPr lang="en-US" sz="2000" spc="-95" dirty="0" smtClean="0">
                <a:solidFill>
                  <a:srgbClr val="FF0000"/>
                </a:solidFill>
                <a:latin typeface="Calibri"/>
                <a:cs typeface="Calibri"/>
              </a:rPr>
              <a:t>turbine pump </a:t>
            </a:r>
          </a:p>
          <a:p>
            <a:pPr marL="12700" marR="41275">
              <a:lnSpc>
                <a:spcPct val="100000"/>
              </a:lnSpc>
            </a:pPr>
            <a:r>
              <a:rPr lang="en-US" sz="2000" spc="-95" dirty="0" smtClean="0">
                <a:solidFill>
                  <a:srgbClr val="FF0000"/>
                </a:solidFill>
                <a:latin typeface="Calibri"/>
                <a:cs typeface="Calibri"/>
              </a:rPr>
              <a:t>1200VTP-4 </a:t>
            </a:r>
          </a:p>
          <a:p>
            <a:pPr marL="12700" marR="41275">
              <a:lnSpc>
                <a:spcPct val="100000"/>
              </a:lnSpc>
            </a:pPr>
            <a:r>
              <a:rPr lang="en-US" sz="2000" spc="-95" dirty="0" smtClean="0">
                <a:solidFill>
                  <a:srgbClr val="FF0000"/>
                </a:solidFill>
                <a:latin typeface="Calibri"/>
                <a:cs typeface="Calibri"/>
              </a:rPr>
              <a:t>Rating 3m3/sec</a:t>
            </a:r>
          </a:p>
          <a:p>
            <a:pPr marL="12700" marR="41275">
              <a:lnSpc>
                <a:spcPct val="100000"/>
              </a:lnSpc>
            </a:pPr>
            <a:r>
              <a:rPr lang="en-US" sz="2000" spc="-95" dirty="0" smtClean="0">
                <a:solidFill>
                  <a:srgbClr val="FF0000"/>
                </a:solidFill>
                <a:latin typeface="Calibri"/>
                <a:cs typeface="Calibri"/>
              </a:rPr>
              <a:t>Thailand</a:t>
            </a:r>
          </a:p>
          <a:p>
            <a:pPr marL="12700" marR="41275">
              <a:lnSpc>
                <a:spcPct val="100000"/>
              </a:lnSpc>
            </a:pP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5"/>
          <a:stretch>
            <a:fillRect/>
          </a:stretch>
        </p:blipFill>
        <p:spPr>
          <a:xfrm>
            <a:off x="7308304" y="19726"/>
            <a:ext cx="1789843" cy="525763"/>
          </a:xfrm>
          <a:prstGeom prst="rect">
            <a:avLst/>
          </a:prstGeom>
        </p:spPr>
      </p:pic>
      <p:pic>
        <p:nvPicPr>
          <p:cNvPr id="3" name="Picture 2"/>
          <p:cNvPicPr>
            <a:picLocks noChangeAspect="1"/>
          </p:cNvPicPr>
          <p:nvPr/>
        </p:nvPicPr>
        <p:blipFill>
          <a:blip r:embed="rId6"/>
          <a:stretch>
            <a:fillRect/>
          </a:stretch>
        </p:blipFill>
        <p:spPr>
          <a:xfrm>
            <a:off x="5486400" y="741218"/>
            <a:ext cx="3444174" cy="4315636"/>
          </a:xfrm>
          <a:prstGeom prst="rect">
            <a:avLst/>
          </a:prstGeom>
        </p:spPr>
      </p:pic>
      <p:pic>
        <p:nvPicPr>
          <p:cNvPr id="7" name="Picture 6"/>
          <p:cNvPicPr>
            <a:picLocks noChangeAspect="1"/>
          </p:cNvPicPr>
          <p:nvPr/>
        </p:nvPicPr>
        <p:blipFill>
          <a:blip r:embed="rId7"/>
          <a:stretch>
            <a:fillRect/>
          </a:stretch>
        </p:blipFill>
        <p:spPr>
          <a:xfrm>
            <a:off x="2088589" y="729641"/>
            <a:ext cx="3397811" cy="4327213"/>
          </a:xfrm>
          <a:prstGeom prst="rect">
            <a:avLst/>
          </a:prstGeom>
        </p:spPr>
      </p:pic>
    </p:spTree>
    <p:extLst>
      <p:ext uri="{BB962C8B-B14F-4D97-AF65-F5344CB8AC3E}">
        <p14:creationId xmlns:p14="http://schemas.microsoft.com/office/powerpoint/2010/main" val="2037568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123"/>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2" name="object 12"/>
          <p:cNvSpPr txBox="1"/>
          <p:nvPr/>
        </p:nvSpPr>
        <p:spPr>
          <a:xfrm>
            <a:off x="321793" y="545489"/>
            <a:ext cx="1597442" cy="3385542"/>
          </a:xfrm>
          <a:prstGeom prst="rect">
            <a:avLst/>
          </a:prstGeom>
        </p:spPr>
        <p:txBody>
          <a:bodyPr vert="horz" wrap="square" lIns="0" tIns="0" rIns="0" bIns="0" rtlCol="0">
            <a:spAutoFit/>
          </a:bodyPr>
          <a:lstStyle/>
          <a:p>
            <a:pPr marL="12700" marR="41275">
              <a:lnSpc>
                <a:spcPct val="100000"/>
              </a:lnSpc>
            </a:pPr>
            <a:r>
              <a:rPr lang="en-US" sz="2000" spc="-95" dirty="0" smtClean="0">
                <a:solidFill>
                  <a:srgbClr val="FF0000"/>
                </a:solidFill>
                <a:latin typeface="Calibri"/>
                <a:cs typeface="Calibri"/>
              </a:rPr>
              <a:t>Flooded system</a:t>
            </a:r>
            <a:r>
              <a:rPr sz="2000" spc="-95" dirty="0" smtClean="0">
                <a:solidFill>
                  <a:srgbClr val="FF0000"/>
                </a:solidFill>
                <a:latin typeface="Calibri"/>
                <a:cs typeface="Calibri"/>
              </a:rPr>
              <a:t> </a:t>
            </a:r>
            <a:endParaRPr lang="en-US" sz="2000" spc="-95" dirty="0" smtClean="0">
              <a:solidFill>
                <a:srgbClr val="FF0000"/>
              </a:solidFill>
              <a:latin typeface="Calibri"/>
              <a:cs typeface="Calibri"/>
            </a:endParaRPr>
          </a:p>
          <a:p>
            <a:pPr marL="12700" marR="41275">
              <a:lnSpc>
                <a:spcPct val="100000"/>
              </a:lnSpc>
            </a:pPr>
            <a:r>
              <a:rPr lang="en-US" sz="2000" spc="-95" dirty="0">
                <a:solidFill>
                  <a:srgbClr val="FF0000"/>
                </a:solidFill>
                <a:latin typeface="Calibri"/>
                <a:cs typeface="Calibri"/>
              </a:rPr>
              <a:t>6</a:t>
            </a:r>
            <a:r>
              <a:rPr lang="en-US" sz="2000" spc="-95" dirty="0" smtClean="0">
                <a:solidFill>
                  <a:srgbClr val="FF0000"/>
                </a:solidFill>
                <a:latin typeface="Calibri"/>
                <a:cs typeface="Calibri"/>
              </a:rPr>
              <a:t> sets vertical </a:t>
            </a:r>
          </a:p>
          <a:p>
            <a:pPr marL="12700" marR="41275">
              <a:lnSpc>
                <a:spcPct val="100000"/>
              </a:lnSpc>
            </a:pPr>
            <a:r>
              <a:rPr lang="en-US" sz="2000" spc="-95" dirty="0" smtClean="0">
                <a:solidFill>
                  <a:srgbClr val="FF0000"/>
                </a:solidFill>
                <a:latin typeface="Calibri"/>
                <a:cs typeface="Calibri"/>
              </a:rPr>
              <a:t>turbine pump </a:t>
            </a:r>
          </a:p>
          <a:p>
            <a:pPr marL="12700" marR="41275">
              <a:lnSpc>
                <a:spcPct val="100000"/>
              </a:lnSpc>
            </a:pPr>
            <a:r>
              <a:rPr lang="en-US" sz="2000" spc="-95" dirty="0" smtClean="0">
                <a:solidFill>
                  <a:srgbClr val="FF0000"/>
                </a:solidFill>
                <a:latin typeface="Calibri"/>
                <a:cs typeface="Calibri"/>
              </a:rPr>
              <a:t>1600VTP-6</a:t>
            </a:r>
          </a:p>
          <a:p>
            <a:pPr marL="12700" marR="41275">
              <a:lnSpc>
                <a:spcPct val="100000"/>
              </a:lnSpc>
            </a:pPr>
            <a:r>
              <a:rPr lang="en-US" sz="2000" spc="-95" dirty="0" smtClean="0">
                <a:solidFill>
                  <a:srgbClr val="FF0000"/>
                </a:solidFill>
                <a:latin typeface="Calibri"/>
                <a:cs typeface="Calibri"/>
              </a:rPr>
              <a:t>Rating 11m3/sec</a:t>
            </a:r>
          </a:p>
          <a:p>
            <a:pPr marL="12700" marR="41275">
              <a:lnSpc>
                <a:spcPct val="100000"/>
              </a:lnSpc>
            </a:pPr>
            <a:r>
              <a:rPr lang="en-US" sz="2000" spc="-95" dirty="0" smtClean="0">
                <a:solidFill>
                  <a:srgbClr val="FF0000"/>
                </a:solidFill>
                <a:latin typeface="Calibri"/>
                <a:cs typeface="Calibri"/>
              </a:rPr>
              <a:t>Motor 11Kv</a:t>
            </a:r>
          </a:p>
          <a:p>
            <a:pPr marL="12700" marR="41275">
              <a:lnSpc>
                <a:spcPct val="100000"/>
              </a:lnSpc>
            </a:pPr>
            <a:r>
              <a:rPr lang="en-US" sz="2000" spc="-95" dirty="0" smtClean="0">
                <a:solidFill>
                  <a:srgbClr val="FF0000"/>
                </a:solidFill>
                <a:latin typeface="Calibri"/>
                <a:cs typeface="Calibri"/>
              </a:rPr>
              <a:t>1400Kw</a:t>
            </a:r>
          </a:p>
          <a:p>
            <a:pPr marL="12700" marR="41275">
              <a:lnSpc>
                <a:spcPct val="100000"/>
              </a:lnSpc>
            </a:pPr>
            <a:r>
              <a:rPr lang="en-US" sz="2000" spc="-95" dirty="0" err="1" smtClean="0">
                <a:solidFill>
                  <a:srgbClr val="FF0000"/>
                </a:solidFill>
                <a:latin typeface="Calibri"/>
                <a:cs typeface="Calibri"/>
              </a:rPr>
              <a:t>Yingde</a:t>
            </a:r>
            <a:r>
              <a:rPr lang="en-US" sz="2000" spc="-95" dirty="0" smtClean="0">
                <a:solidFill>
                  <a:srgbClr val="FF0000"/>
                </a:solidFill>
                <a:latin typeface="Calibri"/>
                <a:cs typeface="Calibri"/>
              </a:rPr>
              <a:t> City</a:t>
            </a:r>
          </a:p>
          <a:p>
            <a:pPr marL="12700" marR="41275">
              <a:lnSpc>
                <a:spcPct val="100000"/>
              </a:lnSpc>
            </a:pPr>
            <a:r>
              <a:rPr lang="en-US" sz="2000" spc="-95" dirty="0" smtClean="0">
                <a:solidFill>
                  <a:srgbClr val="FF0000"/>
                </a:solidFill>
                <a:latin typeface="Calibri"/>
                <a:cs typeface="Calibri"/>
              </a:rPr>
              <a:t>Guangzhou</a:t>
            </a:r>
          </a:p>
          <a:p>
            <a:pPr marL="12700" marR="41275">
              <a:lnSpc>
                <a:spcPct val="100000"/>
              </a:lnSpc>
            </a:pP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4"/>
          <a:stretch>
            <a:fillRect/>
          </a:stretch>
        </p:blipFill>
        <p:spPr>
          <a:xfrm>
            <a:off x="7308304" y="19726"/>
            <a:ext cx="1789843" cy="52576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011" y="645912"/>
            <a:ext cx="6667500" cy="4448175"/>
          </a:xfrm>
          <a:prstGeom prst="rect">
            <a:avLst/>
          </a:prstGeom>
        </p:spPr>
      </p:pic>
    </p:spTree>
    <p:extLst>
      <p:ext uri="{BB962C8B-B14F-4D97-AF65-F5344CB8AC3E}">
        <p14:creationId xmlns:p14="http://schemas.microsoft.com/office/powerpoint/2010/main" val="34042096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2" name="object 12"/>
          <p:cNvSpPr txBox="1"/>
          <p:nvPr/>
        </p:nvSpPr>
        <p:spPr>
          <a:xfrm>
            <a:off x="321792" y="1123950"/>
            <a:ext cx="1964207" cy="2154436"/>
          </a:xfrm>
          <a:prstGeom prst="rect">
            <a:avLst/>
          </a:prstGeom>
        </p:spPr>
        <p:txBody>
          <a:bodyPr vert="horz" wrap="square" lIns="0" tIns="0" rIns="0" bIns="0" rtlCol="0">
            <a:spAutoFit/>
          </a:bodyPr>
          <a:lstStyle/>
          <a:p>
            <a:pPr marL="12700" marR="41275">
              <a:lnSpc>
                <a:spcPct val="100000"/>
              </a:lnSpc>
            </a:pPr>
            <a:r>
              <a:rPr lang="en-US" sz="2000" spc="-95" dirty="0" smtClean="0">
                <a:solidFill>
                  <a:srgbClr val="FF0000"/>
                </a:solidFill>
                <a:latin typeface="Calibri"/>
                <a:cs typeface="Calibri"/>
              </a:rPr>
              <a:t>Flooded system</a:t>
            </a:r>
            <a:r>
              <a:rPr sz="2000" spc="-95" dirty="0" smtClean="0">
                <a:solidFill>
                  <a:srgbClr val="FF0000"/>
                </a:solidFill>
                <a:latin typeface="Calibri"/>
                <a:cs typeface="Calibri"/>
              </a:rPr>
              <a:t> </a:t>
            </a:r>
            <a:endParaRPr lang="en-US" sz="2000" spc="-95" dirty="0" smtClean="0">
              <a:solidFill>
                <a:srgbClr val="FF0000"/>
              </a:solidFill>
              <a:latin typeface="Calibri"/>
              <a:cs typeface="Calibri"/>
            </a:endParaRPr>
          </a:p>
          <a:p>
            <a:pPr marL="12700" marR="41275">
              <a:lnSpc>
                <a:spcPct val="100000"/>
              </a:lnSpc>
            </a:pPr>
            <a:r>
              <a:rPr lang="en-US" sz="2000" spc="-95" dirty="0" smtClean="0">
                <a:solidFill>
                  <a:srgbClr val="FF0000"/>
                </a:solidFill>
                <a:latin typeface="Calibri"/>
                <a:cs typeface="Calibri"/>
              </a:rPr>
              <a:t>7 sets vertical </a:t>
            </a:r>
          </a:p>
          <a:p>
            <a:pPr marL="12700" marR="41275">
              <a:lnSpc>
                <a:spcPct val="100000"/>
              </a:lnSpc>
            </a:pPr>
            <a:r>
              <a:rPr lang="en-US" sz="2000" spc="-95" dirty="0" smtClean="0">
                <a:solidFill>
                  <a:srgbClr val="FF0000"/>
                </a:solidFill>
                <a:latin typeface="Calibri"/>
                <a:cs typeface="Calibri"/>
              </a:rPr>
              <a:t>turbine pump </a:t>
            </a:r>
          </a:p>
          <a:p>
            <a:pPr marL="12700" marR="41275">
              <a:lnSpc>
                <a:spcPct val="100000"/>
              </a:lnSpc>
            </a:pPr>
            <a:r>
              <a:rPr lang="en-US" sz="2000" spc="-95" dirty="0" smtClean="0">
                <a:solidFill>
                  <a:srgbClr val="FF0000"/>
                </a:solidFill>
                <a:latin typeface="Calibri"/>
                <a:cs typeface="Calibri"/>
              </a:rPr>
              <a:t>1700VTP-6 </a:t>
            </a:r>
          </a:p>
          <a:p>
            <a:pPr marL="12700" marR="41275">
              <a:lnSpc>
                <a:spcPct val="100000"/>
              </a:lnSpc>
            </a:pPr>
            <a:r>
              <a:rPr lang="en-US" sz="2000" spc="-95" dirty="0" smtClean="0">
                <a:solidFill>
                  <a:srgbClr val="FF0000"/>
                </a:solidFill>
                <a:latin typeface="Calibri"/>
                <a:cs typeface="Calibri"/>
              </a:rPr>
              <a:t>Rating 8,74m3/sec</a:t>
            </a:r>
          </a:p>
          <a:p>
            <a:pPr marL="12700" marR="41275">
              <a:lnSpc>
                <a:spcPct val="100000"/>
              </a:lnSpc>
            </a:pPr>
            <a:r>
              <a:rPr lang="en-US" sz="2000" spc="-95" dirty="0" err="1" smtClean="0">
                <a:solidFill>
                  <a:srgbClr val="FF0000"/>
                </a:solidFill>
                <a:latin typeface="Calibri"/>
                <a:cs typeface="Calibri"/>
              </a:rPr>
              <a:t>Weinan</a:t>
            </a:r>
            <a:r>
              <a:rPr lang="en-US" sz="2000" spc="-95" dirty="0" smtClean="0">
                <a:solidFill>
                  <a:srgbClr val="FF0000"/>
                </a:solidFill>
                <a:latin typeface="Calibri"/>
                <a:cs typeface="Calibri"/>
              </a:rPr>
              <a:t> Irrigation</a:t>
            </a:r>
          </a:p>
          <a:p>
            <a:pPr marL="12700" marR="41275">
              <a:lnSpc>
                <a:spcPct val="100000"/>
              </a:lnSpc>
            </a:pP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4"/>
          <a:stretch>
            <a:fillRect/>
          </a:stretch>
        </p:blipFill>
        <p:spPr>
          <a:xfrm>
            <a:off x="7308304" y="19726"/>
            <a:ext cx="1789843" cy="5257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7791" y="703340"/>
            <a:ext cx="6421827" cy="4284277"/>
          </a:xfrm>
          <a:prstGeom prst="rect">
            <a:avLst/>
          </a:prstGeom>
        </p:spPr>
      </p:pic>
    </p:spTree>
    <p:extLst>
      <p:ext uri="{BB962C8B-B14F-4D97-AF65-F5344CB8AC3E}">
        <p14:creationId xmlns:p14="http://schemas.microsoft.com/office/powerpoint/2010/main" val="3777035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p:nvPr/>
        </p:nvSpPr>
        <p:spPr>
          <a:xfrm>
            <a:off x="457200" y="1058468"/>
            <a:ext cx="8229598" cy="13093"/>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321793" y="545489"/>
            <a:ext cx="1597442" cy="2769989"/>
          </a:xfrm>
          <a:prstGeom prst="rect">
            <a:avLst/>
          </a:prstGeom>
        </p:spPr>
        <p:txBody>
          <a:bodyPr vert="horz" wrap="square" lIns="0" tIns="0" rIns="0" bIns="0" rtlCol="0">
            <a:spAutoFit/>
          </a:bodyPr>
          <a:lstStyle/>
          <a:p>
            <a:pPr marL="12700" marR="41275">
              <a:lnSpc>
                <a:spcPct val="100000"/>
              </a:lnSpc>
            </a:pPr>
            <a:r>
              <a:rPr lang="en-US" sz="2000" spc="-95" dirty="0" smtClean="0">
                <a:solidFill>
                  <a:srgbClr val="FF0000"/>
                </a:solidFill>
                <a:latin typeface="Calibri"/>
                <a:cs typeface="Calibri"/>
              </a:rPr>
              <a:t>Flooded system</a:t>
            </a:r>
            <a:r>
              <a:rPr sz="2000" spc="-95" dirty="0" smtClean="0">
                <a:solidFill>
                  <a:srgbClr val="FF0000"/>
                </a:solidFill>
                <a:latin typeface="Calibri"/>
                <a:cs typeface="Calibri"/>
              </a:rPr>
              <a:t> </a:t>
            </a:r>
            <a:endParaRPr lang="en-US" sz="2000" spc="-95" dirty="0" smtClean="0">
              <a:solidFill>
                <a:srgbClr val="FF0000"/>
              </a:solidFill>
              <a:latin typeface="Calibri"/>
              <a:cs typeface="Calibri"/>
            </a:endParaRPr>
          </a:p>
          <a:p>
            <a:pPr marL="12700" marR="41275">
              <a:lnSpc>
                <a:spcPct val="100000"/>
              </a:lnSpc>
            </a:pPr>
            <a:r>
              <a:rPr lang="en-US" sz="2000" spc="-95" dirty="0" smtClean="0">
                <a:solidFill>
                  <a:srgbClr val="FF0000"/>
                </a:solidFill>
                <a:latin typeface="Calibri"/>
                <a:cs typeface="Calibri"/>
              </a:rPr>
              <a:t>6 sets vertical </a:t>
            </a:r>
          </a:p>
          <a:p>
            <a:pPr marL="12700" marR="41275">
              <a:lnSpc>
                <a:spcPct val="100000"/>
              </a:lnSpc>
            </a:pPr>
            <a:r>
              <a:rPr lang="en-US" sz="2000" spc="-95" dirty="0" smtClean="0">
                <a:solidFill>
                  <a:srgbClr val="FF0000"/>
                </a:solidFill>
                <a:latin typeface="Calibri"/>
                <a:cs typeface="Calibri"/>
              </a:rPr>
              <a:t>turbine pump </a:t>
            </a:r>
          </a:p>
          <a:p>
            <a:pPr marL="12700" marR="41275">
              <a:lnSpc>
                <a:spcPct val="100000"/>
              </a:lnSpc>
            </a:pPr>
            <a:r>
              <a:rPr lang="en-US" sz="2000" spc="-95" dirty="0" smtClean="0">
                <a:solidFill>
                  <a:srgbClr val="FF0000"/>
                </a:solidFill>
                <a:latin typeface="Calibri"/>
                <a:cs typeface="Calibri"/>
              </a:rPr>
              <a:t>1600VTP-10 </a:t>
            </a:r>
          </a:p>
          <a:p>
            <a:pPr marL="12700" marR="41275">
              <a:lnSpc>
                <a:spcPct val="100000"/>
              </a:lnSpc>
            </a:pPr>
            <a:r>
              <a:rPr lang="en-US" sz="2000" spc="-95" dirty="0" smtClean="0">
                <a:solidFill>
                  <a:srgbClr val="FF0000"/>
                </a:solidFill>
                <a:latin typeface="Calibri"/>
                <a:cs typeface="Calibri"/>
              </a:rPr>
              <a:t>Rating 9,5m3/sec</a:t>
            </a:r>
          </a:p>
          <a:p>
            <a:pPr marL="12700" marR="41275">
              <a:lnSpc>
                <a:spcPct val="100000"/>
              </a:lnSpc>
            </a:pPr>
            <a:r>
              <a:rPr lang="en-US" sz="2000" spc="-95" dirty="0" smtClean="0">
                <a:solidFill>
                  <a:srgbClr val="FF0000"/>
                </a:solidFill>
                <a:latin typeface="Calibri"/>
                <a:cs typeface="Calibri"/>
              </a:rPr>
              <a:t>Hunan Irrigation</a:t>
            </a:r>
          </a:p>
          <a:p>
            <a:pPr marL="12700" marR="41275">
              <a:lnSpc>
                <a:spcPct val="100000"/>
              </a:lnSpc>
            </a:pPr>
            <a:r>
              <a:rPr lang="en-US" sz="2000" spc="-95" dirty="0" smtClean="0">
                <a:solidFill>
                  <a:srgbClr val="FF0000"/>
                </a:solidFill>
                <a:latin typeface="Calibri"/>
                <a:cs typeface="Calibri"/>
              </a:rPr>
              <a:t>Guangzhou</a:t>
            </a:r>
          </a:p>
          <a:p>
            <a:pPr marL="12700" marR="41275">
              <a:lnSpc>
                <a:spcPct val="100000"/>
              </a:lnSpc>
            </a:pP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5"/>
          <a:stretch>
            <a:fillRect/>
          </a:stretch>
        </p:blipFill>
        <p:spPr>
          <a:xfrm>
            <a:off x="7308304" y="19726"/>
            <a:ext cx="1789843" cy="52576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647" y="630326"/>
            <a:ext cx="6667500" cy="4448175"/>
          </a:xfrm>
          <a:prstGeom prst="rect">
            <a:avLst/>
          </a:prstGeom>
        </p:spPr>
      </p:pic>
    </p:spTree>
    <p:extLst>
      <p:ext uri="{BB962C8B-B14F-4D97-AF65-F5344CB8AC3E}">
        <p14:creationId xmlns:p14="http://schemas.microsoft.com/office/powerpoint/2010/main" val="23302828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2" name="object 12"/>
          <p:cNvSpPr txBox="1"/>
          <p:nvPr/>
        </p:nvSpPr>
        <p:spPr>
          <a:xfrm>
            <a:off x="330259" y="788442"/>
            <a:ext cx="5003741" cy="923330"/>
          </a:xfrm>
          <a:prstGeom prst="rect">
            <a:avLst/>
          </a:prstGeom>
        </p:spPr>
        <p:txBody>
          <a:bodyPr vert="horz" wrap="square" lIns="0" tIns="0" rIns="0" bIns="0" rtlCol="0">
            <a:spAutoFit/>
          </a:bodyPr>
          <a:lstStyle/>
          <a:p>
            <a:pPr marL="12700" marR="41275">
              <a:lnSpc>
                <a:spcPct val="100000"/>
              </a:lnSpc>
            </a:pPr>
            <a:r>
              <a:rPr lang="en-US" sz="2000" spc="-175" dirty="0" smtClean="0">
                <a:solidFill>
                  <a:srgbClr val="FF0000"/>
                </a:solidFill>
                <a:latin typeface="Calibri"/>
                <a:cs typeface="Calibri"/>
              </a:rPr>
              <a:t>Guangdong power plant</a:t>
            </a:r>
            <a:r>
              <a:rPr sz="2000" dirty="0" smtClean="0">
                <a:solidFill>
                  <a:srgbClr val="FF0000"/>
                </a:solidFill>
                <a:latin typeface="Calibri"/>
                <a:cs typeface="Calibri"/>
              </a:rPr>
              <a:t> </a:t>
            </a:r>
            <a:r>
              <a:rPr lang="en-US" sz="2000" dirty="0" smtClean="0">
                <a:solidFill>
                  <a:srgbClr val="FF0000"/>
                </a:solidFill>
                <a:latin typeface="Calibri"/>
                <a:cs typeface="Calibri"/>
              </a:rPr>
              <a:t>4 set vertical turbine pump Model   2000VTP-7</a:t>
            </a:r>
          </a:p>
          <a:p>
            <a:pPr marL="12700" marR="41275">
              <a:lnSpc>
                <a:spcPct val="100000"/>
              </a:lnSpc>
            </a:pPr>
            <a:r>
              <a:rPr lang="en-US" sz="2000" spc="-5" dirty="0" smtClean="0">
                <a:solidFill>
                  <a:srgbClr val="FF0000"/>
                </a:solidFill>
                <a:latin typeface="Calibri"/>
                <a:cs typeface="Calibri"/>
              </a:rPr>
              <a:t>Rating : 21m3/sec</a:t>
            </a:r>
            <a:r>
              <a:rPr sz="2000" spc="-5" dirty="0" smtClean="0">
                <a:solidFill>
                  <a:srgbClr val="FF0000"/>
                </a:solidFill>
                <a:latin typeface="Calibri"/>
                <a:cs typeface="Calibri"/>
              </a:rPr>
              <a:t> </a:t>
            </a:r>
            <a:r>
              <a:rPr lang="en-US" sz="2000" spc="-5" dirty="0" smtClean="0">
                <a:solidFill>
                  <a:srgbClr val="FF0000"/>
                </a:solidFill>
                <a:latin typeface="Calibri"/>
                <a:cs typeface="Calibri"/>
              </a:rPr>
              <a:t> motor 11Kv, 2400Kw</a:t>
            </a:r>
            <a:endParaRPr sz="2000" dirty="0">
              <a:latin typeface="Calibri"/>
              <a:cs typeface="Calibri"/>
            </a:endParaRPr>
          </a:p>
        </p:txBody>
      </p:sp>
      <p:sp>
        <p:nvSpPr>
          <p:cNvPr id="13" name="object 13"/>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4" name="Picture 13"/>
          <p:cNvPicPr>
            <a:picLocks noChangeAspect="1"/>
          </p:cNvPicPr>
          <p:nvPr/>
        </p:nvPicPr>
        <p:blipFill>
          <a:blip r:embed="rId3"/>
          <a:stretch>
            <a:fillRect/>
          </a:stretch>
        </p:blipFill>
        <p:spPr>
          <a:xfrm>
            <a:off x="7308304" y="19726"/>
            <a:ext cx="1789843" cy="525763"/>
          </a:xfrm>
          <a:prstGeom prst="rect">
            <a:avLst/>
          </a:prstGeom>
        </p:spPr>
      </p:pic>
      <p:pic>
        <p:nvPicPr>
          <p:cNvPr id="1028" name="Picture 4" descr="https://asian-power.com/sites/default/files/styles/opengraph/public/2021-04/nuclear_reactord.jpg?itok=COmKHhv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697" y="1929246"/>
            <a:ext cx="4570748" cy="2928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4" y="1929246"/>
            <a:ext cx="4389898" cy="2928689"/>
          </a:xfrm>
          <a:prstGeom prst="rect">
            <a:avLst/>
          </a:prstGeom>
        </p:spPr>
      </p:pic>
    </p:spTree>
    <p:extLst>
      <p:ext uri="{BB962C8B-B14F-4D97-AF65-F5344CB8AC3E}">
        <p14:creationId xmlns:p14="http://schemas.microsoft.com/office/powerpoint/2010/main" val="3024471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txBox="1"/>
          <p:nvPr/>
        </p:nvSpPr>
        <p:spPr>
          <a:xfrm>
            <a:off x="114236" y="573942"/>
            <a:ext cx="8488045" cy="4431983"/>
          </a:xfrm>
          <a:prstGeom prst="rect">
            <a:avLst/>
          </a:prstGeom>
        </p:spPr>
        <p:txBody>
          <a:bodyPr vert="horz" wrap="square" lIns="0" tIns="0" rIns="0" bIns="0" rtlCol="0">
            <a:spAutoFit/>
          </a:bodyPr>
          <a:lstStyle/>
          <a:p>
            <a:r>
              <a:rPr lang="en-GB" altLang="en-US" sz="1600" dirty="0" smtClean="0"/>
              <a:t>Diesel engine-driven seawater long-axis fire pump </a:t>
            </a:r>
            <a:r>
              <a:rPr lang="en-GB" altLang="zh-CN" sz="1600" dirty="0" smtClean="0"/>
              <a:t>( </a:t>
            </a:r>
            <a:r>
              <a:rPr lang="en-GB" altLang="en-US" sz="1600" dirty="0" smtClean="0"/>
              <a:t>flow rate : </a:t>
            </a:r>
            <a:r>
              <a:rPr lang="en-GB" altLang="zh-CN" sz="1600" dirty="0" smtClean="0"/>
              <a:t>Q=230L/s , </a:t>
            </a:r>
            <a:r>
              <a:rPr lang="en-GB" altLang="en-US" sz="1600" dirty="0" smtClean="0"/>
              <a:t>head: </a:t>
            </a:r>
            <a:r>
              <a:rPr lang="en-GB" altLang="zh-CN" sz="1600" dirty="0" smtClean="0"/>
              <a:t>H=195m) </a:t>
            </a:r>
            <a:r>
              <a:rPr lang="en-GB" altLang="en-US" sz="1600" dirty="0" smtClean="0"/>
              <a:t>preliminary design scheme:</a:t>
            </a:r>
            <a:endParaRPr lang="en-US" altLang="zh-CN" sz="1600" dirty="0" smtClean="0"/>
          </a:p>
          <a:p>
            <a:r>
              <a:rPr lang="en-GB" altLang="en-US" sz="1600" dirty="0" smtClean="0"/>
              <a:t>The water pump model is tentatively determined to be </a:t>
            </a:r>
            <a:r>
              <a:rPr lang="en-GB" altLang="zh-CN" sz="1600" dirty="0" smtClean="0"/>
              <a:t>400 VTP-195 </a:t>
            </a:r>
            <a:r>
              <a:rPr lang="en-GB" altLang="en-US" sz="1600" dirty="0" smtClean="0"/>
              <a:t>:</a:t>
            </a:r>
            <a:endParaRPr lang="en-US" altLang="zh-CN" sz="1600" dirty="0" smtClean="0"/>
          </a:p>
          <a:p>
            <a:r>
              <a:rPr lang="en-GB" altLang="zh-CN" sz="1600" dirty="0" smtClean="0"/>
              <a:t>1. The </a:t>
            </a:r>
            <a:r>
              <a:rPr lang="en-GB" altLang="en-US" sz="1600" dirty="0" smtClean="0"/>
              <a:t>single -stage head is </a:t>
            </a:r>
            <a:r>
              <a:rPr lang="en-GB" altLang="zh-CN" sz="1600" dirty="0" smtClean="0"/>
              <a:t>39 </a:t>
            </a:r>
            <a:r>
              <a:rPr lang="en-GB" altLang="en-US" sz="1600" dirty="0" smtClean="0"/>
              <a:t>meters, and there are </a:t>
            </a:r>
            <a:r>
              <a:rPr lang="en-GB" altLang="zh-CN" sz="1600" dirty="0" smtClean="0"/>
              <a:t>5 </a:t>
            </a:r>
            <a:r>
              <a:rPr lang="en-GB" altLang="en-US" sz="1600" dirty="0" smtClean="0"/>
              <a:t>impellers in total </a:t>
            </a:r>
            <a:r>
              <a:rPr lang="en-GB" altLang="zh-CN" sz="1600" dirty="0" smtClean="0"/>
              <a:t>( </a:t>
            </a:r>
            <a:r>
              <a:rPr lang="en-GB" altLang="en-US" sz="1600" dirty="0" smtClean="0"/>
              <a:t>the number of pump impeller stages can be determined according to the respective manufacturers ) </a:t>
            </a:r>
            <a:r>
              <a:rPr lang="en-GB" altLang="zh-CN" sz="1600" dirty="0" smtClean="0"/>
              <a:t>, </a:t>
            </a:r>
            <a:r>
              <a:rPr lang="en-GB" altLang="en-US" sz="1600" dirty="0" smtClean="0"/>
              <a:t>the speed </a:t>
            </a:r>
            <a:r>
              <a:rPr lang="en-GB" altLang="zh-CN" sz="1600" dirty="0" smtClean="0"/>
              <a:t>is 1500r/min </a:t>
            </a:r>
            <a:r>
              <a:rPr lang="en-GB" altLang="en-US" sz="1600" dirty="0" smtClean="0"/>
              <a:t>, and the specific speed is </a:t>
            </a:r>
            <a:r>
              <a:rPr lang="en-GB" altLang="zh-CN" sz="1600" dirty="0" smtClean="0"/>
              <a:t>Ns=</a:t>
            </a:r>
            <a:r>
              <a:rPr lang="en-GB" altLang="en-US" sz="1600" dirty="0" smtClean="0"/>
              <a:t> </a:t>
            </a:r>
            <a:r>
              <a:rPr lang="en-GB" altLang="zh-CN" sz="1600" dirty="0" smtClean="0"/>
              <a:t>168.2 </a:t>
            </a:r>
            <a:r>
              <a:rPr lang="en-GB" altLang="en-US" sz="1600" dirty="0" smtClean="0"/>
              <a:t>, </a:t>
            </a:r>
            <a:r>
              <a:rPr lang="en-GB" altLang="zh-CN" sz="1600" dirty="0" err="1" smtClean="0"/>
              <a:t>NPSHr</a:t>
            </a:r>
            <a:r>
              <a:rPr lang="en-GB" altLang="zh-CN" sz="1600" dirty="0" smtClean="0"/>
              <a:t> = 6 </a:t>
            </a:r>
            <a:r>
              <a:rPr lang="en-GB" altLang="en-US" sz="1600" dirty="0" smtClean="0"/>
              <a:t>, pump efficiency </a:t>
            </a:r>
            <a:r>
              <a:rPr lang="en-GB" altLang="zh-CN" sz="1600" dirty="0" smtClean="0"/>
              <a:t>80% </a:t>
            </a:r>
            <a:r>
              <a:rPr lang="en-GB" altLang="en-US" sz="1600" dirty="0" smtClean="0"/>
              <a:t>, matching diesel engine power </a:t>
            </a:r>
            <a:r>
              <a:rPr lang="en-GB" altLang="zh-CN" sz="1600" dirty="0" smtClean="0"/>
              <a:t>808KW ( </a:t>
            </a:r>
            <a:r>
              <a:rPr lang="en-GB" altLang="en-US" sz="1600" dirty="0" smtClean="0"/>
              <a:t>gearbox input </a:t>
            </a:r>
            <a:r>
              <a:rPr lang="en-GB" altLang="zh-CN" sz="1600" dirty="0" smtClean="0"/>
              <a:t>1800 </a:t>
            </a:r>
            <a:r>
              <a:rPr lang="en-GB" altLang="en-US" sz="1600" dirty="0" smtClean="0"/>
              <a:t>rpm, output </a:t>
            </a:r>
            <a:r>
              <a:rPr lang="en-GB" altLang="zh-CN" sz="1600" dirty="0" smtClean="0"/>
              <a:t>1500 </a:t>
            </a:r>
            <a:r>
              <a:rPr lang="en-GB" altLang="en-US" sz="1600" dirty="0" smtClean="0"/>
              <a:t>rpm </a:t>
            </a:r>
            <a:r>
              <a:rPr lang="en-GB" altLang="zh-CN" sz="1600" dirty="0" smtClean="0"/>
              <a:t>) </a:t>
            </a:r>
            <a:r>
              <a:rPr lang="en-GB" altLang="en-US" sz="1600" dirty="0" smtClean="0"/>
              <a:t>or diesel engine power </a:t>
            </a:r>
            <a:r>
              <a:rPr lang="en-GB" altLang="zh-CN" sz="1600" dirty="0" smtClean="0"/>
              <a:t>880KW </a:t>
            </a:r>
            <a:r>
              <a:rPr lang="en-GB" altLang="en-US" sz="1600" dirty="0" smtClean="0"/>
              <a:t>.</a:t>
            </a:r>
            <a:endParaRPr lang="en-US" altLang="zh-CN" sz="1600" dirty="0" smtClean="0"/>
          </a:p>
          <a:p>
            <a:r>
              <a:rPr lang="en-GB" altLang="zh-CN" sz="1600" dirty="0" smtClean="0"/>
              <a:t>2. </a:t>
            </a:r>
            <a:r>
              <a:rPr lang="en-GB" altLang="en-US" sz="1600" dirty="0" smtClean="0"/>
              <a:t>Selection of </a:t>
            </a:r>
            <a:r>
              <a:rPr lang="en-GB" altLang="en-US" sz="1600" dirty="0" err="1" smtClean="0"/>
              <a:t>caliber</a:t>
            </a:r>
            <a:r>
              <a:rPr lang="en-GB" altLang="en-US" sz="1600" dirty="0" smtClean="0"/>
              <a:t>: When </a:t>
            </a:r>
            <a:r>
              <a:rPr lang="en-GB" altLang="zh-CN" sz="1600" dirty="0" smtClean="0"/>
              <a:t>350 </a:t>
            </a:r>
            <a:r>
              <a:rPr lang="en-GB" altLang="en-US" sz="1600" dirty="0" err="1" smtClean="0"/>
              <a:t>caliber</a:t>
            </a:r>
            <a:r>
              <a:rPr lang="en-GB" altLang="en-US" sz="1600" dirty="0" smtClean="0"/>
              <a:t> is used, the maximum flow velocity under the rated flow rate in the pump lift pipe is </a:t>
            </a:r>
            <a:r>
              <a:rPr lang="en-GB" altLang="zh-CN" sz="1600" dirty="0" smtClean="0"/>
              <a:t>4.36m/s </a:t>
            </a:r>
            <a:r>
              <a:rPr lang="en-GB" altLang="en-US" sz="1600" dirty="0" smtClean="0"/>
              <a:t>, and </a:t>
            </a:r>
            <a:r>
              <a:rPr lang="en-GB" altLang="zh-CN" sz="1600" dirty="0" smtClean="0"/>
              <a:t>2.8m/s </a:t>
            </a:r>
            <a:r>
              <a:rPr lang="en-GB" altLang="en-US" sz="1600" dirty="0" smtClean="0"/>
              <a:t>when </a:t>
            </a:r>
            <a:r>
              <a:rPr lang="en-GB" altLang="zh-CN" sz="1600" dirty="0" smtClean="0"/>
              <a:t>400 </a:t>
            </a:r>
            <a:r>
              <a:rPr lang="en-GB" altLang="zh-CN" sz="1600" dirty="0" err="1" smtClean="0"/>
              <a:t>caliber</a:t>
            </a:r>
            <a:r>
              <a:rPr lang="en-GB" altLang="zh-CN" sz="1600" dirty="0" smtClean="0"/>
              <a:t> is used, and 400 </a:t>
            </a:r>
            <a:r>
              <a:rPr lang="en-GB" altLang="zh-CN" sz="1600" dirty="0" err="1" smtClean="0"/>
              <a:t>caliber</a:t>
            </a:r>
            <a:r>
              <a:rPr lang="en-GB" altLang="zh-CN" sz="1600" dirty="0" smtClean="0"/>
              <a:t> </a:t>
            </a:r>
            <a:r>
              <a:rPr lang="en-GB" altLang="en-US" sz="1600" dirty="0" smtClean="0"/>
              <a:t>is selected after comprehensive consideration .</a:t>
            </a:r>
            <a:endParaRPr lang="en-US" altLang="zh-CN" sz="1600" dirty="0" smtClean="0"/>
          </a:p>
          <a:p>
            <a:r>
              <a:rPr lang="en-GB" altLang="zh-CN" sz="1600" dirty="0" smtClean="0"/>
              <a:t>3. </a:t>
            </a:r>
            <a:r>
              <a:rPr lang="en-GB" altLang="en-US" sz="1600" dirty="0" smtClean="0"/>
              <a:t>Selection of materials: Duplex stainless steel is selected for the flow-through parts of the water pump, and </a:t>
            </a:r>
            <a:r>
              <a:rPr lang="en-GB" altLang="en-US" sz="1600" dirty="0" err="1" smtClean="0"/>
              <a:t>Sailong</a:t>
            </a:r>
            <a:r>
              <a:rPr lang="en-GB" altLang="en-US" sz="1600" dirty="0" smtClean="0"/>
              <a:t> bearings imported from Canada or Guangzhou </a:t>
            </a:r>
            <a:r>
              <a:rPr lang="en-GB" altLang="en-US" sz="1600" dirty="0" err="1" smtClean="0"/>
              <a:t>Yanlong</a:t>
            </a:r>
            <a:r>
              <a:rPr lang="en-GB" altLang="en-US" sz="1600" dirty="0" smtClean="0"/>
              <a:t> bearings are selected for water guide bearings </a:t>
            </a:r>
            <a:r>
              <a:rPr lang="en-GB" altLang="zh-CN" sz="1600" dirty="0" smtClean="0"/>
              <a:t>( </a:t>
            </a:r>
            <a:r>
              <a:rPr lang="en-GB" altLang="en-US" sz="1600" dirty="0" smtClean="0"/>
              <a:t>or customized by customers </a:t>
            </a:r>
            <a:r>
              <a:rPr lang="en-GB" altLang="zh-CN" sz="1600" dirty="0" smtClean="0"/>
              <a:t>) </a:t>
            </a:r>
            <a:r>
              <a:rPr lang="en-GB" altLang="en-US" sz="1600" dirty="0" smtClean="0"/>
              <a:t>.</a:t>
            </a:r>
            <a:endParaRPr lang="en-US" altLang="zh-CN" sz="1600" dirty="0" smtClean="0"/>
          </a:p>
          <a:p>
            <a:r>
              <a:rPr lang="en-GB" altLang="zh-CN" sz="1600" dirty="0" smtClean="0"/>
              <a:t>4. </a:t>
            </a:r>
            <a:r>
              <a:rPr lang="en-GB" altLang="en-US" sz="1600" dirty="0" smtClean="0"/>
              <a:t>For the selection of casing, considering that the crystallization of seawater will wear the water guide bearing of the pump, it is recommended to install an external clean water flushing </a:t>
            </a:r>
            <a:r>
              <a:rPr lang="en-GB" altLang="zh-CN" sz="1600" dirty="0" smtClean="0"/>
              <a:t>( </a:t>
            </a:r>
            <a:r>
              <a:rPr lang="en-GB" altLang="en-US" sz="1600" dirty="0" smtClean="0"/>
              <a:t>in order to flush the remaining seawater after the pump is used </a:t>
            </a:r>
            <a:r>
              <a:rPr lang="en-GB" altLang="zh-CN" sz="1600" dirty="0" smtClean="0"/>
              <a:t>)</a:t>
            </a:r>
            <a:endParaRPr lang="en-US" altLang="zh-CN" sz="1600" dirty="0" smtClean="0"/>
          </a:p>
          <a:p>
            <a:r>
              <a:rPr lang="en-GB" altLang="en-US" sz="1600" dirty="0" smtClean="0"/>
              <a:t>The submerged length and installation method are determined by the customer's site </a:t>
            </a:r>
            <a:r>
              <a:rPr lang="en-GB" altLang="zh-CN" sz="1600" dirty="0" smtClean="0"/>
              <a:t>( </a:t>
            </a:r>
            <a:r>
              <a:rPr lang="en-GB" altLang="en-US" sz="1600" dirty="0" smtClean="0"/>
              <a:t>the maximum length of a single piece can be determined according to the site conditions </a:t>
            </a:r>
            <a:r>
              <a:rPr lang="en-GB" altLang="zh-CN" sz="1600" dirty="0" smtClean="0"/>
              <a:t>) </a:t>
            </a:r>
            <a:r>
              <a:rPr lang="en-GB" altLang="en-US" sz="1600" dirty="0" smtClean="0"/>
              <a:t>.</a:t>
            </a:r>
            <a:endParaRPr lang="en-US" altLang="zh-CN" sz="1600" dirty="0"/>
          </a:p>
        </p:txBody>
      </p:sp>
      <p:sp>
        <p:nvSpPr>
          <p:cNvPr id="9" name="object 9"/>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spc="-10" dirty="0" smtClean="0"/>
              <a:t>VTP </a:t>
            </a:r>
            <a:r>
              <a:rPr spc="-10" dirty="0" smtClean="0"/>
              <a:t>long</a:t>
            </a:r>
            <a:r>
              <a:rPr spc="-5" dirty="0" smtClean="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 y="8182"/>
            <a:ext cx="4270939" cy="513531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8963" y="660549"/>
            <a:ext cx="3903979" cy="4404154"/>
          </a:xfrm>
          <a:prstGeom prst="rect">
            <a:avLst/>
          </a:prstGeom>
        </p:spPr>
        <p:txBody>
          <a:bodyPr vert="horz" wrap="square" lIns="0" tIns="0" rIns="0" bIns="0" rtlCol="0">
            <a:spAutoFit/>
          </a:bodyPr>
          <a:lstStyle/>
          <a:p>
            <a:pPr marL="12700" marR="5080" indent="216535">
              <a:lnSpc>
                <a:spcPct val="151000"/>
              </a:lnSpc>
            </a:pPr>
            <a:r>
              <a:rPr sz="800" spc="-5" dirty="0">
                <a:solidFill>
                  <a:srgbClr val="FFFFFF"/>
                </a:solidFill>
                <a:latin typeface="Arial"/>
                <a:cs typeface="Arial"/>
              </a:rPr>
              <a:t>The </a:t>
            </a:r>
            <a:r>
              <a:rPr lang="en-US" sz="800" spc="-5" dirty="0" smtClean="0">
                <a:solidFill>
                  <a:srgbClr val="FFFFFF"/>
                </a:solidFill>
                <a:latin typeface="Arial"/>
                <a:cs typeface="Arial"/>
              </a:rPr>
              <a:t>partner in China and Turkey</a:t>
            </a:r>
            <a:r>
              <a:rPr sz="800" spc="-5" dirty="0" smtClean="0">
                <a:solidFill>
                  <a:srgbClr val="FFFFFF"/>
                </a:solidFill>
                <a:latin typeface="Arial"/>
                <a:cs typeface="Arial"/>
              </a:rPr>
              <a:t> </a:t>
            </a:r>
            <a:r>
              <a:rPr sz="800" dirty="0">
                <a:solidFill>
                  <a:srgbClr val="FFFFFF"/>
                </a:solidFill>
                <a:latin typeface="Arial"/>
                <a:cs typeface="Arial"/>
              </a:rPr>
              <a:t>has</a:t>
            </a:r>
            <a:r>
              <a:rPr sz="800" spc="-5" dirty="0">
                <a:solidFill>
                  <a:srgbClr val="FFFFFF"/>
                </a:solidFill>
                <a:latin typeface="Arial"/>
                <a:cs typeface="Arial"/>
              </a:rPr>
              <a:t>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na</a:t>
            </a:r>
            <a:r>
              <a:rPr sz="800" spc="-5" dirty="0">
                <a:solidFill>
                  <a:srgbClr val="FFFFFF"/>
                </a:solidFill>
                <a:latin typeface="Arial"/>
                <a:cs typeface="Arial"/>
              </a:rPr>
              <a:t>t</a:t>
            </a:r>
            <a:r>
              <a:rPr sz="800" dirty="0">
                <a:solidFill>
                  <a:srgbClr val="FFFFFF"/>
                </a:solidFill>
                <a:latin typeface="Arial"/>
                <a:cs typeface="Arial"/>
              </a:rPr>
              <a:t>ional</a:t>
            </a:r>
            <a:r>
              <a:rPr sz="800" spc="-5" dirty="0">
                <a:solidFill>
                  <a:srgbClr val="FFFFFF"/>
                </a:solidFill>
                <a:latin typeface="Arial"/>
                <a:cs typeface="Arial"/>
              </a:rPr>
              <a:t> " </a:t>
            </a:r>
            <a:r>
              <a:rPr sz="800" dirty="0">
                <a:solidFill>
                  <a:srgbClr val="FFFFFF"/>
                </a:solidFill>
                <a:latin typeface="Arial"/>
                <a:cs typeface="Arial"/>
              </a:rPr>
              <a:t>level</a:t>
            </a:r>
            <a:r>
              <a:rPr sz="800" spc="-5" dirty="0">
                <a:solidFill>
                  <a:srgbClr val="FFFFFF"/>
                </a:solidFill>
                <a:latin typeface="Arial"/>
                <a:cs typeface="Arial"/>
              </a:rPr>
              <a:t> </a:t>
            </a:r>
            <a:r>
              <a:rPr sz="800" dirty="0">
                <a:solidFill>
                  <a:srgbClr val="FFFFFF"/>
                </a:solidFill>
                <a:latin typeface="Arial"/>
                <a:cs typeface="Arial"/>
              </a:rPr>
              <a:t>1</a:t>
            </a:r>
            <a:r>
              <a:rPr sz="800" spc="-5" dirty="0">
                <a:solidFill>
                  <a:srgbClr val="FFFFFF"/>
                </a:solidFill>
                <a:latin typeface="Arial"/>
                <a:cs typeface="Arial"/>
              </a:rPr>
              <a:t> " </a:t>
            </a:r>
            <a:r>
              <a:rPr sz="800" dirty="0">
                <a:solidFill>
                  <a:srgbClr val="FFFFFF"/>
                </a:solidFill>
                <a:latin typeface="Arial"/>
                <a:cs typeface="Arial"/>
              </a:rPr>
              <a:t>wa</a:t>
            </a:r>
            <a:r>
              <a:rPr sz="800" spc="-5" dirty="0">
                <a:solidFill>
                  <a:srgbClr val="FFFFFF"/>
                </a:solidFill>
                <a:latin typeface="Arial"/>
                <a:cs typeface="Arial"/>
              </a:rPr>
              <a:t>t</a:t>
            </a:r>
            <a:r>
              <a:rPr sz="800" dirty="0">
                <a:solidFill>
                  <a:srgbClr val="FFFFFF"/>
                </a:solidFill>
                <a:latin typeface="Arial"/>
                <a:cs typeface="Arial"/>
              </a:rPr>
              <a:t>er</a:t>
            </a:r>
            <a:r>
              <a:rPr sz="800" spc="-5" dirty="0">
                <a:solidFill>
                  <a:srgbClr val="FFFFFF"/>
                </a:solidFill>
                <a:latin typeface="Arial"/>
                <a:cs typeface="Arial"/>
              </a:rPr>
              <a:t> </a:t>
            </a:r>
            <a:r>
              <a:rPr sz="800" dirty="0">
                <a:solidFill>
                  <a:srgbClr val="FFFFFF"/>
                </a:solidFill>
                <a:latin typeface="Arial"/>
                <a:cs typeface="Arial"/>
              </a:rPr>
              <a:t>pump</a:t>
            </a:r>
            <a:r>
              <a:rPr sz="800" spc="-5" dirty="0">
                <a:solidFill>
                  <a:srgbClr val="FFFFFF"/>
                </a:solidFill>
                <a:latin typeface="Arial"/>
                <a:cs typeface="Arial"/>
              </a:rPr>
              <a:t> t</a:t>
            </a:r>
            <a:r>
              <a:rPr sz="800" dirty="0">
                <a:solidFill>
                  <a:srgbClr val="FFFFFF"/>
                </a:solidFill>
                <a:latin typeface="Arial"/>
                <a:cs typeface="Arial"/>
              </a:rPr>
              <a:t>e</a:t>
            </a:r>
            <a:r>
              <a:rPr sz="800" spc="-5" dirty="0">
                <a:solidFill>
                  <a:srgbClr val="FFFFFF"/>
                </a:solidFill>
                <a:latin typeface="Arial"/>
                <a:cs typeface="Arial"/>
              </a:rPr>
              <a:t>st </a:t>
            </a:r>
            <a:r>
              <a:rPr sz="800" dirty="0">
                <a:solidFill>
                  <a:srgbClr val="FFFFFF"/>
                </a:solidFill>
                <a:latin typeface="Arial"/>
                <a:cs typeface="Arial"/>
              </a:rPr>
              <a:t>cen</a:t>
            </a:r>
            <a:r>
              <a:rPr sz="800" spc="-5" dirty="0">
                <a:solidFill>
                  <a:srgbClr val="FFFFFF"/>
                </a:solidFill>
                <a:latin typeface="Arial"/>
                <a:cs typeface="Arial"/>
              </a:rPr>
              <a:t>t</a:t>
            </a:r>
            <a:r>
              <a:rPr sz="800" dirty="0">
                <a:solidFill>
                  <a:srgbClr val="FFFFFF"/>
                </a:solidFill>
                <a:latin typeface="Arial"/>
                <a:cs typeface="Arial"/>
              </a:rPr>
              <a:t>e</a:t>
            </a:r>
            <a:r>
              <a:rPr sz="800" spc="-45" dirty="0">
                <a:solidFill>
                  <a:srgbClr val="FFFFFF"/>
                </a:solidFill>
                <a:latin typeface="Arial"/>
                <a:cs typeface="Arial"/>
              </a:rPr>
              <a:t>r</a:t>
            </a:r>
            <a:r>
              <a:rPr sz="800" spc="-5" dirty="0">
                <a:solidFill>
                  <a:srgbClr val="FFFFFF"/>
                </a:solidFill>
                <a:latin typeface="Arial"/>
                <a:cs typeface="Arial"/>
              </a:rPr>
              <a:t>, t</a:t>
            </a:r>
            <a:r>
              <a:rPr sz="800" dirty="0">
                <a:solidFill>
                  <a:srgbClr val="FFFFFF"/>
                </a:solidFill>
                <a:latin typeface="Arial"/>
                <a:cs typeface="Arial"/>
              </a:rPr>
              <a:t>hree-coordina</a:t>
            </a:r>
            <a:r>
              <a:rPr sz="800" spc="-5" dirty="0">
                <a:solidFill>
                  <a:srgbClr val="FFFFFF"/>
                </a:solidFill>
                <a:latin typeface="Arial"/>
                <a:cs typeface="Arial"/>
              </a:rPr>
              <a:t>t</a:t>
            </a:r>
            <a:r>
              <a:rPr sz="800" dirty="0">
                <a:solidFill>
                  <a:srgbClr val="FFFFFF"/>
                </a:solidFill>
                <a:latin typeface="Arial"/>
                <a:cs typeface="Arial"/>
              </a:rPr>
              <a:t>e</a:t>
            </a:r>
            <a:r>
              <a:rPr sz="800" spc="-5" dirty="0">
                <a:solidFill>
                  <a:srgbClr val="FFFFFF"/>
                </a:solidFill>
                <a:latin typeface="Arial"/>
                <a:cs typeface="Arial"/>
              </a:rPr>
              <a:t> </a:t>
            </a:r>
            <a:r>
              <a:rPr sz="800" dirty="0">
                <a:solidFill>
                  <a:srgbClr val="FFFFFF"/>
                </a:solidFill>
                <a:latin typeface="Arial"/>
                <a:cs typeface="Arial"/>
              </a:rPr>
              <a:t>measuring</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st</a:t>
            </a:r>
            <a:r>
              <a:rPr sz="800" dirty="0">
                <a:solidFill>
                  <a:srgbClr val="FFFFFF"/>
                </a:solidFill>
                <a:latin typeface="Arial"/>
                <a:cs typeface="Arial"/>
              </a:rPr>
              <a:t>rumen</a:t>
            </a:r>
            <a:r>
              <a:rPr sz="800" spc="-5" dirty="0">
                <a:solidFill>
                  <a:srgbClr val="FFFFFF"/>
                </a:solidFill>
                <a:latin typeface="Arial"/>
                <a:cs typeface="Arial"/>
              </a:rPr>
              <a:t>t, </a:t>
            </a:r>
            <a:r>
              <a:rPr sz="800" dirty="0">
                <a:solidFill>
                  <a:srgbClr val="FFFFFF"/>
                </a:solidFill>
                <a:latin typeface="Arial"/>
                <a:cs typeface="Arial"/>
              </a:rPr>
              <a:t>dynamic</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st</a:t>
            </a:r>
            <a:r>
              <a:rPr sz="800" dirty="0">
                <a:solidFill>
                  <a:srgbClr val="FFFFFF"/>
                </a:solidFill>
                <a:latin typeface="Arial"/>
                <a:cs typeface="Arial"/>
              </a:rPr>
              <a:t>a</a:t>
            </a:r>
            <a:r>
              <a:rPr sz="800" spc="-5" dirty="0">
                <a:solidFill>
                  <a:srgbClr val="FFFFFF"/>
                </a:solidFill>
                <a:latin typeface="Arial"/>
                <a:cs typeface="Arial"/>
              </a:rPr>
              <a:t>t</a:t>
            </a:r>
            <a:r>
              <a:rPr sz="800" dirty="0">
                <a:solidFill>
                  <a:srgbClr val="FFFFFF"/>
                </a:solidFill>
                <a:latin typeface="Arial"/>
                <a:cs typeface="Arial"/>
              </a:rPr>
              <a:t>ic</a:t>
            </a:r>
            <a:r>
              <a:rPr sz="800" spc="-5" dirty="0">
                <a:solidFill>
                  <a:srgbClr val="FFFFFF"/>
                </a:solidFill>
                <a:latin typeface="Arial"/>
                <a:cs typeface="Arial"/>
              </a:rPr>
              <a:t> </a:t>
            </a:r>
            <a:r>
              <a:rPr sz="800" dirty="0">
                <a:solidFill>
                  <a:srgbClr val="FFFFFF"/>
                </a:solidFill>
                <a:latin typeface="Arial"/>
                <a:cs typeface="Arial"/>
              </a:rPr>
              <a:t>balance</a:t>
            </a:r>
            <a:r>
              <a:rPr sz="800" spc="-5" dirty="0">
                <a:solidFill>
                  <a:srgbClr val="FFFFFF"/>
                </a:solidFill>
                <a:latin typeface="Arial"/>
                <a:cs typeface="Arial"/>
              </a:rPr>
              <a:t> </a:t>
            </a:r>
            <a:r>
              <a:rPr sz="800" dirty="0">
                <a:solidFill>
                  <a:srgbClr val="FFFFFF"/>
                </a:solidFill>
                <a:latin typeface="Arial"/>
                <a:cs typeface="Arial"/>
              </a:rPr>
              <a:t>measuring in</a:t>
            </a:r>
            <a:r>
              <a:rPr sz="800" spc="-5" dirty="0">
                <a:solidFill>
                  <a:srgbClr val="FFFFFF"/>
                </a:solidFill>
                <a:latin typeface="Arial"/>
                <a:cs typeface="Arial"/>
              </a:rPr>
              <a:t>st</a:t>
            </a:r>
            <a:r>
              <a:rPr sz="800" dirty="0">
                <a:solidFill>
                  <a:srgbClr val="FFFFFF"/>
                </a:solidFill>
                <a:latin typeface="Arial"/>
                <a:cs typeface="Arial"/>
              </a:rPr>
              <a:t>rumen</a:t>
            </a:r>
            <a:r>
              <a:rPr sz="800" spc="-5" dirty="0">
                <a:solidFill>
                  <a:srgbClr val="FFFFFF"/>
                </a:solidFill>
                <a:latin typeface="Arial"/>
                <a:cs typeface="Arial"/>
              </a:rPr>
              <a:t>t, </a:t>
            </a:r>
            <a:r>
              <a:rPr sz="800" dirty="0">
                <a:solidFill>
                  <a:srgbClr val="FFFFFF"/>
                </a:solidFill>
                <a:latin typeface="Arial"/>
                <a:cs typeface="Arial"/>
              </a:rPr>
              <a:t>laser</a:t>
            </a:r>
            <a:r>
              <a:rPr sz="800" spc="-5" dirty="0">
                <a:solidFill>
                  <a:srgbClr val="FFFFFF"/>
                </a:solidFill>
                <a:latin typeface="Arial"/>
                <a:cs typeface="Arial"/>
              </a:rPr>
              <a:t> </a:t>
            </a:r>
            <a:r>
              <a:rPr sz="800" dirty="0">
                <a:solidFill>
                  <a:srgbClr val="FFFFFF"/>
                </a:solidFill>
                <a:latin typeface="Arial"/>
                <a:cs typeface="Arial"/>
              </a:rPr>
              <a:t>rapid</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t</a:t>
            </a:r>
            <a:r>
              <a:rPr sz="800" dirty="0">
                <a:solidFill>
                  <a:srgbClr val="FFFFFF"/>
                </a:solidFill>
                <a:latin typeface="Arial"/>
                <a:cs typeface="Arial"/>
              </a:rPr>
              <a:t>o</a:t>
            </a:r>
            <a:r>
              <a:rPr sz="800" spc="-5" dirty="0">
                <a:solidFill>
                  <a:srgbClr val="FFFFFF"/>
                </a:solidFill>
                <a:latin typeface="Arial"/>
                <a:cs typeface="Arial"/>
              </a:rPr>
              <a:t>t</a:t>
            </a:r>
            <a:r>
              <a:rPr sz="800" dirty="0">
                <a:solidFill>
                  <a:srgbClr val="FFFFFF"/>
                </a:solidFill>
                <a:latin typeface="Arial"/>
                <a:cs typeface="Arial"/>
              </a:rPr>
              <a:t>yping</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st</a:t>
            </a:r>
            <a:r>
              <a:rPr sz="800" dirty="0">
                <a:solidFill>
                  <a:srgbClr val="FFFFFF"/>
                </a:solidFill>
                <a:latin typeface="Arial"/>
                <a:cs typeface="Arial"/>
              </a:rPr>
              <a:t>rumen</a:t>
            </a:r>
            <a:r>
              <a:rPr sz="800" spc="-5" dirty="0">
                <a:solidFill>
                  <a:srgbClr val="FFFFFF"/>
                </a:solidFill>
                <a:latin typeface="Arial"/>
                <a:cs typeface="Arial"/>
              </a:rPr>
              <a:t>t, </a:t>
            </a:r>
            <a:r>
              <a:rPr sz="800" dirty="0">
                <a:solidFill>
                  <a:srgbClr val="FFFFFF"/>
                </a:solidFill>
                <a:latin typeface="Arial"/>
                <a:cs typeface="Arial"/>
              </a:rPr>
              <a:t>mul</a:t>
            </a:r>
            <a:r>
              <a:rPr sz="800" spc="-5" dirty="0">
                <a:solidFill>
                  <a:srgbClr val="FFFFFF"/>
                </a:solidFill>
                <a:latin typeface="Arial"/>
                <a:cs typeface="Arial"/>
              </a:rPr>
              <a:t>t</a:t>
            </a:r>
            <a:r>
              <a:rPr sz="800" dirty="0">
                <a:solidFill>
                  <a:srgbClr val="FFFFFF"/>
                </a:solidFill>
                <a:latin typeface="Arial"/>
                <a:cs typeface="Arial"/>
              </a:rPr>
              <a:t>i</a:t>
            </a:r>
            <a:r>
              <a:rPr sz="800" spc="-5" dirty="0">
                <a:solidFill>
                  <a:srgbClr val="FFFFFF"/>
                </a:solidFill>
                <a:latin typeface="Arial"/>
                <a:cs typeface="Arial"/>
              </a:rPr>
              <a:t>-f</a:t>
            </a:r>
            <a:r>
              <a:rPr sz="800" dirty="0">
                <a:solidFill>
                  <a:srgbClr val="FFFFFF"/>
                </a:solidFill>
                <a:latin typeface="Arial"/>
                <a:cs typeface="Arial"/>
              </a:rPr>
              <a:t>un</a:t>
            </a:r>
            <a:r>
              <a:rPr sz="800" spc="-5" dirty="0">
                <a:solidFill>
                  <a:srgbClr val="FFFFFF"/>
                </a:solidFill>
                <a:latin typeface="Arial"/>
                <a:cs typeface="Arial"/>
              </a:rPr>
              <a:t>ct</a:t>
            </a:r>
            <a:r>
              <a:rPr sz="800" dirty="0">
                <a:solidFill>
                  <a:srgbClr val="FFFFFF"/>
                </a:solidFill>
                <a:latin typeface="Arial"/>
                <a:cs typeface="Arial"/>
              </a:rPr>
              <a:t>ional</a:t>
            </a:r>
            <a:r>
              <a:rPr sz="800" spc="-5" dirty="0">
                <a:solidFill>
                  <a:srgbClr val="FFFFFF"/>
                </a:solidFill>
                <a:latin typeface="Arial"/>
                <a:cs typeface="Arial"/>
              </a:rPr>
              <a:t> </a:t>
            </a:r>
            <a:r>
              <a:rPr sz="800" dirty="0">
                <a:solidFill>
                  <a:srgbClr val="FFFFFF"/>
                </a:solidFill>
                <a:latin typeface="Arial"/>
                <a:cs typeface="Arial"/>
              </a:rPr>
              <a:t>sho</a:t>
            </a:r>
            <a:r>
              <a:rPr sz="800" spc="-5" dirty="0">
                <a:solidFill>
                  <a:srgbClr val="FFFFFF"/>
                </a:solidFill>
                <a:latin typeface="Arial"/>
                <a:cs typeface="Arial"/>
              </a:rPr>
              <a:t>t </a:t>
            </a:r>
            <a:r>
              <a:rPr sz="800" dirty="0">
                <a:solidFill>
                  <a:srgbClr val="FFFFFF"/>
                </a:solidFill>
                <a:latin typeface="Arial"/>
                <a:cs typeface="Arial"/>
              </a:rPr>
              <a:t>bla</a:t>
            </a:r>
            <a:r>
              <a:rPr sz="800" spc="-5" dirty="0">
                <a:solidFill>
                  <a:srgbClr val="FFFFFF"/>
                </a:solidFill>
                <a:latin typeface="Arial"/>
                <a:cs typeface="Arial"/>
              </a:rPr>
              <a:t>st</a:t>
            </a:r>
            <a:r>
              <a:rPr sz="800" dirty="0">
                <a:solidFill>
                  <a:srgbClr val="FFFFFF"/>
                </a:solidFill>
                <a:latin typeface="Arial"/>
                <a:cs typeface="Arial"/>
              </a:rPr>
              <a:t>ing</a:t>
            </a:r>
            <a:r>
              <a:rPr sz="800" spc="-5" dirty="0">
                <a:solidFill>
                  <a:srgbClr val="FFFFFF"/>
                </a:solidFill>
                <a:latin typeface="Arial"/>
                <a:cs typeface="Arial"/>
              </a:rPr>
              <a:t> </a:t>
            </a:r>
            <a:r>
              <a:rPr sz="800" dirty="0">
                <a:solidFill>
                  <a:srgbClr val="FFFFFF"/>
                </a:solidFill>
                <a:latin typeface="Arial"/>
                <a:cs typeface="Arial"/>
              </a:rPr>
              <a:t>machine</a:t>
            </a:r>
            <a:r>
              <a:rPr sz="800" spc="-5" dirty="0">
                <a:solidFill>
                  <a:srgbClr val="FFFFFF"/>
                </a:solidFill>
                <a:latin typeface="Arial"/>
                <a:cs typeface="Arial"/>
              </a:rPr>
              <a:t>, </a:t>
            </a:r>
            <a:r>
              <a:rPr sz="800" dirty="0">
                <a:solidFill>
                  <a:srgbClr val="FFFFFF"/>
                </a:solidFill>
                <a:latin typeface="Arial"/>
                <a:cs typeface="Arial"/>
              </a:rPr>
              <a:t>au</a:t>
            </a:r>
            <a:r>
              <a:rPr sz="800" spc="-5" dirty="0">
                <a:solidFill>
                  <a:srgbClr val="FFFFFF"/>
                </a:solidFill>
                <a:latin typeface="Arial"/>
                <a:cs typeface="Arial"/>
              </a:rPr>
              <a:t>t</a:t>
            </a:r>
            <a:r>
              <a:rPr sz="800" dirty="0">
                <a:solidFill>
                  <a:srgbClr val="FFFFFF"/>
                </a:solidFill>
                <a:latin typeface="Arial"/>
                <a:cs typeface="Arial"/>
              </a:rPr>
              <a:t>oma</a:t>
            </a:r>
            <a:r>
              <a:rPr sz="800" spc="-5" dirty="0">
                <a:solidFill>
                  <a:srgbClr val="FFFFFF"/>
                </a:solidFill>
                <a:latin typeface="Arial"/>
                <a:cs typeface="Arial"/>
              </a:rPr>
              <a:t>t</a:t>
            </a:r>
            <a:r>
              <a:rPr sz="800" dirty="0">
                <a:solidFill>
                  <a:srgbClr val="FFFFFF"/>
                </a:solidFill>
                <a:latin typeface="Arial"/>
                <a:cs typeface="Arial"/>
              </a:rPr>
              <a:t>ic</a:t>
            </a:r>
            <a:r>
              <a:rPr sz="800" spc="-5" dirty="0">
                <a:solidFill>
                  <a:srgbClr val="FFFFFF"/>
                </a:solidFill>
                <a:latin typeface="Arial"/>
                <a:cs typeface="Arial"/>
              </a:rPr>
              <a:t> </a:t>
            </a:r>
            <a:r>
              <a:rPr sz="800" dirty="0">
                <a:solidFill>
                  <a:srgbClr val="FFFFFF"/>
                </a:solidFill>
                <a:latin typeface="Arial"/>
                <a:cs typeface="Arial"/>
              </a:rPr>
              <a:t>argon</a:t>
            </a:r>
            <a:r>
              <a:rPr sz="800" spc="-5" dirty="0">
                <a:solidFill>
                  <a:srgbClr val="FFFFFF"/>
                </a:solidFill>
                <a:latin typeface="Arial"/>
                <a:cs typeface="Arial"/>
              </a:rPr>
              <a:t> </a:t>
            </a:r>
            <a:r>
              <a:rPr sz="800" dirty="0">
                <a:solidFill>
                  <a:srgbClr val="FFFFFF"/>
                </a:solidFill>
                <a:latin typeface="Arial"/>
                <a:cs typeface="Arial"/>
              </a:rPr>
              <a:t>arc</a:t>
            </a:r>
            <a:r>
              <a:rPr sz="800" spc="-5" dirty="0">
                <a:solidFill>
                  <a:srgbClr val="FFFFFF"/>
                </a:solidFill>
                <a:latin typeface="Arial"/>
                <a:cs typeface="Arial"/>
              </a:rPr>
              <a:t> </a:t>
            </a:r>
            <a:r>
              <a:rPr sz="800" spc="-25" dirty="0">
                <a:solidFill>
                  <a:srgbClr val="FFFFFF"/>
                </a:solidFill>
                <a:latin typeface="Arial"/>
                <a:cs typeface="Arial"/>
              </a:rPr>
              <a:t>W</a:t>
            </a:r>
            <a:r>
              <a:rPr sz="800" dirty="0">
                <a:solidFill>
                  <a:srgbClr val="FFFFFF"/>
                </a:solidFill>
                <a:latin typeface="Arial"/>
                <a:cs typeface="Arial"/>
              </a:rPr>
              <a:t>elding</a:t>
            </a:r>
            <a:r>
              <a:rPr sz="800" spc="-5" dirty="0">
                <a:solidFill>
                  <a:srgbClr val="FFFFFF"/>
                </a:solidFill>
                <a:latin typeface="Arial"/>
                <a:cs typeface="Arial"/>
              </a:rPr>
              <a:t> </a:t>
            </a:r>
            <a:r>
              <a:rPr sz="800" dirty="0">
                <a:solidFill>
                  <a:srgbClr val="FFFFFF"/>
                </a:solidFill>
                <a:latin typeface="Arial"/>
                <a:cs typeface="Arial"/>
              </a:rPr>
              <a:t>machines</a:t>
            </a:r>
            <a:r>
              <a:rPr sz="800" spc="-5" dirty="0">
                <a:solidFill>
                  <a:srgbClr val="FFFFFF"/>
                </a:solidFill>
                <a:latin typeface="Arial"/>
                <a:cs typeface="Arial"/>
              </a:rPr>
              <a:t> , </a:t>
            </a:r>
            <a:r>
              <a:rPr sz="800" dirty="0">
                <a:solidFill>
                  <a:srgbClr val="FFFFFF"/>
                </a:solidFill>
                <a:latin typeface="Arial"/>
                <a:cs typeface="Arial"/>
              </a:rPr>
              <a:t>large</a:t>
            </a:r>
            <a:r>
              <a:rPr sz="800" spc="-5" dirty="0">
                <a:solidFill>
                  <a:srgbClr val="FFFFFF"/>
                </a:solidFill>
                <a:latin typeface="Arial"/>
                <a:cs typeface="Arial"/>
              </a:rPr>
              <a:t> </a:t>
            </a:r>
            <a:r>
              <a:rPr sz="800" dirty="0">
                <a:solidFill>
                  <a:srgbClr val="FFFFFF"/>
                </a:solidFill>
                <a:latin typeface="Arial"/>
                <a:cs typeface="Arial"/>
              </a:rPr>
              <a:t>ve</a:t>
            </a:r>
            <a:r>
              <a:rPr sz="800" spc="-5" dirty="0">
                <a:solidFill>
                  <a:srgbClr val="FFFFFF"/>
                </a:solidFill>
                <a:latin typeface="Arial"/>
                <a:cs typeface="Arial"/>
              </a:rPr>
              <a:t>rt</a:t>
            </a:r>
            <a:r>
              <a:rPr sz="800" dirty="0">
                <a:solidFill>
                  <a:srgbClr val="FFFFFF"/>
                </a:solidFill>
                <a:latin typeface="Arial"/>
                <a:cs typeface="Arial"/>
              </a:rPr>
              <a:t>ical</a:t>
            </a:r>
            <a:r>
              <a:rPr sz="800" spc="-5" dirty="0">
                <a:solidFill>
                  <a:srgbClr val="FFFFFF"/>
                </a:solidFill>
                <a:latin typeface="Arial"/>
                <a:cs typeface="Arial"/>
              </a:rPr>
              <a:t> </a:t>
            </a:r>
            <a:r>
              <a:rPr sz="800" dirty="0">
                <a:solidFill>
                  <a:srgbClr val="FFFFFF"/>
                </a:solidFill>
                <a:latin typeface="Arial"/>
                <a:cs typeface="Arial"/>
              </a:rPr>
              <a:t>la</a:t>
            </a:r>
            <a:r>
              <a:rPr sz="800" spc="-5" dirty="0">
                <a:solidFill>
                  <a:srgbClr val="FFFFFF"/>
                </a:solidFill>
                <a:latin typeface="Arial"/>
                <a:cs typeface="Arial"/>
              </a:rPr>
              <a:t>t</a:t>
            </a:r>
            <a:r>
              <a:rPr sz="800" dirty="0">
                <a:solidFill>
                  <a:srgbClr val="FFFFFF"/>
                </a:solidFill>
                <a:latin typeface="Arial"/>
                <a:cs typeface="Arial"/>
              </a:rPr>
              <a:t>he</a:t>
            </a:r>
            <a:r>
              <a:rPr sz="800" spc="-5" dirty="0">
                <a:solidFill>
                  <a:srgbClr val="FFFFFF"/>
                </a:solidFill>
                <a:latin typeface="Arial"/>
                <a:cs typeface="Arial"/>
              </a:rPr>
              <a:t>s, </a:t>
            </a:r>
            <a:r>
              <a:rPr sz="800" dirty="0">
                <a:solidFill>
                  <a:srgbClr val="FFFFFF"/>
                </a:solidFill>
                <a:latin typeface="Arial"/>
                <a:cs typeface="Arial"/>
              </a:rPr>
              <a:t>large</a:t>
            </a:r>
            <a:r>
              <a:rPr sz="800" spc="-5" dirty="0">
                <a:solidFill>
                  <a:srgbClr val="FFFFFF"/>
                </a:solidFill>
                <a:latin typeface="Arial"/>
                <a:cs typeface="Arial"/>
              </a:rPr>
              <a:t> </a:t>
            </a:r>
            <a:r>
              <a:rPr sz="800" dirty="0">
                <a:solidFill>
                  <a:srgbClr val="FFFFFF"/>
                </a:solidFill>
                <a:latin typeface="Arial"/>
                <a:cs typeface="Arial"/>
              </a:rPr>
              <a:t>grinding</a:t>
            </a:r>
            <a:r>
              <a:rPr sz="800" spc="-5" dirty="0">
                <a:solidFill>
                  <a:srgbClr val="FFFFFF"/>
                </a:solidFill>
                <a:latin typeface="Arial"/>
                <a:cs typeface="Arial"/>
              </a:rPr>
              <a:t> </a:t>
            </a:r>
            <a:r>
              <a:rPr sz="800" dirty="0">
                <a:solidFill>
                  <a:srgbClr val="FFFFFF"/>
                </a:solidFill>
                <a:latin typeface="Arial"/>
                <a:cs typeface="Arial"/>
              </a:rPr>
              <a:t>machine</a:t>
            </a:r>
            <a:r>
              <a:rPr sz="800" spc="-5" dirty="0">
                <a:solidFill>
                  <a:srgbClr val="FFFFFF"/>
                </a:solidFill>
                <a:latin typeface="Arial"/>
                <a:cs typeface="Arial"/>
              </a:rPr>
              <a:t>s, </a:t>
            </a:r>
            <a:r>
              <a:rPr sz="800" dirty="0">
                <a:solidFill>
                  <a:srgbClr val="FFFFFF"/>
                </a:solidFill>
                <a:latin typeface="Arial"/>
                <a:cs typeface="Arial"/>
              </a:rPr>
              <a:t>CNC</a:t>
            </a:r>
            <a:r>
              <a:rPr sz="800" spc="-5" dirty="0">
                <a:solidFill>
                  <a:srgbClr val="FFFFFF"/>
                </a:solidFill>
                <a:latin typeface="Arial"/>
                <a:cs typeface="Arial"/>
              </a:rPr>
              <a:t> </a:t>
            </a:r>
            <a:r>
              <a:rPr sz="800" dirty="0">
                <a:solidFill>
                  <a:srgbClr val="FFFFFF"/>
                </a:solidFill>
                <a:latin typeface="Arial"/>
                <a:cs typeface="Arial"/>
              </a:rPr>
              <a:t>machine</a:t>
            </a:r>
            <a:r>
              <a:rPr sz="800" spc="-5" dirty="0">
                <a:solidFill>
                  <a:srgbClr val="FFFFFF"/>
                </a:solidFill>
                <a:latin typeface="Arial"/>
                <a:cs typeface="Arial"/>
              </a:rPr>
              <a:t> t</a:t>
            </a:r>
            <a:r>
              <a:rPr sz="800" dirty="0">
                <a:solidFill>
                  <a:srgbClr val="FFFFFF"/>
                </a:solidFill>
                <a:latin typeface="Arial"/>
                <a:cs typeface="Arial"/>
              </a:rPr>
              <a:t>ool</a:t>
            </a:r>
            <a:r>
              <a:rPr sz="800" spc="-5" dirty="0">
                <a:solidFill>
                  <a:srgbClr val="FFFFFF"/>
                </a:solidFill>
                <a:latin typeface="Arial"/>
                <a:cs typeface="Arial"/>
              </a:rPr>
              <a:t> </a:t>
            </a:r>
            <a:r>
              <a:rPr sz="800" dirty="0">
                <a:solidFill>
                  <a:srgbClr val="FFFFFF"/>
                </a:solidFill>
                <a:latin typeface="Arial"/>
                <a:cs typeface="Arial"/>
              </a:rPr>
              <a:t>clu</a:t>
            </a:r>
            <a:r>
              <a:rPr sz="800" spc="-5" dirty="0">
                <a:solidFill>
                  <a:srgbClr val="FFFFFF"/>
                </a:solidFill>
                <a:latin typeface="Arial"/>
                <a:cs typeface="Arial"/>
              </a:rPr>
              <a:t>st</a:t>
            </a:r>
            <a:r>
              <a:rPr sz="800" dirty="0">
                <a:solidFill>
                  <a:srgbClr val="FFFFFF"/>
                </a:solidFill>
                <a:latin typeface="Arial"/>
                <a:cs typeface="Arial"/>
              </a:rPr>
              <a:t>ers</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t</a:t>
            </a:r>
            <a:r>
              <a:rPr sz="800" dirty="0">
                <a:solidFill>
                  <a:srgbClr val="FFFFFF"/>
                </a:solidFill>
                <a:latin typeface="Arial"/>
                <a:cs typeface="Arial"/>
              </a:rPr>
              <a:t>her</a:t>
            </a:r>
            <a:r>
              <a:rPr sz="800" spc="-5" dirty="0">
                <a:solidFill>
                  <a:srgbClr val="FFFFFF"/>
                </a:solidFill>
                <a:latin typeface="Arial"/>
                <a:cs typeface="Arial"/>
              </a:rPr>
              <a:t> </a:t>
            </a:r>
            <a:r>
              <a:rPr sz="800" dirty="0">
                <a:solidFill>
                  <a:srgbClr val="FFFFFF"/>
                </a:solidFill>
                <a:latin typeface="Arial"/>
                <a:cs typeface="Arial"/>
              </a:rPr>
              <a:t>advanced</a:t>
            </a:r>
            <a:r>
              <a:rPr sz="800" spc="-5" dirty="0">
                <a:solidFill>
                  <a:srgbClr val="FFFFFF"/>
                </a:solidFill>
                <a:latin typeface="Arial"/>
                <a:cs typeface="Arial"/>
              </a:rPr>
              <a:t> </a:t>
            </a:r>
            <a:r>
              <a:rPr sz="800" dirty="0">
                <a:solidFill>
                  <a:srgbClr val="FFFFFF"/>
                </a:solidFill>
                <a:latin typeface="Arial"/>
                <a:cs typeface="Arial"/>
              </a:rPr>
              <a:t>2</a:t>
            </a:r>
            <a:r>
              <a:rPr sz="800" spc="-5" dirty="0">
                <a:solidFill>
                  <a:srgbClr val="FFFFFF"/>
                </a:solidFill>
                <a:latin typeface="Arial"/>
                <a:cs typeface="Arial"/>
              </a:rPr>
              <a:t>,</a:t>
            </a:r>
            <a:r>
              <a:rPr sz="800" dirty="0">
                <a:solidFill>
                  <a:srgbClr val="FFFFFF"/>
                </a:solidFill>
                <a:latin typeface="Arial"/>
                <a:cs typeface="Arial"/>
              </a:rPr>
              <a:t>000</a:t>
            </a:r>
            <a:r>
              <a:rPr sz="800" spc="-5" dirty="0">
                <a:solidFill>
                  <a:srgbClr val="FFFFFF"/>
                </a:solidFill>
                <a:latin typeface="Arial"/>
                <a:cs typeface="Arial"/>
              </a:rPr>
              <a:t> </a:t>
            </a:r>
            <a:r>
              <a:rPr sz="800" dirty="0">
                <a:solidFill>
                  <a:srgbClr val="FFFFFF"/>
                </a:solidFill>
                <a:latin typeface="Arial"/>
                <a:cs typeface="Arial"/>
              </a:rPr>
              <a:t>se</a:t>
            </a:r>
            <a:r>
              <a:rPr sz="800" spc="-5" dirty="0">
                <a:solidFill>
                  <a:srgbClr val="FFFFFF"/>
                </a:solidFill>
                <a:latin typeface="Arial"/>
                <a:cs typeface="Arial"/>
              </a:rPr>
              <a:t>t</a:t>
            </a:r>
            <a:r>
              <a:rPr sz="800" dirty="0">
                <a:solidFill>
                  <a:srgbClr val="FFFFFF"/>
                </a:solidFill>
                <a:latin typeface="Arial"/>
                <a:cs typeface="Arial"/>
              </a:rPr>
              <a:t>s</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f </a:t>
            </a:r>
            <a:r>
              <a:rPr sz="800" dirty="0">
                <a:solidFill>
                  <a:srgbClr val="FFFFFF"/>
                </a:solidFill>
                <a:latin typeface="Arial"/>
                <a:cs typeface="Arial"/>
              </a:rPr>
              <a:t>produ</a:t>
            </a:r>
            <a:r>
              <a:rPr sz="800" spc="-5" dirty="0">
                <a:solidFill>
                  <a:srgbClr val="FFFFFF"/>
                </a:solidFill>
                <a:latin typeface="Arial"/>
                <a:cs typeface="Arial"/>
              </a:rPr>
              <a:t>ct</a:t>
            </a:r>
            <a:r>
              <a:rPr sz="800" dirty="0">
                <a:solidFill>
                  <a:srgbClr val="FFFFFF"/>
                </a:solidFill>
                <a:latin typeface="Arial"/>
                <a:cs typeface="Arial"/>
              </a:rPr>
              <a:t>ion</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t</a:t>
            </a:r>
            <a:r>
              <a:rPr sz="800" dirty="0">
                <a:solidFill>
                  <a:srgbClr val="FFFFFF"/>
                </a:solidFill>
                <a:latin typeface="Arial"/>
                <a:cs typeface="Arial"/>
              </a:rPr>
              <a:t>e</a:t>
            </a:r>
            <a:r>
              <a:rPr sz="800" spc="-5" dirty="0">
                <a:solidFill>
                  <a:srgbClr val="FFFFFF"/>
                </a:solidFill>
                <a:latin typeface="Arial"/>
                <a:cs typeface="Arial"/>
              </a:rPr>
              <a:t>st</a:t>
            </a:r>
            <a:r>
              <a:rPr sz="800" dirty="0">
                <a:solidFill>
                  <a:srgbClr val="FFFFFF"/>
                </a:solidFill>
                <a:latin typeface="Arial"/>
                <a:cs typeface="Arial"/>
              </a:rPr>
              <a:t>ing equipmen</a:t>
            </a:r>
            <a:r>
              <a:rPr sz="800" spc="-5" dirty="0">
                <a:solidFill>
                  <a:srgbClr val="FFFFFF"/>
                </a:solidFill>
                <a:latin typeface="Arial"/>
                <a:cs typeface="Arial"/>
              </a:rPr>
              <a:t>t .</a:t>
            </a:r>
            <a:r>
              <a:rPr sz="800" spc="-15" dirty="0">
                <a:solidFill>
                  <a:srgbClr val="FFFFFF"/>
                </a:solidFill>
                <a:latin typeface="Arial"/>
                <a:cs typeface="Arial"/>
              </a:rPr>
              <a:t> </a:t>
            </a:r>
            <a:r>
              <a:rPr sz="800" spc="-5" dirty="0">
                <a:solidFill>
                  <a:srgbClr val="FFFFFF"/>
                </a:solidFill>
                <a:latin typeface="Arial"/>
                <a:cs typeface="Arial"/>
              </a:rPr>
              <a:t>T</a:t>
            </a:r>
            <a:r>
              <a:rPr sz="800" dirty="0">
                <a:solidFill>
                  <a:srgbClr val="FFFFFF"/>
                </a:solidFill>
                <a:latin typeface="Arial"/>
                <a:cs typeface="Arial"/>
              </a:rPr>
              <a:t>here</a:t>
            </a:r>
            <a:r>
              <a:rPr sz="800" spc="-5" dirty="0">
                <a:solidFill>
                  <a:srgbClr val="FFFFFF"/>
                </a:solidFill>
                <a:latin typeface="Arial"/>
                <a:cs typeface="Arial"/>
              </a:rPr>
              <a:t> </a:t>
            </a:r>
            <a:r>
              <a:rPr sz="800" dirty="0">
                <a:solidFill>
                  <a:srgbClr val="FFFFFF"/>
                </a:solidFill>
                <a:latin typeface="Arial"/>
                <a:cs typeface="Arial"/>
              </a:rPr>
              <a:t>are</a:t>
            </a:r>
            <a:r>
              <a:rPr sz="800" spc="-5" dirty="0">
                <a:solidFill>
                  <a:srgbClr val="FFFFFF"/>
                </a:solidFill>
                <a:latin typeface="Arial"/>
                <a:cs typeface="Arial"/>
              </a:rPr>
              <a:t> </a:t>
            </a:r>
            <a:r>
              <a:rPr sz="800" dirty="0">
                <a:solidFill>
                  <a:srgbClr val="FFFFFF"/>
                </a:solidFill>
                <a:latin typeface="Arial"/>
                <a:cs typeface="Arial"/>
              </a:rPr>
              <a:t>more</a:t>
            </a:r>
            <a:r>
              <a:rPr sz="800" spc="-5" dirty="0">
                <a:solidFill>
                  <a:srgbClr val="FFFFFF"/>
                </a:solidFill>
                <a:latin typeface="Arial"/>
                <a:cs typeface="Arial"/>
              </a:rPr>
              <a:t> t</a:t>
            </a:r>
            <a:r>
              <a:rPr sz="800" dirty="0">
                <a:solidFill>
                  <a:srgbClr val="FFFFFF"/>
                </a:solidFill>
                <a:latin typeface="Arial"/>
                <a:cs typeface="Arial"/>
              </a:rPr>
              <a:t>han</a:t>
            </a:r>
            <a:r>
              <a:rPr sz="800" spc="-5" dirty="0">
                <a:solidFill>
                  <a:srgbClr val="FFFFFF"/>
                </a:solidFill>
                <a:latin typeface="Arial"/>
                <a:cs typeface="Arial"/>
              </a:rPr>
              <a:t> </a:t>
            </a:r>
            <a:r>
              <a:rPr sz="800" dirty="0">
                <a:solidFill>
                  <a:srgbClr val="FFFFFF"/>
                </a:solidFill>
                <a:latin typeface="Arial"/>
                <a:cs typeface="Arial"/>
              </a:rPr>
              <a:t>3</a:t>
            </a:r>
            <a:r>
              <a:rPr sz="800" spc="-5" dirty="0">
                <a:solidFill>
                  <a:srgbClr val="FFFFFF"/>
                </a:solidFill>
                <a:latin typeface="Arial"/>
                <a:cs typeface="Arial"/>
              </a:rPr>
              <a:t>,</a:t>
            </a:r>
            <a:r>
              <a:rPr sz="800" dirty="0">
                <a:solidFill>
                  <a:srgbClr val="FFFFFF"/>
                </a:solidFill>
                <a:latin typeface="Arial"/>
                <a:cs typeface="Arial"/>
              </a:rPr>
              <a:t>000</a:t>
            </a:r>
            <a:r>
              <a:rPr sz="800" spc="-5" dirty="0">
                <a:solidFill>
                  <a:srgbClr val="FFFFFF"/>
                </a:solidFill>
                <a:latin typeface="Arial"/>
                <a:cs typeface="Arial"/>
              </a:rPr>
              <a:t> </a:t>
            </a:r>
            <a:r>
              <a:rPr sz="800" dirty="0">
                <a:solidFill>
                  <a:srgbClr val="FFFFFF"/>
                </a:solidFill>
                <a:latin typeface="Arial"/>
                <a:cs typeface="Arial"/>
              </a:rPr>
              <a:t>employees</a:t>
            </a:r>
            <a:r>
              <a:rPr sz="800" spc="-5" dirty="0">
                <a:solidFill>
                  <a:srgbClr val="FFFFFF"/>
                </a:solidFill>
                <a:latin typeface="Arial"/>
                <a:cs typeface="Arial"/>
              </a:rPr>
              <a:t> , </a:t>
            </a:r>
            <a:r>
              <a:rPr sz="800" dirty="0">
                <a:solidFill>
                  <a:srgbClr val="FFFFFF"/>
                </a:solidFill>
                <a:latin typeface="Arial"/>
                <a:cs typeface="Arial"/>
              </a:rPr>
              <a:t>colleges</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t</a:t>
            </a:r>
            <a:r>
              <a:rPr sz="800" dirty="0">
                <a:solidFill>
                  <a:srgbClr val="FFFFFF"/>
                </a:solidFill>
                <a:latin typeface="Arial"/>
                <a:cs typeface="Arial"/>
              </a:rPr>
              <a:t>echnical</a:t>
            </a:r>
            <a:r>
              <a:rPr sz="800" spc="-5" dirty="0">
                <a:solidFill>
                  <a:srgbClr val="FFFFFF"/>
                </a:solidFill>
                <a:latin typeface="Arial"/>
                <a:cs typeface="Arial"/>
              </a:rPr>
              <a:t> </a:t>
            </a:r>
            <a:r>
              <a:rPr sz="800" dirty="0">
                <a:solidFill>
                  <a:srgbClr val="FFFFFF"/>
                </a:solidFill>
                <a:latin typeface="Arial"/>
                <a:cs typeface="Arial"/>
              </a:rPr>
              <a:t>secondary schools</a:t>
            </a:r>
            <a:endParaRPr sz="800" dirty="0">
              <a:latin typeface="Arial"/>
              <a:cs typeface="Arial"/>
            </a:endParaRPr>
          </a:p>
          <a:p>
            <a:pPr marL="12700" marR="172085">
              <a:lnSpc>
                <a:spcPct val="145800"/>
              </a:lnSpc>
            </a:pPr>
            <a:r>
              <a:rPr sz="800" spc="-5" dirty="0">
                <a:solidFill>
                  <a:srgbClr val="FFFFFF"/>
                </a:solidFill>
                <a:latin typeface="Arial"/>
                <a:cs typeface="Arial"/>
              </a:rPr>
              <a:t>Students </a:t>
            </a:r>
            <a:r>
              <a:rPr sz="800" dirty="0">
                <a:solidFill>
                  <a:srgbClr val="FFFFFF"/>
                </a:solidFill>
                <a:latin typeface="Arial"/>
                <a:cs typeface="Arial"/>
              </a:rPr>
              <a:t>accoun</a:t>
            </a:r>
            <a:r>
              <a:rPr sz="800" spc="-5" dirty="0">
                <a:solidFill>
                  <a:srgbClr val="FFFFFF"/>
                </a:solidFill>
                <a:latin typeface="Arial"/>
                <a:cs typeface="Arial"/>
              </a:rPr>
              <a:t>t</a:t>
            </a:r>
            <a:r>
              <a:rPr sz="800" dirty="0">
                <a:solidFill>
                  <a:srgbClr val="FFFFFF"/>
                </a:solidFill>
                <a:latin typeface="Arial"/>
                <a:cs typeface="Arial"/>
              </a:rPr>
              <a:t>ed</a:t>
            </a:r>
            <a:r>
              <a:rPr sz="800" spc="-5" dirty="0">
                <a:solidFill>
                  <a:srgbClr val="FFFFFF"/>
                </a:solidFill>
                <a:latin typeface="Arial"/>
                <a:cs typeface="Arial"/>
              </a:rPr>
              <a:t> f</a:t>
            </a:r>
            <a:r>
              <a:rPr sz="800" dirty="0">
                <a:solidFill>
                  <a:srgbClr val="FFFFFF"/>
                </a:solidFill>
                <a:latin typeface="Arial"/>
                <a:cs typeface="Arial"/>
              </a:rPr>
              <a:t>or</a:t>
            </a:r>
            <a:r>
              <a:rPr sz="800" spc="-5" dirty="0">
                <a:solidFill>
                  <a:srgbClr val="FFFFFF"/>
                </a:solidFill>
                <a:latin typeface="Arial"/>
                <a:cs typeface="Arial"/>
              </a:rPr>
              <a:t> </a:t>
            </a:r>
            <a:r>
              <a:rPr sz="800" dirty="0">
                <a:solidFill>
                  <a:srgbClr val="FFFFFF"/>
                </a:solidFill>
                <a:latin typeface="Arial"/>
                <a:cs typeface="Arial"/>
              </a:rPr>
              <a:t>72</a:t>
            </a:r>
            <a:r>
              <a:rPr sz="800" spc="-5" dirty="0">
                <a:solidFill>
                  <a:srgbClr val="FFFFFF"/>
                </a:solidFill>
                <a:latin typeface="Arial"/>
                <a:cs typeface="Arial"/>
              </a:rPr>
              <a:t>.</a:t>
            </a:r>
            <a:r>
              <a:rPr sz="800" dirty="0">
                <a:solidFill>
                  <a:srgbClr val="FFFFFF"/>
                </a:solidFill>
                <a:latin typeface="Arial"/>
                <a:cs typeface="Arial"/>
              </a:rPr>
              <a:t>6%</a:t>
            </a:r>
            <a:r>
              <a:rPr sz="800" spc="-5" dirty="0">
                <a:solidFill>
                  <a:srgbClr val="FFFFFF"/>
                </a:solidFill>
                <a:latin typeface="Arial"/>
                <a:cs typeface="Arial"/>
              </a:rPr>
              <a:t> , </a:t>
            </a:r>
            <a:r>
              <a:rPr sz="800" dirty="0">
                <a:solidFill>
                  <a:srgbClr val="FFFFFF"/>
                </a:solidFill>
                <a:latin typeface="Arial"/>
                <a:cs typeface="Arial"/>
              </a:rPr>
              <a:t>including</a:t>
            </a:r>
            <a:r>
              <a:rPr sz="800" spc="-5" dirty="0">
                <a:solidFill>
                  <a:srgbClr val="FFFFFF"/>
                </a:solidFill>
                <a:latin typeface="Arial"/>
                <a:cs typeface="Arial"/>
              </a:rPr>
              <a:t> </a:t>
            </a:r>
            <a:r>
              <a:rPr sz="800" dirty="0">
                <a:solidFill>
                  <a:srgbClr val="FFFFFF"/>
                </a:solidFill>
                <a:latin typeface="Arial"/>
                <a:cs typeface="Arial"/>
              </a:rPr>
              <a:t>475</a:t>
            </a:r>
            <a:r>
              <a:rPr sz="800" spc="-5" dirty="0">
                <a:solidFill>
                  <a:srgbClr val="FFFFFF"/>
                </a:solidFill>
                <a:latin typeface="Arial"/>
                <a:cs typeface="Arial"/>
              </a:rPr>
              <a:t> </a:t>
            </a:r>
            <a:r>
              <a:rPr sz="800" dirty="0">
                <a:solidFill>
                  <a:srgbClr val="FFFFFF"/>
                </a:solidFill>
                <a:latin typeface="Arial"/>
                <a:cs typeface="Arial"/>
              </a:rPr>
              <a:t>wi</a:t>
            </a:r>
            <a:r>
              <a:rPr sz="800" spc="-5" dirty="0">
                <a:solidFill>
                  <a:srgbClr val="FFFFFF"/>
                </a:solidFill>
                <a:latin typeface="Arial"/>
                <a:cs typeface="Arial"/>
              </a:rPr>
              <a:t>t</a:t>
            </a:r>
            <a:r>
              <a:rPr sz="800" dirty="0">
                <a:solidFill>
                  <a:srgbClr val="FFFFFF"/>
                </a:solidFill>
                <a:latin typeface="Arial"/>
                <a:cs typeface="Arial"/>
              </a:rPr>
              <a:t>h</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t</a:t>
            </a:r>
            <a:r>
              <a:rPr sz="800" dirty="0">
                <a:solidFill>
                  <a:srgbClr val="FFFFFF"/>
                </a:solidFill>
                <a:latin typeface="Arial"/>
                <a:cs typeface="Arial"/>
              </a:rPr>
              <a:t>ermedia</a:t>
            </a:r>
            <a:r>
              <a:rPr sz="800" spc="-5" dirty="0">
                <a:solidFill>
                  <a:srgbClr val="FFFFFF"/>
                </a:solidFill>
                <a:latin typeface="Arial"/>
                <a:cs typeface="Arial"/>
              </a:rPr>
              <a:t>t</a:t>
            </a:r>
            <a:r>
              <a:rPr sz="800" dirty="0">
                <a:solidFill>
                  <a:srgbClr val="FFFFFF"/>
                </a:solidFill>
                <a:latin typeface="Arial"/>
                <a:cs typeface="Arial"/>
              </a:rPr>
              <a:t>e</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f</a:t>
            </a:r>
            <a:r>
              <a:rPr sz="800" dirty="0">
                <a:solidFill>
                  <a:srgbClr val="FFFFFF"/>
                </a:solidFill>
                <a:latin typeface="Arial"/>
                <a:cs typeface="Arial"/>
              </a:rPr>
              <a:t>essional</a:t>
            </a:r>
            <a:r>
              <a:rPr sz="800" spc="-5" dirty="0">
                <a:solidFill>
                  <a:srgbClr val="FFFFFF"/>
                </a:solidFill>
                <a:latin typeface="Arial"/>
                <a:cs typeface="Arial"/>
              </a:rPr>
              <a:t> t</a:t>
            </a:r>
            <a:r>
              <a:rPr sz="800" dirty="0">
                <a:solidFill>
                  <a:srgbClr val="FFFFFF"/>
                </a:solidFill>
                <a:latin typeface="Arial"/>
                <a:cs typeface="Arial"/>
              </a:rPr>
              <a:t>i</a:t>
            </a:r>
            <a:r>
              <a:rPr sz="800" spc="-5" dirty="0">
                <a:solidFill>
                  <a:srgbClr val="FFFFFF"/>
                </a:solidFill>
                <a:latin typeface="Arial"/>
                <a:cs typeface="Arial"/>
              </a:rPr>
              <a:t>t</a:t>
            </a:r>
            <a:r>
              <a:rPr sz="800" dirty="0">
                <a:solidFill>
                  <a:srgbClr val="FFFFFF"/>
                </a:solidFill>
                <a:latin typeface="Arial"/>
                <a:cs typeface="Arial"/>
              </a:rPr>
              <a:t>les</a:t>
            </a:r>
            <a:r>
              <a:rPr sz="800" spc="-5" dirty="0">
                <a:solidFill>
                  <a:srgbClr val="FFFFFF"/>
                </a:solidFill>
                <a:latin typeface="Arial"/>
                <a:cs typeface="Arial"/>
              </a:rPr>
              <a:t> , </a:t>
            </a:r>
            <a:r>
              <a:rPr sz="800" dirty="0">
                <a:solidFill>
                  <a:srgbClr val="FFFFFF"/>
                </a:solidFill>
                <a:latin typeface="Arial"/>
                <a:cs typeface="Arial"/>
              </a:rPr>
              <a:t>78</a:t>
            </a:r>
            <a:r>
              <a:rPr sz="800" spc="-5" dirty="0">
                <a:solidFill>
                  <a:srgbClr val="FFFFFF"/>
                </a:solidFill>
                <a:latin typeface="Arial"/>
                <a:cs typeface="Arial"/>
              </a:rPr>
              <a:t> </a:t>
            </a:r>
            <a:r>
              <a:rPr sz="800" dirty="0">
                <a:solidFill>
                  <a:srgbClr val="FFFFFF"/>
                </a:solidFill>
                <a:latin typeface="Arial"/>
                <a:cs typeface="Arial"/>
              </a:rPr>
              <a:t>wi</a:t>
            </a:r>
            <a:r>
              <a:rPr sz="800" spc="-5" dirty="0">
                <a:solidFill>
                  <a:srgbClr val="FFFFFF"/>
                </a:solidFill>
                <a:latin typeface="Arial"/>
                <a:cs typeface="Arial"/>
              </a:rPr>
              <a:t>t</a:t>
            </a:r>
            <a:r>
              <a:rPr sz="800" dirty="0">
                <a:solidFill>
                  <a:srgbClr val="FFFFFF"/>
                </a:solidFill>
                <a:latin typeface="Arial"/>
                <a:cs typeface="Arial"/>
              </a:rPr>
              <a:t>h</a:t>
            </a:r>
            <a:r>
              <a:rPr sz="800" spc="-5" dirty="0">
                <a:solidFill>
                  <a:srgbClr val="FFFFFF"/>
                </a:solidFill>
                <a:latin typeface="Arial"/>
                <a:cs typeface="Arial"/>
              </a:rPr>
              <a:t> </a:t>
            </a:r>
            <a:r>
              <a:rPr sz="800" dirty="0">
                <a:solidFill>
                  <a:srgbClr val="FFFFFF"/>
                </a:solidFill>
                <a:latin typeface="Arial"/>
                <a:cs typeface="Arial"/>
              </a:rPr>
              <a:t>senior</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f</a:t>
            </a:r>
            <a:r>
              <a:rPr sz="800" dirty="0">
                <a:solidFill>
                  <a:srgbClr val="FFFFFF"/>
                </a:solidFill>
                <a:latin typeface="Arial"/>
                <a:cs typeface="Arial"/>
              </a:rPr>
              <a:t>essional</a:t>
            </a:r>
            <a:r>
              <a:rPr sz="800" spc="-5" dirty="0">
                <a:solidFill>
                  <a:srgbClr val="FFFFFF"/>
                </a:solidFill>
                <a:latin typeface="Arial"/>
                <a:cs typeface="Arial"/>
              </a:rPr>
              <a:t> t</a:t>
            </a:r>
            <a:r>
              <a:rPr sz="800" dirty="0">
                <a:solidFill>
                  <a:srgbClr val="FFFFFF"/>
                </a:solidFill>
                <a:latin typeface="Arial"/>
                <a:cs typeface="Arial"/>
              </a:rPr>
              <a:t>i</a:t>
            </a:r>
            <a:r>
              <a:rPr sz="800" spc="-5" dirty="0">
                <a:solidFill>
                  <a:srgbClr val="FFFFFF"/>
                </a:solidFill>
                <a:latin typeface="Arial"/>
                <a:cs typeface="Arial"/>
              </a:rPr>
              <a:t>t</a:t>
            </a:r>
            <a:r>
              <a:rPr sz="800" dirty="0">
                <a:solidFill>
                  <a:srgbClr val="FFFFFF"/>
                </a:solidFill>
                <a:latin typeface="Arial"/>
                <a:cs typeface="Arial"/>
              </a:rPr>
              <a:t>les</a:t>
            </a:r>
            <a:r>
              <a:rPr sz="800" spc="-5" dirty="0">
                <a:solidFill>
                  <a:srgbClr val="FFFFFF"/>
                </a:solidFill>
                <a:latin typeface="Arial"/>
                <a:cs typeface="Arial"/>
              </a:rPr>
              <a:t> ,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78</a:t>
            </a:r>
            <a:r>
              <a:rPr sz="800" spc="-5" dirty="0">
                <a:solidFill>
                  <a:srgbClr val="FFFFFF"/>
                </a:solidFill>
                <a:latin typeface="Arial"/>
                <a:cs typeface="Arial"/>
              </a:rPr>
              <a:t> </a:t>
            </a:r>
            <a:r>
              <a:rPr sz="800" dirty="0">
                <a:solidFill>
                  <a:srgbClr val="FFFFFF"/>
                </a:solidFill>
                <a:latin typeface="Arial"/>
                <a:cs typeface="Arial"/>
              </a:rPr>
              <a:t>wi</a:t>
            </a:r>
            <a:r>
              <a:rPr sz="800" spc="-5" dirty="0">
                <a:solidFill>
                  <a:srgbClr val="FFFFFF"/>
                </a:solidFill>
                <a:latin typeface="Arial"/>
                <a:cs typeface="Arial"/>
              </a:rPr>
              <a:t>t</a:t>
            </a:r>
            <a:r>
              <a:rPr sz="800" dirty="0">
                <a:solidFill>
                  <a:srgbClr val="FFFFFF"/>
                </a:solidFill>
                <a:latin typeface="Arial"/>
                <a:cs typeface="Arial"/>
              </a:rPr>
              <a:t>h</a:t>
            </a:r>
            <a:r>
              <a:rPr sz="800" spc="-5" dirty="0">
                <a:solidFill>
                  <a:srgbClr val="FFFFFF"/>
                </a:solidFill>
                <a:latin typeface="Arial"/>
                <a:cs typeface="Arial"/>
              </a:rPr>
              <a:t> </a:t>
            </a:r>
            <a:r>
              <a:rPr sz="800" dirty="0">
                <a:solidFill>
                  <a:srgbClr val="FFFFFF"/>
                </a:solidFill>
                <a:latin typeface="Arial"/>
                <a:cs typeface="Arial"/>
              </a:rPr>
              <a:t>na</a:t>
            </a:r>
            <a:r>
              <a:rPr sz="800" spc="-5" dirty="0">
                <a:solidFill>
                  <a:srgbClr val="FFFFFF"/>
                </a:solidFill>
                <a:latin typeface="Arial"/>
                <a:cs typeface="Arial"/>
              </a:rPr>
              <a:t>t</a:t>
            </a:r>
            <a:r>
              <a:rPr sz="800" dirty="0">
                <a:solidFill>
                  <a:srgbClr val="FFFFFF"/>
                </a:solidFill>
                <a:latin typeface="Arial"/>
                <a:cs typeface="Arial"/>
              </a:rPr>
              <a:t>ional</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f</a:t>
            </a:r>
            <a:r>
              <a:rPr sz="800" dirty="0">
                <a:solidFill>
                  <a:srgbClr val="FFFFFF"/>
                </a:solidFill>
                <a:latin typeface="Arial"/>
                <a:cs typeface="Arial"/>
              </a:rPr>
              <a:t>essional</a:t>
            </a:r>
            <a:r>
              <a:rPr sz="800" spc="-5" dirty="0">
                <a:solidFill>
                  <a:srgbClr val="FFFFFF"/>
                </a:solidFill>
                <a:latin typeface="Arial"/>
                <a:cs typeface="Arial"/>
              </a:rPr>
              <a:t> t</a:t>
            </a:r>
            <a:r>
              <a:rPr sz="800" dirty="0">
                <a:solidFill>
                  <a:srgbClr val="FFFFFF"/>
                </a:solidFill>
                <a:latin typeface="Arial"/>
                <a:cs typeface="Arial"/>
              </a:rPr>
              <a:t>i</a:t>
            </a:r>
            <a:r>
              <a:rPr sz="800" spc="-5" dirty="0">
                <a:solidFill>
                  <a:srgbClr val="FFFFFF"/>
                </a:solidFill>
                <a:latin typeface="Arial"/>
                <a:cs typeface="Arial"/>
              </a:rPr>
              <a:t>t</a:t>
            </a:r>
            <a:r>
              <a:rPr sz="800" dirty="0">
                <a:solidFill>
                  <a:srgbClr val="FFFFFF"/>
                </a:solidFill>
                <a:latin typeface="Arial"/>
                <a:cs typeface="Arial"/>
              </a:rPr>
              <a:t>le</a:t>
            </a:r>
            <a:r>
              <a:rPr sz="800" spc="-5" dirty="0">
                <a:solidFill>
                  <a:srgbClr val="FFFFFF"/>
                </a:solidFill>
                <a:latin typeface="Arial"/>
                <a:cs typeface="Arial"/>
              </a:rPr>
              <a:t>s.</a:t>
            </a:r>
            <a:endParaRPr sz="800" dirty="0">
              <a:latin typeface="Arial"/>
              <a:cs typeface="Arial"/>
            </a:endParaRPr>
          </a:p>
          <a:p>
            <a:pPr marL="12700" marR="511175">
              <a:lnSpc>
                <a:spcPct val="145800"/>
              </a:lnSpc>
              <a:spcBef>
                <a:spcPts val="100"/>
              </a:spcBef>
            </a:pPr>
            <a:r>
              <a:rPr sz="800" dirty="0">
                <a:solidFill>
                  <a:srgbClr val="FFFFFF"/>
                </a:solidFill>
                <a:latin typeface="Arial"/>
                <a:cs typeface="Arial"/>
              </a:rPr>
              <a:t>19</a:t>
            </a:r>
            <a:r>
              <a:rPr sz="800" spc="-5" dirty="0">
                <a:solidFill>
                  <a:srgbClr val="FFFFFF"/>
                </a:solidFill>
                <a:latin typeface="Arial"/>
                <a:cs typeface="Arial"/>
              </a:rPr>
              <a:t> f</a:t>
            </a:r>
            <a:r>
              <a:rPr sz="800" dirty="0">
                <a:solidFill>
                  <a:srgbClr val="FFFFFF"/>
                </a:solidFill>
                <a:latin typeface="Arial"/>
                <a:cs typeface="Arial"/>
              </a:rPr>
              <a:t>amily</a:t>
            </a:r>
            <a:r>
              <a:rPr sz="800" spc="-5" dirty="0">
                <a:solidFill>
                  <a:srgbClr val="FFFFFF"/>
                </a:solidFill>
                <a:latin typeface="Arial"/>
                <a:cs typeface="Arial"/>
              </a:rPr>
              <a:t> </a:t>
            </a:r>
            <a:r>
              <a:rPr sz="800" dirty="0">
                <a:solidFill>
                  <a:srgbClr val="FFFFFF"/>
                </a:solidFill>
                <a:latin typeface="Arial"/>
                <a:cs typeface="Arial"/>
              </a:rPr>
              <a:t>expe</a:t>
            </a:r>
            <a:r>
              <a:rPr sz="800" spc="-5" dirty="0">
                <a:solidFill>
                  <a:srgbClr val="FFFFFF"/>
                </a:solidFill>
                <a:latin typeface="Arial"/>
                <a:cs typeface="Arial"/>
              </a:rPr>
              <a:t>rt</a:t>
            </a:r>
            <a:r>
              <a:rPr sz="800" dirty="0">
                <a:solidFill>
                  <a:srgbClr val="FFFFFF"/>
                </a:solidFill>
                <a:latin typeface="Arial"/>
                <a:cs typeface="Arial"/>
              </a:rPr>
              <a:t>s</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6</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f</a:t>
            </a:r>
            <a:r>
              <a:rPr sz="800" dirty="0">
                <a:solidFill>
                  <a:srgbClr val="FFFFFF"/>
                </a:solidFill>
                <a:latin typeface="Arial"/>
                <a:cs typeface="Arial"/>
              </a:rPr>
              <a:t>esso</a:t>
            </a:r>
            <a:r>
              <a:rPr sz="800" spc="-5" dirty="0">
                <a:solidFill>
                  <a:srgbClr val="FFFFFF"/>
                </a:solidFill>
                <a:latin typeface="Arial"/>
                <a:cs typeface="Arial"/>
              </a:rPr>
              <a:t>rs. </a:t>
            </a:r>
            <a:r>
              <a:rPr sz="800" dirty="0">
                <a:solidFill>
                  <a:srgbClr val="FFFFFF"/>
                </a:solidFill>
                <a:latin typeface="Arial"/>
                <a:cs typeface="Arial"/>
              </a:rPr>
              <a:t>Every</a:t>
            </a:r>
            <a:r>
              <a:rPr sz="800" spc="-5" dirty="0">
                <a:solidFill>
                  <a:srgbClr val="FFFFFF"/>
                </a:solidFill>
                <a:latin typeface="Arial"/>
                <a:cs typeface="Arial"/>
              </a:rPr>
              <a:t> </a:t>
            </a:r>
            <a:r>
              <a:rPr sz="800" dirty="0">
                <a:solidFill>
                  <a:srgbClr val="FFFFFF"/>
                </a:solidFill>
                <a:latin typeface="Arial"/>
                <a:cs typeface="Arial"/>
              </a:rPr>
              <a:t>yea</a:t>
            </a:r>
            <a:r>
              <a:rPr sz="800" spc="-45" dirty="0">
                <a:solidFill>
                  <a:srgbClr val="FFFFFF"/>
                </a:solidFill>
                <a:latin typeface="Arial"/>
                <a:cs typeface="Arial"/>
              </a:rPr>
              <a:t>r</a:t>
            </a:r>
            <a:r>
              <a:rPr sz="800" spc="-5" dirty="0">
                <a:solidFill>
                  <a:srgbClr val="FFFFFF"/>
                </a:solidFill>
                <a:latin typeface="Arial"/>
                <a:cs typeface="Arial"/>
              </a:rPr>
              <a:t>,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large</a:t>
            </a:r>
            <a:r>
              <a:rPr sz="800" spc="-5" dirty="0">
                <a:solidFill>
                  <a:srgbClr val="FFFFFF"/>
                </a:solidFill>
                <a:latin typeface="Arial"/>
                <a:cs typeface="Arial"/>
              </a:rPr>
              <a:t> </a:t>
            </a:r>
            <a:r>
              <a:rPr sz="800" dirty="0">
                <a:solidFill>
                  <a:srgbClr val="FFFFFF"/>
                </a:solidFill>
                <a:latin typeface="Arial"/>
                <a:cs typeface="Arial"/>
              </a:rPr>
              <a:t>amoun</a:t>
            </a:r>
            <a:r>
              <a:rPr sz="800" spc="-5" dirty="0">
                <a:solidFill>
                  <a:srgbClr val="FFFFFF"/>
                </a:solidFill>
                <a:latin typeface="Arial"/>
                <a:cs typeface="Arial"/>
              </a:rPr>
              <a:t>t </a:t>
            </a:r>
            <a:r>
              <a:rPr sz="800" dirty="0">
                <a:solidFill>
                  <a:srgbClr val="FFFFFF"/>
                </a:solidFill>
                <a:latin typeface="Arial"/>
                <a:cs typeface="Arial"/>
              </a:rPr>
              <a:t>o</a:t>
            </a:r>
            <a:r>
              <a:rPr sz="800" spc="-5" dirty="0">
                <a:solidFill>
                  <a:srgbClr val="FFFFFF"/>
                </a:solidFill>
                <a:latin typeface="Arial"/>
                <a:cs typeface="Arial"/>
              </a:rPr>
              <a:t>f </a:t>
            </a:r>
            <a:r>
              <a:rPr sz="800" dirty="0">
                <a:solidFill>
                  <a:srgbClr val="FFFFFF"/>
                </a:solidFill>
                <a:latin typeface="Arial"/>
                <a:cs typeface="Arial"/>
              </a:rPr>
              <a:t>money</a:t>
            </a:r>
            <a:r>
              <a:rPr sz="800" spc="-5" dirty="0">
                <a:solidFill>
                  <a:srgbClr val="FFFFFF"/>
                </a:solidFill>
                <a:latin typeface="Arial"/>
                <a:cs typeface="Arial"/>
              </a:rPr>
              <a:t> </a:t>
            </a:r>
            <a:r>
              <a:rPr sz="800" dirty="0">
                <a:solidFill>
                  <a:srgbClr val="FFFFFF"/>
                </a:solidFill>
                <a:latin typeface="Arial"/>
                <a:cs typeface="Arial"/>
              </a:rPr>
              <a:t>is inve</a:t>
            </a:r>
            <a:r>
              <a:rPr sz="800" spc="-5" dirty="0">
                <a:solidFill>
                  <a:srgbClr val="FFFFFF"/>
                </a:solidFill>
                <a:latin typeface="Arial"/>
                <a:cs typeface="Arial"/>
              </a:rPr>
              <a:t>st</a:t>
            </a:r>
            <a:r>
              <a:rPr sz="800" dirty="0">
                <a:solidFill>
                  <a:srgbClr val="FFFFFF"/>
                </a:solidFill>
                <a:latin typeface="Arial"/>
                <a:cs typeface="Arial"/>
              </a:rPr>
              <a:t>ed</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 t</a:t>
            </a:r>
            <a:r>
              <a:rPr sz="800" dirty="0">
                <a:solidFill>
                  <a:srgbClr val="FFFFFF"/>
                </a:solidFill>
                <a:latin typeface="Arial"/>
                <a:cs typeface="Arial"/>
              </a:rPr>
              <a:t>echnology</a:t>
            </a:r>
            <a:endParaRPr sz="800" dirty="0">
              <a:latin typeface="Arial"/>
              <a:cs typeface="Arial"/>
            </a:endParaRPr>
          </a:p>
          <a:p>
            <a:pPr marL="12700" marR="488950">
              <a:lnSpc>
                <a:spcPct val="145800"/>
              </a:lnSpc>
              <a:spcBef>
                <a:spcPts val="100"/>
              </a:spcBef>
            </a:pPr>
            <a:r>
              <a:rPr sz="800" spc="-95" dirty="0">
                <a:solidFill>
                  <a:srgbClr val="FFFFFF"/>
                </a:solidFill>
                <a:latin typeface="Arial"/>
                <a:cs typeface="Arial"/>
              </a:rPr>
              <a:t>T</a:t>
            </a:r>
            <a:r>
              <a:rPr sz="800" dirty="0">
                <a:solidFill>
                  <a:srgbClr val="FFFFFF"/>
                </a:solidFill>
                <a:latin typeface="Arial"/>
                <a:cs typeface="Arial"/>
              </a:rPr>
              <a:t>echnological</a:t>
            </a:r>
            <a:r>
              <a:rPr sz="800" spc="-5" dirty="0">
                <a:solidFill>
                  <a:srgbClr val="FFFFFF"/>
                </a:solidFill>
                <a:latin typeface="Arial"/>
                <a:cs typeface="Arial"/>
              </a:rPr>
              <a:t> </a:t>
            </a:r>
            <a:r>
              <a:rPr sz="800" dirty="0">
                <a:solidFill>
                  <a:srgbClr val="FFFFFF"/>
                </a:solidFill>
                <a:latin typeface="Arial"/>
                <a:cs typeface="Arial"/>
              </a:rPr>
              <a:t>innova</a:t>
            </a:r>
            <a:r>
              <a:rPr sz="800" spc="-5" dirty="0">
                <a:solidFill>
                  <a:srgbClr val="FFFFFF"/>
                </a:solidFill>
                <a:latin typeface="Arial"/>
                <a:cs typeface="Arial"/>
              </a:rPr>
              <a:t>t</a:t>
            </a:r>
            <a:r>
              <a:rPr sz="800" dirty="0">
                <a:solidFill>
                  <a:srgbClr val="FFFFFF"/>
                </a:solidFill>
                <a:latin typeface="Arial"/>
                <a:cs typeface="Arial"/>
              </a:rPr>
              <a:t>ion</a:t>
            </a:r>
            <a:r>
              <a:rPr sz="800" spc="-5" dirty="0">
                <a:solidFill>
                  <a:srgbClr val="FFFFFF"/>
                </a:solidFill>
                <a:latin typeface="Arial"/>
                <a:cs typeface="Arial"/>
              </a:rPr>
              <a:t>, </a:t>
            </a:r>
            <a:r>
              <a:rPr sz="800" dirty="0">
                <a:solidFill>
                  <a:srgbClr val="FFFFFF"/>
                </a:solidFill>
                <a:latin typeface="Arial"/>
                <a:cs typeface="Arial"/>
              </a:rPr>
              <a:t>produ</a:t>
            </a:r>
            <a:r>
              <a:rPr sz="800" spc="-5" dirty="0">
                <a:solidFill>
                  <a:srgbClr val="FFFFFF"/>
                </a:solidFill>
                <a:latin typeface="Arial"/>
                <a:cs typeface="Arial"/>
              </a:rPr>
              <a:t>ct </a:t>
            </a:r>
            <a:r>
              <a:rPr sz="800" dirty="0">
                <a:solidFill>
                  <a:srgbClr val="FFFFFF"/>
                </a:solidFill>
                <a:latin typeface="Arial"/>
                <a:cs typeface="Arial"/>
              </a:rPr>
              <a:t>developmen</a:t>
            </a:r>
            <a:r>
              <a:rPr sz="800" spc="-5" dirty="0">
                <a:solidFill>
                  <a:srgbClr val="FFFFFF"/>
                </a:solidFill>
                <a:latin typeface="Arial"/>
                <a:cs typeface="Arial"/>
              </a:rPr>
              <a:t>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equipmen</a:t>
            </a:r>
            <a:r>
              <a:rPr sz="800" spc="-5" dirty="0">
                <a:solidFill>
                  <a:srgbClr val="FFFFFF"/>
                </a:solidFill>
                <a:latin typeface="Arial"/>
                <a:cs typeface="Arial"/>
              </a:rPr>
              <a:t>t </a:t>
            </a:r>
            <a:r>
              <a:rPr sz="800" dirty="0">
                <a:solidFill>
                  <a:srgbClr val="FFFFFF"/>
                </a:solidFill>
                <a:latin typeface="Arial"/>
                <a:cs typeface="Arial"/>
              </a:rPr>
              <a:t>in</a:t>
            </a:r>
            <a:r>
              <a:rPr sz="800" spc="-5" dirty="0">
                <a:solidFill>
                  <a:srgbClr val="FFFFFF"/>
                </a:solidFill>
                <a:latin typeface="Arial"/>
                <a:cs typeface="Arial"/>
              </a:rPr>
              <a:t>t</a:t>
            </a:r>
            <a:r>
              <a:rPr sz="800" dirty="0">
                <a:solidFill>
                  <a:srgbClr val="FFFFFF"/>
                </a:solidFill>
                <a:latin typeface="Arial"/>
                <a:cs typeface="Arial"/>
              </a:rPr>
              <a:t>rodu</a:t>
            </a:r>
            <a:r>
              <a:rPr sz="800" spc="-5" dirty="0">
                <a:solidFill>
                  <a:srgbClr val="FFFFFF"/>
                </a:solidFill>
                <a:latin typeface="Arial"/>
                <a:cs typeface="Arial"/>
              </a:rPr>
              <a:t>ct</a:t>
            </a:r>
            <a:r>
              <a:rPr sz="800" dirty="0">
                <a:solidFill>
                  <a:srgbClr val="FFFFFF"/>
                </a:solidFill>
                <a:latin typeface="Arial"/>
                <a:cs typeface="Arial"/>
              </a:rPr>
              <a:t>ion</a:t>
            </a:r>
            <a:r>
              <a:rPr sz="800" spc="-5" dirty="0">
                <a:solidFill>
                  <a:srgbClr val="FFFFFF"/>
                </a:solidFill>
                <a:latin typeface="Arial"/>
                <a:cs typeface="Arial"/>
              </a:rPr>
              <a:t>, </a:t>
            </a:r>
            <a:r>
              <a:rPr sz="800" dirty="0">
                <a:solidFill>
                  <a:srgbClr val="FFFFFF"/>
                </a:solidFill>
                <a:latin typeface="Arial"/>
                <a:cs typeface="Arial"/>
              </a:rPr>
              <a:t>holding</a:t>
            </a:r>
            <a:r>
              <a:rPr sz="800" spc="-5" dirty="0">
                <a:solidFill>
                  <a:srgbClr val="FFFFFF"/>
                </a:solidFill>
                <a:latin typeface="Arial"/>
                <a:cs typeface="Arial"/>
              </a:rPr>
              <a:t> </a:t>
            </a:r>
            <a:r>
              <a:rPr sz="800" dirty="0">
                <a:solidFill>
                  <a:srgbClr val="FFFFFF"/>
                </a:solidFill>
                <a:latin typeface="Arial"/>
                <a:cs typeface="Arial"/>
              </a:rPr>
              <a:t>na</a:t>
            </a:r>
            <a:r>
              <a:rPr sz="800" spc="-5" dirty="0">
                <a:solidFill>
                  <a:srgbClr val="FFFFFF"/>
                </a:solidFill>
                <a:latin typeface="Arial"/>
                <a:cs typeface="Arial"/>
              </a:rPr>
              <a:t>t</a:t>
            </a:r>
            <a:r>
              <a:rPr sz="800" dirty="0">
                <a:solidFill>
                  <a:srgbClr val="FFFFFF"/>
                </a:solidFill>
                <a:latin typeface="Arial"/>
                <a:cs typeface="Arial"/>
              </a:rPr>
              <a:t>ional</a:t>
            </a:r>
            <a:r>
              <a:rPr sz="800" spc="-5" dirty="0">
                <a:solidFill>
                  <a:srgbClr val="FFFFFF"/>
                </a:solidFill>
                <a:latin typeface="Arial"/>
                <a:cs typeface="Arial"/>
              </a:rPr>
              <a:t> </a:t>
            </a:r>
            <a:r>
              <a:rPr sz="800" dirty="0">
                <a:solidFill>
                  <a:srgbClr val="FFFFFF"/>
                </a:solidFill>
                <a:latin typeface="Arial"/>
                <a:cs typeface="Arial"/>
              </a:rPr>
              <a:t>pa</a:t>
            </a:r>
            <a:r>
              <a:rPr sz="800" spc="-5" dirty="0">
                <a:solidFill>
                  <a:srgbClr val="FFFFFF"/>
                </a:solidFill>
                <a:latin typeface="Arial"/>
                <a:cs typeface="Arial"/>
              </a:rPr>
              <a:t>t</a:t>
            </a:r>
            <a:r>
              <a:rPr sz="800" dirty="0">
                <a:solidFill>
                  <a:srgbClr val="FFFFFF"/>
                </a:solidFill>
                <a:latin typeface="Arial"/>
                <a:cs typeface="Arial"/>
              </a:rPr>
              <a:t>en</a:t>
            </a:r>
            <a:r>
              <a:rPr sz="800" spc="-5" dirty="0">
                <a:solidFill>
                  <a:srgbClr val="FFFFFF"/>
                </a:solidFill>
                <a:latin typeface="Arial"/>
                <a:cs typeface="Arial"/>
              </a:rPr>
              <a:t>t t</a:t>
            </a:r>
            <a:r>
              <a:rPr sz="800" dirty="0">
                <a:solidFill>
                  <a:srgbClr val="FFFFFF"/>
                </a:solidFill>
                <a:latin typeface="Arial"/>
                <a:cs typeface="Arial"/>
              </a:rPr>
              <a:t>echnology</a:t>
            </a:r>
            <a:r>
              <a:rPr sz="800" spc="-5" dirty="0">
                <a:solidFill>
                  <a:srgbClr val="FFFFFF"/>
                </a:solidFill>
                <a:latin typeface="Arial"/>
                <a:cs typeface="Arial"/>
              </a:rPr>
              <a:t> </a:t>
            </a:r>
            <a:r>
              <a:rPr sz="800" dirty="0">
                <a:solidFill>
                  <a:srgbClr val="FFFFFF"/>
                </a:solidFill>
                <a:latin typeface="Arial"/>
                <a:cs typeface="Arial"/>
              </a:rPr>
              <a:t>nearly</a:t>
            </a:r>
            <a:endParaRPr sz="800" dirty="0">
              <a:latin typeface="Arial"/>
              <a:cs typeface="Arial"/>
            </a:endParaRPr>
          </a:p>
          <a:p>
            <a:pPr marL="12700">
              <a:lnSpc>
                <a:spcPct val="100000"/>
              </a:lnSpc>
              <a:spcBef>
                <a:spcPts val="440"/>
              </a:spcBef>
            </a:pPr>
            <a:r>
              <a:rPr sz="800" dirty="0">
                <a:solidFill>
                  <a:srgbClr val="FFFFFF"/>
                </a:solidFill>
                <a:latin typeface="Arial"/>
                <a:cs typeface="Arial"/>
              </a:rPr>
              <a:t>More</a:t>
            </a:r>
            <a:r>
              <a:rPr sz="800" spc="-5" dirty="0">
                <a:solidFill>
                  <a:srgbClr val="FFFFFF"/>
                </a:solidFill>
                <a:latin typeface="Arial"/>
                <a:cs typeface="Arial"/>
              </a:rPr>
              <a:t> t</a:t>
            </a:r>
            <a:r>
              <a:rPr sz="800" dirty="0">
                <a:solidFill>
                  <a:srgbClr val="FFFFFF"/>
                </a:solidFill>
                <a:latin typeface="Arial"/>
                <a:cs typeface="Arial"/>
              </a:rPr>
              <a:t>han</a:t>
            </a:r>
            <a:r>
              <a:rPr sz="800" spc="-5" dirty="0">
                <a:solidFill>
                  <a:srgbClr val="FFFFFF"/>
                </a:solidFill>
                <a:latin typeface="Arial"/>
                <a:cs typeface="Arial"/>
              </a:rPr>
              <a:t> </a:t>
            </a:r>
            <a:r>
              <a:rPr sz="800" dirty="0">
                <a:solidFill>
                  <a:srgbClr val="FFFFFF"/>
                </a:solidFill>
                <a:latin typeface="Arial"/>
                <a:cs typeface="Arial"/>
              </a:rPr>
              <a:t>600</a:t>
            </a:r>
            <a:r>
              <a:rPr sz="800" spc="-5" dirty="0">
                <a:solidFill>
                  <a:srgbClr val="FFFFFF"/>
                </a:solidFill>
                <a:latin typeface="Arial"/>
                <a:cs typeface="Arial"/>
              </a:rPr>
              <a:t> </a:t>
            </a:r>
            <a:r>
              <a:rPr sz="800" dirty="0">
                <a:solidFill>
                  <a:srgbClr val="FFFFFF"/>
                </a:solidFill>
                <a:latin typeface="Arial"/>
                <a:cs typeface="Arial"/>
              </a:rPr>
              <a:t>i</a:t>
            </a:r>
            <a:r>
              <a:rPr sz="800" spc="-5" dirty="0">
                <a:solidFill>
                  <a:srgbClr val="FFFFFF"/>
                </a:solidFill>
                <a:latin typeface="Arial"/>
                <a:cs typeface="Arial"/>
              </a:rPr>
              <a:t>t</a:t>
            </a:r>
            <a:r>
              <a:rPr sz="800" dirty="0">
                <a:solidFill>
                  <a:srgbClr val="FFFFFF"/>
                </a:solidFill>
                <a:latin typeface="Arial"/>
                <a:cs typeface="Arial"/>
              </a:rPr>
              <a:t>e</a:t>
            </a:r>
            <a:r>
              <a:rPr sz="800" spc="-5" dirty="0">
                <a:solidFill>
                  <a:srgbClr val="FFFFFF"/>
                </a:solidFill>
                <a:latin typeface="Arial"/>
                <a:cs typeface="Arial"/>
              </a:rPr>
              <a:t>ms, </a:t>
            </a:r>
            <a:r>
              <a:rPr sz="800" dirty="0">
                <a:solidFill>
                  <a:srgbClr val="FFFFFF"/>
                </a:solidFill>
                <a:latin typeface="Arial"/>
                <a:cs typeface="Arial"/>
              </a:rPr>
              <a:t>pa</a:t>
            </a:r>
            <a:r>
              <a:rPr sz="800" spc="-5" dirty="0">
                <a:solidFill>
                  <a:srgbClr val="FFFFFF"/>
                </a:solidFill>
                <a:latin typeface="Arial"/>
                <a:cs typeface="Arial"/>
              </a:rPr>
              <a:t>rt</a:t>
            </a:r>
            <a:r>
              <a:rPr sz="800" dirty="0">
                <a:solidFill>
                  <a:srgbClr val="FFFFFF"/>
                </a:solidFill>
                <a:latin typeface="Arial"/>
                <a:cs typeface="Arial"/>
              </a:rPr>
              <a:t>icipa</a:t>
            </a:r>
            <a:r>
              <a:rPr sz="800" spc="-5" dirty="0">
                <a:solidFill>
                  <a:srgbClr val="FFFFFF"/>
                </a:solidFill>
                <a:latin typeface="Arial"/>
                <a:cs typeface="Arial"/>
              </a:rPr>
              <a:t>t</a:t>
            </a:r>
            <a:r>
              <a:rPr sz="800" dirty="0">
                <a:solidFill>
                  <a:srgbClr val="FFFFFF"/>
                </a:solidFill>
                <a:latin typeface="Arial"/>
                <a:cs typeface="Arial"/>
              </a:rPr>
              <a:t>ing</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 t</a:t>
            </a:r>
            <a:r>
              <a:rPr sz="800" dirty="0">
                <a:solidFill>
                  <a:srgbClr val="FFFFFF"/>
                </a:solidFill>
                <a:latin typeface="Arial"/>
                <a:cs typeface="Arial"/>
              </a:rPr>
              <a:t>he</a:t>
            </a:r>
            <a:r>
              <a:rPr sz="800" spc="-5" dirty="0">
                <a:solidFill>
                  <a:srgbClr val="FFFFFF"/>
                </a:solidFill>
                <a:latin typeface="Arial"/>
                <a:cs typeface="Arial"/>
              </a:rPr>
              <a:t> </a:t>
            </a:r>
            <a:r>
              <a:rPr sz="800" dirty="0">
                <a:solidFill>
                  <a:srgbClr val="FFFFFF"/>
                </a:solidFill>
                <a:latin typeface="Arial"/>
                <a:cs typeface="Arial"/>
              </a:rPr>
              <a:t>dra</a:t>
            </a:r>
            <a:r>
              <a:rPr sz="800" spc="-5" dirty="0">
                <a:solidFill>
                  <a:srgbClr val="FFFFFF"/>
                </a:solidFill>
                <a:latin typeface="Arial"/>
                <a:cs typeface="Arial"/>
              </a:rPr>
              <a:t>ft</a:t>
            </a:r>
            <a:r>
              <a:rPr sz="800" dirty="0">
                <a:solidFill>
                  <a:srgbClr val="FFFFFF"/>
                </a:solidFill>
                <a:latin typeface="Arial"/>
                <a:cs typeface="Arial"/>
              </a:rPr>
              <a:t>ing</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f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large</a:t>
            </a:r>
            <a:r>
              <a:rPr sz="800" spc="-5" dirty="0">
                <a:solidFill>
                  <a:srgbClr val="FFFFFF"/>
                </a:solidFill>
                <a:latin typeface="Arial"/>
                <a:cs typeface="Arial"/>
              </a:rPr>
              <a:t> </a:t>
            </a:r>
            <a:r>
              <a:rPr sz="800" dirty="0">
                <a:solidFill>
                  <a:srgbClr val="FFFFFF"/>
                </a:solidFill>
                <a:latin typeface="Arial"/>
                <a:cs typeface="Arial"/>
              </a:rPr>
              <a:t>number</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f</a:t>
            </a:r>
            <a:endParaRPr sz="800" dirty="0">
              <a:latin typeface="Arial"/>
              <a:cs typeface="Arial"/>
            </a:endParaRPr>
          </a:p>
          <a:p>
            <a:pPr marL="12700" marR="477520">
              <a:lnSpc>
                <a:spcPct val="145800"/>
              </a:lnSpc>
              <a:spcBef>
                <a:spcPts val="100"/>
              </a:spcBef>
            </a:pPr>
            <a:r>
              <a:rPr sz="800" dirty="0">
                <a:solidFill>
                  <a:srgbClr val="FFFFFF"/>
                </a:solidFill>
                <a:latin typeface="Arial"/>
                <a:cs typeface="Arial"/>
              </a:rPr>
              <a:t>na</a:t>
            </a:r>
            <a:r>
              <a:rPr sz="800" spc="-5" dirty="0">
                <a:solidFill>
                  <a:srgbClr val="FFFFFF"/>
                </a:solidFill>
                <a:latin typeface="Arial"/>
                <a:cs typeface="Arial"/>
              </a:rPr>
              <a:t>tional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indu</a:t>
            </a:r>
            <a:r>
              <a:rPr sz="800" spc="-5" dirty="0">
                <a:solidFill>
                  <a:srgbClr val="FFFFFF"/>
                </a:solidFill>
                <a:latin typeface="Arial"/>
                <a:cs typeface="Arial"/>
              </a:rPr>
              <a:t>st</a:t>
            </a:r>
            <a:r>
              <a:rPr sz="800" dirty="0">
                <a:solidFill>
                  <a:srgbClr val="FFFFFF"/>
                </a:solidFill>
                <a:latin typeface="Arial"/>
                <a:cs typeface="Arial"/>
              </a:rPr>
              <a:t>ry</a:t>
            </a:r>
            <a:r>
              <a:rPr sz="800" spc="-5" dirty="0">
                <a:solidFill>
                  <a:srgbClr val="FFFFFF"/>
                </a:solidFill>
                <a:latin typeface="Arial"/>
                <a:cs typeface="Arial"/>
              </a:rPr>
              <a:t> st</a:t>
            </a:r>
            <a:r>
              <a:rPr sz="800" dirty="0">
                <a:solidFill>
                  <a:srgbClr val="FFFFFF"/>
                </a:solidFill>
                <a:latin typeface="Arial"/>
                <a:cs typeface="Arial"/>
              </a:rPr>
              <a:t>andards</a:t>
            </a:r>
            <a:r>
              <a:rPr sz="800" spc="-5" dirty="0">
                <a:solidFill>
                  <a:srgbClr val="FFFFFF"/>
                </a:solidFill>
                <a:latin typeface="Arial"/>
                <a:cs typeface="Arial"/>
              </a:rPr>
              <a:t> </a:t>
            </a:r>
            <a:r>
              <a:rPr sz="800" dirty="0">
                <a:solidFill>
                  <a:srgbClr val="FFFFFF"/>
                </a:solidFill>
                <a:latin typeface="Arial"/>
                <a:cs typeface="Arial"/>
              </a:rPr>
              <a:t>every</a:t>
            </a:r>
            <a:r>
              <a:rPr sz="800" spc="-5" dirty="0">
                <a:solidFill>
                  <a:srgbClr val="FFFFFF"/>
                </a:solidFill>
                <a:latin typeface="Arial"/>
                <a:cs typeface="Arial"/>
              </a:rPr>
              <a:t> </a:t>
            </a:r>
            <a:r>
              <a:rPr sz="800" dirty="0">
                <a:solidFill>
                  <a:srgbClr val="FFFFFF"/>
                </a:solidFill>
                <a:latin typeface="Arial"/>
                <a:cs typeface="Arial"/>
              </a:rPr>
              <a:t>year</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wri</a:t>
            </a:r>
            <a:r>
              <a:rPr sz="800" spc="-5" dirty="0">
                <a:solidFill>
                  <a:srgbClr val="FFFFFF"/>
                </a:solidFill>
                <a:latin typeface="Arial"/>
                <a:cs typeface="Arial"/>
              </a:rPr>
              <a:t>t</a:t>
            </a:r>
            <a:r>
              <a:rPr sz="800" dirty="0">
                <a:solidFill>
                  <a:srgbClr val="FFFFFF"/>
                </a:solidFill>
                <a:latin typeface="Arial"/>
                <a:cs typeface="Arial"/>
              </a:rPr>
              <a:t>ing</a:t>
            </a:r>
            <a:r>
              <a:rPr sz="800" spc="-5" dirty="0">
                <a:solidFill>
                  <a:srgbClr val="FFFFFF"/>
                </a:solidFill>
                <a:latin typeface="Arial"/>
                <a:cs typeface="Arial"/>
              </a:rPr>
              <a:t> </a:t>
            </a:r>
            <a:r>
              <a:rPr sz="800" dirty="0">
                <a:solidFill>
                  <a:srgbClr val="FFFFFF"/>
                </a:solidFill>
                <a:latin typeface="Arial"/>
                <a:cs typeface="Arial"/>
              </a:rPr>
              <a:t>wo</a:t>
            </a:r>
            <a:r>
              <a:rPr sz="800" spc="-5" dirty="0">
                <a:solidFill>
                  <a:srgbClr val="FFFFFF"/>
                </a:solidFill>
                <a:latin typeface="Arial"/>
                <a:cs typeface="Arial"/>
              </a:rPr>
              <a:t>rk, </a:t>
            </a:r>
            <a:r>
              <a:rPr sz="800" dirty="0">
                <a:solidFill>
                  <a:srgbClr val="FFFFFF"/>
                </a:solidFill>
                <a:latin typeface="Arial"/>
                <a:cs typeface="Arial"/>
              </a:rPr>
              <a:t>involving</a:t>
            </a:r>
            <a:r>
              <a:rPr sz="800" spc="-5" dirty="0">
                <a:solidFill>
                  <a:srgbClr val="FFFFFF"/>
                </a:solidFill>
                <a:latin typeface="Arial"/>
                <a:cs typeface="Arial"/>
              </a:rPr>
              <a:t> </a:t>
            </a:r>
            <a:r>
              <a:rPr sz="800" dirty="0">
                <a:solidFill>
                  <a:srgbClr val="FFFFFF"/>
                </a:solidFill>
                <a:latin typeface="Arial"/>
                <a:cs typeface="Arial"/>
              </a:rPr>
              <a:t>wa</a:t>
            </a:r>
            <a:r>
              <a:rPr sz="800" spc="-5" dirty="0">
                <a:solidFill>
                  <a:srgbClr val="FFFFFF"/>
                </a:solidFill>
                <a:latin typeface="Arial"/>
                <a:cs typeface="Arial"/>
              </a:rPr>
              <a:t>t</a:t>
            </a:r>
            <a:r>
              <a:rPr sz="800" dirty="0">
                <a:solidFill>
                  <a:srgbClr val="FFFFFF"/>
                </a:solidFill>
                <a:latin typeface="Arial"/>
                <a:cs typeface="Arial"/>
              </a:rPr>
              <a:t>er conservanc</a:t>
            </a:r>
            <a:r>
              <a:rPr sz="800" spc="-60" dirty="0">
                <a:solidFill>
                  <a:srgbClr val="FFFFFF"/>
                </a:solidFill>
                <a:latin typeface="Arial"/>
                <a:cs typeface="Arial"/>
              </a:rPr>
              <a:t>y</a:t>
            </a:r>
            <a:r>
              <a:rPr sz="800" spc="-5" dirty="0">
                <a:solidFill>
                  <a:srgbClr val="FFFFFF"/>
                </a:solidFill>
                <a:latin typeface="Arial"/>
                <a:cs typeface="Arial"/>
              </a:rPr>
              <a:t>, </a:t>
            </a:r>
            <a:r>
              <a:rPr sz="800" dirty="0">
                <a:solidFill>
                  <a:srgbClr val="FFFFFF"/>
                </a:solidFill>
                <a:latin typeface="Arial"/>
                <a:cs typeface="Arial"/>
              </a:rPr>
              <a:t>chemical</a:t>
            </a:r>
            <a:r>
              <a:rPr sz="800" spc="-5" dirty="0">
                <a:solidFill>
                  <a:srgbClr val="FFFFFF"/>
                </a:solidFill>
                <a:latin typeface="Arial"/>
                <a:cs typeface="Arial"/>
              </a:rPr>
              <a:t> </a:t>
            </a:r>
            <a:r>
              <a:rPr sz="800" dirty="0">
                <a:solidFill>
                  <a:srgbClr val="FFFFFF"/>
                </a:solidFill>
                <a:latin typeface="Arial"/>
                <a:cs typeface="Arial"/>
              </a:rPr>
              <a:t>indu</a:t>
            </a:r>
            <a:r>
              <a:rPr sz="800" spc="-5" dirty="0">
                <a:solidFill>
                  <a:srgbClr val="FFFFFF"/>
                </a:solidFill>
                <a:latin typeface="Arial"/>
                <a:cs typeface="Arial"/>
              </a:rPr>
              <a:t>st</a:t>
            </a:r>
            <a:r>
              <a:rPr sz="800" dirty="0">
                <a:solidFill>
                  <a:srgbClr val="FFFFFF"/>
                </a:solidFill>
                <a:latin typeface="Arial"/>
                <a:cs typeface="Arial"/>
              </a:rPr>
              <a:t>r</a:t>
            </a:r>
            <a:r>
              <a:rPr sz="800" spc="-60" dirty="0">
                <a:solidFill>
                  <a:srgbClr val="FFFFFF"/>
                </a:solidFill>
                <a:latin typeface="Arial"/>
                <a:cs typeface="Arial"/>
              </a:rPr>
              <a:t>y</a:t>
            </a:r>
            <a:r>
              <a:rPr sz="800" spc="-5" dirty="0">
                <a:solidFill>
                  <a:srgbClr val="FFFFFF"/>
                </a:solidFill>
                <a:latin typeface="Arial"/>
                <a:cs typeface="Arial"/>
              </a:rPr>
              <a:t>, f</a:t>
            </a:r>
            <a:r>
              <a:rPr sz="800" dirty="0">
                <a:solidFill>
                  <a:srgbClr val="FFFFFF"/>
                </a:solidFill>
                <a:latin typeface="Arial"/>
                <a:cs typeface="Arial"/>
              </a:rPr>
              <a:t>ire</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t</a:t>
            </a:r>
            <a:r>
              <a:rPr sz="800" dirty="0">
                <a:solidFill>
                  <a:srgbClr val="FFFFFF"/>
                </a:solidFill>
                <a:latin typeface="Arial"/>
                <a:cs typeface="Arial"/>
              </a:rPr>
              <a:t>e</a:t>
            </a:r>
            <a:r>
              <a:rPr sz="800" spc="-5" dirty="0">
                <a:solidFill>
                  <a:srgbClr val="FFFFFF"/>
                </a:solidFill>
                <a:latin typeface="Arial"/>
                <a:cs typeface="Arial"/>
              </a:rPr>
              <a:t>ct</a:t>
            </a:r>
            <a:r>
              <a:rPr sz="800" dirty="0">
                <a:solidFill>
                  <a:srgbClr val="FFFFFF"/>
                </a:solidFill>
                <a:latin typeface="Arial"/>
                <a:cs typeface="Arial"/>
              </a:rPr>
              <a:t>ion</a:t>
            </a:r>
            <a:r>
              <a:rPr sz="800" spc="-5" dirty="0">
                <a:solidFill>
                  <a:srgbClr val="FFFFFF"/>
                </a:solidFill>
                <a:latin typeface="Arial"/>
                <a:cs typeface="Arial"/>
              </a:rPr>
              <a:t>, </a:t>
            </a:r>
            <a:r>
              <a:rPr sz="800" dirty="0">
                <a:solidFill>
                  <a:srgbClr val="FFFFFF"/>
                </a:solidFill>
                <a:latin typeface="Arial"/>
                <a:cs typeface="Arial"/>
              </a:rPr>
              <a:t>urban</a:t>
            </a:r>
            <a:r>
              <a:rPr sz="800" spc="-5" dirty="0">
                <a:solidFill>
                  <a:srgbClr val="FFFFFF"/>
                </a:solidFill>
                <a:latin typeface="Arial"/>
                <a:cs typeface="Arial"/>
              </a:rPr>
              <a:t> </a:t>
            </a:r>
            <a:r>
              <a:rPr sz="800" dirty="0">
                <a:solidFill>
                  <a:srgbClr val="FFFFFF"/>
                </a:solidFill>
                <a:latin typeface="Arial"/>
                <a:cs typeface="Arial"/>
              </a:rPr>
              <a:t>wa</a:t>
            </a:r>
            <a:r>
              <a:rPr sz="800" spc="-5" dirty="0">
                <a:solidFill>
                  <a:srgbClr val="FFFFFF"/>
                </a:solidFill>
                <a:latin typeface="Arial"/>
                <a:cs typeface="Arial"/>
              </a:rPr>
              <a:t>t</a:t>
            </a:r>
            <a:r>
              <a:rPr sz="800" dirty="0">
                <a:solidFill>
                  <a:srgbClr val="FFFFFF"/>
                </a:solidFill>
                <a:latin typeface="Arial"/>
                <a:cs typeface="Arial"/>
              </a:rPr>
              <a:t>er</a:t>
            </a:r>
            <a:r>
              <a:rPr sz="800" spc="-5" dirty="0">
                <a:solidFill>
                  <a:srgbClr val="FFFFFF"/>
                </a:solidFill>
                <a:latin typeface="Arial"/>
                <a:cs typeface="Arial"/>
              </a:rPr>
              <a:t> </a:t>
            </a:r>
            <a:r>
              <a:rPr sz="800" dirty="0">
                <a:solidFill>
                  <a:srgbClr val="FFFFFF"/>
                </a:solidFill>
                <a:latin typeface="Arial"/>
                <a:cs typeface="Arial"/>
              </a:rPr>
              <a:t>suppl</a:t>
            </a:r>
            <a:r>
              <a:rPr sz="800" spc="-60" dirty="0">
                <a:solidFill>
                  <a:srgbClr val="FFFFFF"/>
                </a:solidFill>
                <a:latin typeface="Arial"/>
                <a:cs typeface="Arial"/>
              </a:rPr>
              <a:t>y</a:t>
            </a:r>
            <a:r>
              <a:rPr sz="800" spc="-5" dirty="0">
                <a:solidFill>
                  <a:srgbClr val="FFFFFF"/>
                </a:solidFill>
                <a:latin typeface="Arial"/>
                <a:cs typeface="Arial"/>
              </a:rPr>
              <a:t>, </a:t>
            </a:r>
            <a:r>
              <a:rPr sz="800" dirty="0">
                <a:solidFill>
                  <a:srgbClr val="FFFFFF"/>
                </a:solidFill>
                <a:latin typeface="Arial"/>
                <a:cs typeface="Arial"/>
              </a:rPr>
              <a:t>e</a:t>
            </a:r>
            <a:r>
              <a:rPr sz="800" spc="-5" dirty="0">
                <a:solidFill>
                  <a:srgbClr val="FFFFFF"/>
                </a:solidFill>
                <a:latin typeface="Arial"/>
                <a:cs typeface="Arial"/>
              </a:rPr>
              <a:t>tc.</a:t>
            </a:r>
            <a:endParaRPr sz="800" dirty="0">
              <a:latin typeface="Arial"/>
              <a:cs typeface="Arial"/>
            </a:endParaRPr>
          </a:p>
          <a:p>
            <a:pPr marL="12700" marR="748030">
              <a:lnSpc>
                <a:spcPts val="1500"/>
              </a:lnSpc>
              <a:spcBef>
                <a:spcPts val="40"/>
              </a:spcBef>
            </a:pPr>
            <a:r>
              <a:rPr sz="800" spc="-5" dirty="0">
                <a:solidFill>
                  <a:srgbClr val="FFFFFF"/>
                </a:solidFill>
                <a:latin typeface="Arial"/>
                <a:cs typeface="Arial"/>
              </a:rPr>
              <a:t>There </a:t>
            </a:r>
            <a:r>
              <a:rPr sz="800" dirty="0">
                <a:solidFill>
                  <a:srgbClr val="FFFFFF"/>
                </a:solidFill>
                <a:latin typeface="Arial"/>
                <a:cs typeface="Arial"/>
              </a:rPr>
              <a:t>are</a:t>
            </a:r>
            <a:r>
              <a:rPr sz="800" spc="-5" dirty="0">
                <a:solidFill>
                  <a:srgbClr val="FFFFFF"/>
                </a:solidFill>
                <a:latin typeface="Arial"/>
                <a:cs typeface="Arial"/>
              </a:rPr>
              <a:t> </a:t>
            </a:r>
            <a:r>
              <a:rPr sz="800" dirty="0">
                <a:solidFill>
                  <a:srgbClr val="FFFFFF"/>
                </a:solidFill>
                <a:latin typeface="Arial"/>
                <a:cs typeface="Arial"/>
              </a:rPr>
              <a:t>dozens</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f </a:t>
            </a:r>
            <a:r>
              <a:rPr sz="800" dirty="0">
                <a:solidFill>
                  <a:srgbClr val="FFFFFF"/>
                </a:solidFill>
                <a:latin typeface="Arial"/>
                <a:cs typeface="Arial"/>
              </a:rPr>
              <a:t>produ</a:t>
            </a:r>
            <a:r>
              <a:rPr sz="800" spc="-5" dirty="0">
                <a:solidFill>
                  <a:srgbClr val="FFFFFF"/>
                </a:solidFill>
                <a:latin typeface="Arial"/>
                <a:cs typeface="Arial"/>
              </a:rPr>
              <a:t>ct </a:t>
            </a:r>
            <a:r>
              <a:rPr sz="800" dirty="0">
                <a:solidFill>
                  <a:srgbClr val="FFFFFF"/>
                </a:solidFill>
                <a:latin typeface="Arial"/>
                <a:cs typeface="Arial"/>
              </a:rPr>
              <a:t>and</a:t>
            </a:r>
            <a:r>
              <a:rPr sz="800" spc="-5" dirty="0">
                <a:solidFill>
                  <a:srgbClr val="FFFFFF"/>
                </a:solidFill>
                <a:latin typeface="Arial"/>
                <a:cs typeface="Arial"/>
              </a:rPr>
              <a:t> t</a:t>
            </a:r>
            <a:r>
              <a:rPr sz="800" dirty="0">
                <a:solidFill>
                  <a:srgbClr val="FFFFFF"/>
                </a:solidFill>
                <a:latin typeface="Arial"/>
                <a:cs typeface="Arial"/>
              </a:rPr>
              <a:t>echnical</a:t>
            </a:r>
            <a:r>
              <a:rPr sz="800" spc="-5" dirty="0">
                <a:solidFill>
                  <a:srgbClr val="FFFFFF"/>
                </a:solidFill>
                <a:latin typeface="Arial"/>
                <a:cs typeface="Arial"/>
              </a:rPr>
              <a:t> st</a:t>
            </a:r>
            <a:r>
              <a:rPr sz="800" dirty="0">
                <a:solidFill>
                  <a:srgbClr val="FFFFFF"/>
                </a:solidFill>
                <a:latin typeface="Arial"/>
                <a:cs typeface="Arial"/>
              </a:rPr>
              <a:t>andards</a:t>
            </a:r>
            <a:r>
              <a:rPr sz="800" spc="-5" dirty="0">
                <a:solidFill>
                  <a:srgbClr val="FFFFFF"/>
                </a:solidFill>
                <a:latin typeface="Arial"/>
                <a:cs typeface="Arial"/>
              </a:rPr>
              <a:t> </a:t>
            </a:r>
            <a:r>
              <a:rPr sz="800" dirty="0">
                <a:solidFill>
                  <a:srgbClr val="FFFFFF"/>
                </a:solidFill>
                <a:latin typeface="Arial"/>
                <a:cs typeface="Arial"/>
              </a:rPr>
              <a:t>in</a:t>
            </a:r>
            <a:r>
              <a:rPr sz="800" spc="-5" dirty="0">
                <a:solidFill>
                  <a:srgbClr val="FFFFFF"/>
                </a:solidFill>
                <a:latin typeface="Arial"/>
                <a:cs typeface="Arial"/>
              </a:rPr>
              <a:t> </a:t>
            </a:r>
            <a:r>
              <a:rPr sz="800" dirty="0">
                <a:solidFill>
                  <a:srgbClr val="FFFFFF"/>
                </a:solidFill>
                <a:latin typeface="Arial"/>
                <a:cs typeface="Arial"/>
              </a:rPr>
              <a:t>various</a:t>
            </a:r>
            <a:r>
              <a:rPr sz="800" spc="-5" dirty="0">
                <a:solidFill>
                  <a:srgbClr val="FFFFFF"/>
                </a:solidFill>
                <a:latin typeface="Arial"/>
                <a:cs typeface="Arial"/>
              </a:rPr>
              <a:t> f</a:t>
            </a:r>
            <a:r>
              <a:rPr sz="800" dirty="0">
                <a:solidFill>
                  <a:srgbClr val="FFFFFF"/>
                </a:solidFill>
                <a:latin typeface="Arial"/>
                <a:cs typeface="Arial"/>
              </a:rPr>
              <a:t>ield</a:t>
            </a:r>
            <a:r>
              <a:rPr sz="800" spc="-5" dirty="0">
                <a:solidFill>
                  <a:srgbClr val="FFFFFF"/>
                </a:solidFill>
                <a:latin typeface="Arial"/>
                <a:cs typeface="Arial"/>
              </a:rPr>
              <a:t>s. G</a:t>
            </a:r>
            <a:r>
              <a:rPr sz="800" dirty="0">
                <a:solidFill>
                  <a:srgbClr val="FFFFFF"/>
                </a:solidFill>
                <a:latin typeface="Arial"/>
                <a:cs typeface="Arial"/>
              </a:rPr>
              <a:t>roup</a:t>
            </a:r>
            <a:r>
              <a:rPr sz="800" spc="-5" dirty="0">
                <a:solidFill>
                  <a:srgbClr val="FFFFFF"/>
                </a:solidFill>
                <a:latin typeface="Arial"/>
                <a:cs typeface="Arial"/>
              </a:rPr>
              <a:t> </a:t>
            </a:r>
            <a:r>
              <a:rPr sz="800" dirty="0">
                <a:solidFill>
                  <a:srgbClr val="FFFFFF"/>
                </a:solidFill>
                <a:latin typeface="Arial"/>
                <a:cs typeface="Arial"/>
              </a:rPr>
              <a:t>building</a:t>
            </a:r>
            <a:endParaRPr sz="800" dirty="0">
              <a:latin typeface="Arial"/>
              <a:cs typeface="Arial"/>
            </a:endParaRPr>
          </a:p>
          <a:p>
            <a:pPr marL="12700">
              <a:lnSpc>
                <a:spcPct val="100000"/>
              </a:lnSpc>
              <a:spcBef>
                <a:spcPts val="300"/>
              </a:spcBef>
            </a:pPr>
            <a:r>
              <a:rPr sz="800" spc="-5" dirty="0">
                <a:solidFill>
                  <a:srgbClr val="FFFFFF"/>
                </a:solidFill>
                <a:latin typeface="Arial"/>
                <a:cs typeface="Arial"/>
              </a:rPr>
              <a:t>There </a:t>
            </a:r>
            <a:r>
              <a:rPr sz="800" dirty="0">
                <a:solidFill>
                  <a:srgbClr val="FFFFFF"/>
                </a:solidFill>
                <a:latin typeface="Arial"/>
                <a:cs typeface="Arial"/>
              </a:rPr>
              <a:t>is</a:t>
            </a:r>
            <a:r>
              <a:rPr sz="800" spc="-5" dirty="0">
                <a:solidFill>
                  <a:srgbClr val="FFFFFF"/>
                </a:solidFill>
                <a:latin typeface="Arial"/>
                <a:cs typeface="Arial"/>
              </a:rPr>
              <a:t>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comple</a:t>
            </a:r>
            <a:r>
              <a:rPr sz="800" spc="-5" dirty="0">
                <a:solidFill>
                  <a:srgbClr val="FFFFFF"/>
                </a:solidFill>
                <a:latin typeface="Arial"/>
                <a:cs typeface="Arial"/>
              </a:rPr>
              <a:t>t</a:t>
            </a:r>
            <a:r>
              <a:rPr sz="800" dirty="0">
                <a:solidFill>
                  <a:srgbClr val="FFFFFF"/>
                </a:solidFill>
                <a:latin typeface="Arial"/>
                <a:cs typeface="Arial"/>
              </a:rPr>
              <a:t>e</a:t>
            </a:r>
            <a:r>
              <a:rPr sz="800" spc="-5" dirty="0">
                <a:solidFill>
                  <a:srgbClr val="FFFFFF"/>
                </a:solidFill>
                <a:latin typeface="Arial"/>
                <a:cs typeface="Arial"/>
              </a:rPr>
              <a:t> </a:t>
            </a:r>
            <a:r>
              <a:rPr sz="800" dirty="0">
                <a:solidFill>
                  <a:srgbClr val="FFFFFF"/>
                </a:solidFill>
                <a:latin typeface="Arial"/>
                <a:cs typeface="Arial"/>
              </a:rPr>
              <a:t>sales</a:t>
            </a:r>
            <a:r>
              <a:rPr sz="800" spc="-5" dirty="0">
                <a:solidFill>
                  <a:srgbClr val="FFFFFF"/>
                </a:solidFill>
                <a:latin typeface="Arial"/>
                <a:cs typeface="Arial"/>
              </a:rPr>
              <a:t> </a:t>
            </a:r>
            <a:r>
              <a:rPr sz="800" dirty="0">
                <a:solidFill>
                  <a:srgbClr val="FFFFFF"/>
                </a:solidFill>
                <a:latin typeface="Arial"/>
                <a:cs typeface="Arial"/>
              </a:rPr>
              <a:t>service</a:t>
            </a:r>
            <a:r>
              <a:rPr sz="800" spc="-5" dirty="0">
                <a:solidFill>
                  <a:srgbClr val="FFFFFF"/>
                </a:solidFill>
                <a:latin typeface="Arial"/>
                <a:cs typeface="Arial"/>
              </a:rPr>
              <a:t> </a:t>
            </a:r>
            <a:r>
              <a:rPr sz="800" dirty="0">
                <a:solidFill>
                  <a:srgbClr val="FFFFFF"/>
                </a:solidFill>
                <a:latin typeface="Arial"/>
                <a:cs typeface="Arial"/>
              </a:rPr>
              <a:t>ne</a:t>
            </a:r>
            <a:r>
              <a:rPr sz="800" spc="-5" dirty="0">
                <a:solidFill>
                  <a:srgbClr val="FFFFFF"/>
                </a:solidFill>
                <a:latin typeface="Arial"/>
                <a:cs typeface="Arial"/>
              </a:rPr>
              <a:t>t</a:t>
            </a:r>
            <a:r>
              <a:rPr sz="800" dirty="0">
                <a:solidFill>
                  <a:srgbClr val="FFFFFF"/>
                </a:solidFill>
                <a:latin typeface="Arial"/>
                <a:cs typeface="Arial"/>
              </a:rPr>
              <a:t>wo</a:t>
            </a:r>
            <a:r>
              <a:rPr sz="800" spc="-5" dirty="0">
                <a:solidFill>
                  <a:srgbClr val="FFFFFF"/>
                </a:solidFill>
                <a:latin typeface="Arial"/>
                <a:cs typeface="Arial"/>
              </a:rPr>
              <a:t>rk, </a:t>
            </a:r>
            <a:r>
              <a:rPr sz="800" dirty="0">
                <a:solidFill>
                  <a:srgbClr val="FFFFFF"/>
                </a:solidFill>
                <a:latin typeface="Arial"/>
                <a:cs typeface="Arial"/>
              </a:rPr>
              <a:t>wi</a:t>
            </a:r>
            <a:r>
              <a:rPr sz="800" spc="-5" dirty="0">
                <a:solidFill>
                  <a:srgbClr val="FFFFFF"/>
                </a:solidFill>
                <a:latin typeface="Arial"/>
                <a:cs typeface="Arial"/>
              </a:rPr>
              <a:t>t</a:t>
            </a:r>
            <a:r>
              <a:rPr sz="800" dirty="0">
                <a:solidFill>
                  <a:srgbClr val="FFFFFF"/>
                </a:solidFill>
                <a:latin typeface="Arial"/>
                <a:cs typeface="Arial"/>
              </a:rPr>
              <a:t>h</a:t>
            </a:r>
            <a:r>
              <a:rPr sz="800" spc="-5" dirty="0">
                <a:solidFill>
                  <a:srgbClr val="FFFFFF"/>
                </a:solidFill>
                <a:latin typeface="Arial"/>
                <a:cs typeface="Arial"/>
              </a:rPr>
              <a:t> </a:t>
            </a:r>
            <a:r>
              <a:rPr sz="800" dirty="0">
                <a:solidFill>
                  <a:srgbClr val="FFFFFF"/>
                </a:solidFill>
                <a:latin typeface="Arial"/>
                <a:cs typeface="Arial"/>
              </a:rPr>
              <a:t>more</a:t>
            </a:r>
            <a:r>
              <a:rPr sz="800" spc="-5" dirty="0">
                <a:solidFill>
                  <a:srgbClr val="FFFFFF"/>
                </a:solidFill>
                <a:latin typeface="Arial"/>
                <a:cs typeface="Arial"/>
              </a:rPr>
              <a:t> t</a:t>
            </a:r>
            <a:r>
              <a:rPr sz="800" dirty="0">
                <a:solidFill>
                  <a:srgbClr val="FFFFFF"/>
                </a:solidFill>
                <a:latin typeface="Arial"/>
                <a:cs typeface="Arial"/>
              </a:rPr>
              <a:t>han</a:t>
            </a:r>
            <a:r>
              <a:rPr sz="800" spc="-5" dirty="0">
                <a:solidFill>
                  <a:srgbClr val="FFFFFF"/>
                </a:solidFill>
                <a:latin typeface="Arial"/>
                <a:cs typeface="Arial"/>
              </a:rPr>
              <a:t> </a:t>
            </a:r>
            <a:r>
              <a:rPr sz="800" dirty="0">
                <a:solidFill>
                  <a:srgbClr val="FFFFFF"/>
                </a:solidFill>
                <a:latin typeface="Arial"/>
                <a:cs typeface="Arial"/>
              </a:rPr>
              <a:t>30</a:t>
            </a:r>
            <a:r>
              <a:rPr sz="800" spc="-5" dirty="0">
                <a:solidFill>
                  <a:srgbClr val="FFFFFF"/>
                </a:solidFill>
                <a:latin typeface="Arial"/>
                <a:cs typeface="Arial"/>
              </a:rPr>
              <a:t> </a:t>
            </a:r>
            <a:r>
              <a:rPr sz="800" dirty="0">
                <a:solidFill>
                  <a:srgbClr val="FFFFFF"/>
                </a:solidFill>
                <a:latin typeface="Arial"/>
                <a:cs typeface="Arial"/>
              </a:rPr>
              <a:t>branches</a:t>
            </a:r>
            <a:endParaRPr sz="800" dirty="0">
              <a:latin typeface="Arial"/>
              <a:cs typeface="Arial"/>
            </a:endParaRPr>
          </a:p>
          <a:p>
            <a:pPr marL="12700">
              <a:lnSpc>
                <a:spcPct val="100000"/>
              </a:lnSpc>
              <a:spcBef>
                <a:spcPts val="540"/>
              </a:spcBef>
            </a:pPr>
            <a:r>
              <a:rPr sz="800" dirty="0">
                <a:solidFill>
                  <a:srgbClr val="FFFFFF"/>
                </a:solidFill>
                <a:latin typeface="Arial"/>
                <a:cs typeface="Arial"/>
              </a:rPr>
              <a:t>and</a:t>
            </a:r>
            <a:endParaRPr sz="800" dirty="0">
              <a:latin typeface="Arial"/>
              <a:cs typeface="Arial"/>
            </a:endParaRPr>
          </a:p>
          <a:p>
            <a:pPr marL="12700" marR="900430">
              <a:lnSpc>
                <a:spcPct val="145800"/>
              </a:lnSpc>
            </a:pPr>
            <a:r>
              <a:rPr sz="800" dirty="0">
                <a:solidFill>
                  <a:srgbClr val="FFFFFF"/>
                </a:solidFill>
                <a:latin typeface="Arial"/>
                <a:cs typeface="Arial"/>
              </a:rPr>
              <a:t>200</a:t>
            </a:r>
            <a:r>
              <a:rPr sz="800" spc="-5" dirty="0">
                <a:solidFill>
                  <a:srgbClr val="FFFFFF"/>
                </a:solidFill>
                <a:latin typeface="Arial"/>
                <a:cs typeface="Arial"/>
              </a:rPr>
              <a:t> </a:t>
            </a:r>
            <a:r>
              <a:rPr sz="800" dirty="0">
                <a:solidFill>
                  <a:srgbClr val="FFFFFF"/>
                </a:solidFill>
                <a:latin typeface="Arial"/>
                <a:cs typeface="Arial"/>
              </a:rPr>
              <a:t>branche</a:t>
            </a:r>
            <a:r>
              <a:rPr sz="800" spc="-5" dirty="0">
                <a:solidFill>
                  <a:srgbClr val="FFFFFF"/>
                </a:solidFill>
                <a:latin typeface="Arial"/>
                <a:cs typeface="Arial"/>
              </a:rPr>
              <a:t>s, </a:t>
            </a:r>
            <a:r>
              <a:rPr sz="800" dirty="0">
                <a:solidFill>
                  <a:srgbClr val="FFFFFF"/>
                </a:solidFill>
                <a:latin typeface="Arial"/>
                <a:cs typeface="Arial"/>
              </a:rPr>
              <a:t>wi</a:t>
            </a:r>
            <a:r>
              <a:rPr sz="800" spc="-5" dirty="0">
                <a:solidFill>
                  <a:srgbClr val="FFFFFF"/>
                </a:solidFill>
                <a:latin typeface="Arial"/>
                <a:cs typeface="Arial"/>
              </a:rPr>
              <a:t>t</a:t>
            </a:r>
            <a:r>
              <a:rPr sz="800" dirty="0">
                <a:solidFill>
                  <a:srgbClr val="FFFFFF"/>
                </a:solidFill>
                <a:latin typeface="Arial"/>
                <a:cs typeface="Arial"/>
              </a:rPr>
              <a:t>h</a:t>
            </a:r>
            <a:r>
              <a:rPr sz="800" spc="-5" dirty="0">
                <a:solidFill>
                  <a:srgbClr val="FFFFFF"/>
                </a:solidFill>
                <a:latin typeface="Arial"/>
                <a:cs typeface="Arial"/>
              </a:rPr>
              <a:t> </a:t>
            </a:r>
            <a:r>
              <a:rPr sz="800" dirty="0">
                <a:solidFill>
                  <a:srgbClr val="FFFFFF"/>
                </a:solidFill>
                <a:latin typeface="Arial"/>
                <a:cs typeface="Arial"/>
              </a:rPr>
              <a:t>a</a:t>
            </a:r>
            <a:r>
              <a:rPr sz="800" spc="-5" dirty="0">
                <a:solidFill>
                  <a:srgbClr val="FFFFFF"/>
                </a:solidFill>
                <a:latin typeface="Arial"/>
                <a:cs typeface="Arial"/>
              </a:rPr>
              <a:t> </a:t>
            </a:r>
            <a:r>
              <a:rPr sz="800" dirty="0">
                <a:solidFill>
                  <a:srgbClr val="FFFFFF"/>
                </a:solidFill>
                <a:latin typeface="Arial"/>
                <a:cs typeface="Arial"/>
              </a:rPr>
              <a:t>pro</a:t>
            </a:r>
            <a:r>
              <a:rPr sz="800" spc="-5" dirty="0">
                <a:solidFill>
                  <a:srgbClr val="FFFFFF"/>
                </a:solidFill>
                <a:latin typeface="Arial"/>
                <a:cs typeface="Arial"/>
              </a:rPr>
              <a:t>f</a:t>
            </a:r>
            <a:r>
              <a:rPr sz="800" dirty="0">
                <a:solidFill>
                  <a:srgbClr val="FFFFFF"/>
                </a:solidFill>
                <a:latin typeface="Arial"/>
                <a:cs typeface="Arial"/>
              </a:rPr>
              <a:t>essional</a:t>
            </a:r>
            <a:r>
              <a:rPr sz="800" spc="-5" dirty="0">
                <a:solidFill>
                  <a:srgbClr val="FFFFFF"/>
                </a:solidFill>
                <a:latin typeface="Arial"/>
                <a:cs typeface="Arial"/>
              </a:rPr>
              <a:t> t</a:t>
            </a:r>
            <a:r>
              <a:rPr sz="800" dirty="0">
                <a:solidFill>
                  <a:srgbClr val="FFFFFF"/>
                </a:solidFill>
                <a:latin typeface="Arial"/>
                <a:cs typeface="Arial"/>
              </a:rPr>
              <a:t>eam</a:t>
            </a:r>
            <a:r>
              <a:rPr sz="800" spc="-5" dirty="0">
                <a:solidFill>
                  <a:srgbClr val="FFFFFF"/>
                </a:solidFill>
                <a:latin typeface="Arial"/>
                <a:cs typeface="Arial"/>
              </a:rPr>
              <a:t> </a:t>
            </a:r>
            <a:r>
              <a:rPr sz="800" dirty="0">
                <a:solidFill>
                  <a:srgbClr val="FFFFFF"/>
                </a:solidFill>
                <a:latin typeface="Arial"/>
                <a:cs typeface="Arial"/>
              </a:rPr>
              <a:t>o</a:t>
            </a:r>
            <a:r>
              <a:rPr sz="800" spc="-5" dirty="0">
                <a:solidFill>
                  <a:srgbClr val="FFFFFF"/>
                </a:solidFill>
                <a:latin typeface="Arial"/>
                <a:cs typeface="Arial"/>
              </a:rPr>
              <a:t>f </a:t>
            </a:r>
            <a:r>
              <a:rPr sz="800" dirty="0">
                <a:solidFill>
                  <a:srgbClr val="FFFFFF"/>
                </a:solidFill>
                <a:latin typeface="Arial"/>
                <a:cs typeface="Arial"/>
              </a:rPr>
              <a:t>more</a:t>
            </a:r>
            <a:r>
              <a:rPr sz="800" spc="-5" dirty="0">
                <a:solidFill>
                  <a:srgbClr val="FFFFFF"/>
                </a:solidFill>
                <a:latin typeface="Arial"/>
                <a:cs typeface="Arial"/>
              </a:rPr>
              <a:t> t</a:t>
            </a:r>
            <a:r>
              <a:rPr sz="800" dirty="0">
                <a:solidFill>
                  <a:srgbClr val="FFFFFF"/>
                </a:solidFill>
                <a:latin typeface="Arial"/>
                <a:cs typeface="Arial"/>
              </a:rPr>
              <a:t>han</a:t>
            </a:r>
            <a:r>
              <a:rPr sz="800" spc="-5" dirty="0">
                <a:solidFill>
                  <a:srgbClr val="FFFFFF"/>
                </a:solidFill>
                <a:latin typeface="Arial"/>
                <a:cs typeface="Arial"/>
              </a:rPr>
              <a:t> </a:t>
            </a:r>
            <a:r>
              <a:rPr sz="800" dirty="0">
                <a:solidFill>
                  <a:srgbClr val="FFFFFF"/>
                </a:solidFill>
                <a:latin typeface="Arial"/>
                <a:cs typeface="Arial"/>
              </a:rPr>
              <a:t>1</a:t>
            </a:r>
            <a:r>
              <a:rPr sz="800" spc="-5" dirty="0">
                <a:solidFill>
                  <a:srgbClr val="FFFFFF"/>
                </a:solidFill>
                <a:latin typeface="Arial"/>
                <a:cs typeface="Arial"/>
              </a:rPr>
              <a:t>,</a:t>
            </a:r>
            <a:r>
              <a:rPr sz="800" dirty="0">
                <a:solidFill>
                  <a:srgbClr val="FFFFFF"/>
                </a:solidFill>
                <a:latin typeface="Arial"/>
                <a:cs typeface="Arial"/>
              </a:rPr>
              <a:t>800</a:t>
            </a:r>
            <a:r>
              <a:rPr sz="800" spc="-5" dirty="0">
                <a:solidFill>
                  <a:srgbClr val="FFFFFF"/>
                </a:solidFill>
                <a:latin typeface="Arial"/>
                <a:cs typeface="Arial"/>
              </a:rPr>
              <a:t> </a:t>
            </a:r>
            <a:r>
              <a:rPr sz="800" dirty="0">
                <a:solidFill>
                  <a:srgbClr val="FFFFFF"/>
                </a:solidFill>
                <a:latin typeface="Arial"/>
                <a:cs typeface="Arial"/>
              </a:rPr>
              <a:t>people Pro</a:t>
            </a:r>
            <a:r>
              <a:rPr sz="800" spc="-5" dirty="0">
                <a:solidFill>
                  <a:srgbClr val="FFFFFF"/>
                </a:solidFill>
                <a:latin typeface="Arial"/>
                <a:cs typeface="Arial"/>
              </a:rPr>
              <a:t>f</a:t>
            </a:r>
            <a:r>
              <a:rPr sz="800" dirty="0">
                <a:solidFill>
                  <a:srgbClr val="FFFFFF"/>
                </a:solidFill>
                <a:latin typeface="Arial"/>
                <a:cs typeface="Arial"/>
              </a:rPr>
              <a:t>essional</a:t>
            </a:r>
            <a:r>
              <a:rPr sz="800" spc="-5" dirty="0">
                <a:solidFill>
                  <a:srgbClr val="FFFFFF"/>
                </a:solidFill>
                <a:latin typeface="Arial"/>
                <a:cs typeface="Arial"/>
              </a:rPr>
              <a:t> </a:t>
            </a:r>
            <a:r>
              <a:rPr sz="800" dirty="0">
                <a:solidFill>
                  <a:srgbClr val="FFFFFF"/>
                </a:solidFill>
                <a:latin typeface="Arial"/>
                <a:cs typeface="Arial"/>
              </a:rPr>
              <a:t>sales</a:t>
            </a:r>
            <a:r>
              <a:rPr sz="800" spc="-5" dirty="0">
                <a:solidFill>
                  <a:srgbClr val="FFFFFF"/>
                </a:solidFill>
                <a:latin typeface="Arial"/>
                <a:cs typeface="Arial"/>
              </a:rPr>
              <a: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service</a:t>
            </a:r>
            <a:r>
              <a:rPr sz="800" spc="-5" dirty="0">
                <a:solidFill>
                  <a:srgbClr val="FFFFFF"/>
                </a:solidFill>
                <a:latin typeface="Arial"/>
                <a:cs typeface="Arial"/>
              </a:rPr>
              <a:t> t</a:t>
            </a:r>
            <a:r>
              <a:rPr sz="800" dirty="0">
                <a:solidFill>
                  <a:srgbClr val="FFFFFF"/>
                </a:solidFill>
                <a:latin typeface="Arial"/>
                <a:cs typeface="Arial"/>
              </a:rPr>
              <a:t>ea</a:t>
            </a:r>
            <a:r>
              <a:rPr sz="800" spc="-5" dirty="0">
                <a:solidFill>
                  <a:srgbClr val="FFFFFF"/>
                </a:solidFill>
                <a:latin typeface="Arial"/>
                <a:cs typeface="Arial"/>
              </a:rPr>
              <a:t>m, t</a:t>
            </a:r>
            <a:r>
              <a:rPr sz="800" dirty="0">
                <a:solidFill>
                  <a:srgbClr val="FFFFFF"/>
                </a:solidFill>
                <a:latin typeface="Arial"/>
                <a:cs typeface="Arial"/>
              </a:rPr>
              <a:t>o</a:t>
            </a:r>
            <a:r>
              <a:rPr sz="800" spc="-5" dirty="0">
                <a:solidFill>
                  <a:srgbClr val="FFFFFF"/>
                </a:solidFill>
                <a:latin typeface="Arial"/>
                <a:cs typeface="Arial"/>
              </a:rPr>
              <a:t> </a:t>
            </a:r>
            <a:r>
              <a:rPr sz="800" dirty="0">
                <a:solidFill>
                  <a:srgbClr val="FFFFFF"/>
                </a:solidFill>
                <a:latin typeface="Arial"/>
                <a:cs typeface="Arial"/>
              </a:rPr>
              <a:t>provide</a:t>
            </a:r>
            <a:r>
              <a:rPr sz="800" spc="-5" dirty="0">
                <a:solidFill>
                  <a:srgbClr val="FFFFFF"/>
                </a:solidFill>
                <a:latin typeface="Arial"/>
                <a:cs typeface="Arial"/>
              </a:rPr>
              <a:t> </a:t>
            </a:r>
            <a:r>
              <a:rPr sz="800" dirty="0">
                <a:solidFill>
                  <a:srgbClr val="FFFFFF"/>
                </a:solidFill>
                <a:latin typeface="Arial"/>
                <a:cs typeface="Arial"/>
              </a:rPr>
              <a:t>cu</a:t>
            </a:r>
            <a:r>
              <a:rPr sz="800" spc="-5" dirty="0">
                <a:solidFill>
                  <a:srgbClr val="FFFFFF"/>
                </a:solidFill>
                <a:latin typeface="Arial"/>
                <a:cs typeface="Arial"/>
              </a:rPr>
              <a:t>st</a:t>
            </a:r>
            <a:r>
              <a:rPr sz="800" dirty="0">
                <a:solidFill>
                  <a:srgbClr val="FFFFFF"/>
                </a:solidFill>
                <a:latin typeface="Arial"/>
                <a:cs typeface="Arial"/>
              </a:rPr>
              <a:t>omers</a:t>
            </a:r>
            <a:r>
              <a:rPr sz="800" spc="-5" dirty="0">
                <a:solidFill>
                  <a:srgbClr val="FFFFFF"/>
                </a:solidFill>
                <a:latin typeface="Arial"/>
                <a:cs typeface="Arial"/>
              </a:rPr>
              <a:t> </a:t>
            </a:r>
            <a:r>
              <a:rPr sz="800" dirty="0" smtClean="0">
                <a:solidFill>
                  <a:srgbClr val="FFFFFF"/>
                </a:solidFill>
                <a:latin typeface="Arial"/>
                <a:cs typeface="Arial"/>
              </a:rPr>
              <a:t>wi</a:t>
            </a:r>
            <a:r>
              <a:rPr sz="800" spc="-5" dirty="0" smtClean="0">
                <a:solidFill>
                  <a:srgbClr val="FFFFFF"/>
                </a:solidFill>
                <a:latin typeface="Arial"/>
                <a:cs typeface="Arial"/>
              </a:rPr>
              <a:t>t</a:t>
            </a:r>
            <a:r>
              <a:rPr sz="800" dirty="0" smtClean="0">
                <a:solidFill>
                  <a:srgbClr val="FFFFFF"/>
                </a:solidFill>
                <a:latin typeface="Arial"/>
                <a:cs typeface="Arial"/>
              </a:rPr>
              <a:t>h</a:t>
            </a:r>
            <a:r>
              <a:rPr lang="en-US" sz="800" dirty="0" smtClean="0">
                <a:solidFill>
                  <a:srgbClr val="FFFFFF"/>
                </a:solidFill>
                <a:latin typeface="Arial"/>
                <a:cs typeface="Arial"/>
              </a:rPr>
              <a:t> </a:t>
            </a:r>
            <a:r>
              <a:rPr sz="800" dirty="0" smtClean="0">
                <a:solidFill>
                  <a:srgbClr val="FFFFFF"/>
                </a:solidFill>
                <a:latin typeface="Arial"/>
                <a:cs typeface="Arial"/>
              </a:rPr>
              <a:t>pro</a:t>
            </a:r>
            <a:r>
              <a:rPr sz="800" spc="-5" dirty="0" smtClean="0">
                <a:solidFill>
                  <a:srgbClr val="FFFFFF"/>
                </a:solidFill>
                <a:latin typeface="Arial"/>
                <a:cs typeface="Arial"/>
              </a:rPr>
              <a:t>fessional</a:t>
            </a:r>
            <a:r>
              <a:rPr lang="en-US" sz="800" spc="-5" dirty="0" smtClean="0">
                <a:solidFill>
                  <a:srgbClr val="FFFFFF"/>
                </a:solidFill>
                <a:latin typeface="Arial"/>
                <a:cs typeface="Arial"/>
              </a:rPr>
              <a:t> </a:t>
            </a:r>
            <a:r>
              <a:rPr sz="800" spc="-95" dirty="0" smtClean="0">
                <a:solidFill>
                  <a:srgbClr val="FFFFFF"/>
                </a:solidFill>
                <a:latin typeface="Arial"/>
                <a:cs typeface="Arial"/>
              </a:rPr>
              <a:t>T</a:t>
            </a:r>
            <a:r>
              <a:rPr sz="800" dirty="0" smtClean="0">
                <a:solidFill>
                  <a:srgbClr val="FFFFFF"/>
                </a:solidFill>
                <a:latin typeface="Arial"/>
                <a:cs typeface="Arial"/>
              </a:rPr>
              <a:t>echnical</a:t>
            </a:r>
            <a:r>
              <a:rPr sz="800" spc="-5" dirty="0" smtClean="0">
                <a:solidFill>
                  <a:srgbClr val="FFFFFF"/>
                </a:solidFill>
                <a:latin typeface="Arial"/>
                <a:cs typeface="Arial"/>
              </a:rPr>
              <a:t> </a:t>
            </a:r>
            <a:r>
              <a:rPr sz="800" dirty="0">
                <a:solidFill>
                  <a:srgbClr val="FFFFFF"/>
                </a:solidFill>
                <a:latin typeface="Arial"/>
                <a:cs typeface="Arial"/>
              </a:rPr>
              <a:t>suppo</a:t>
            </a:r>
            <a:r>
              <a:rPr sz="800" spc="-5" dirty="0">
                <a:solidFill>
                  <a:srgbClr val="FFFFFF"/>
                </a:solidFill>
                <a:latin typeface="Arial"/>
                <a:cs typeface="Arial"/>
              </a:rPr>
              <a:t>rt </a:t>
            </a:r>
            <a:r>
              <a:rPr sz="800" dirty="0">
                <a:solidFill>
                  <a:srgbClr val="FFFFFF"/>
                </a:solidFill>
                <a:latin typeface="Arial"/>
                <a:cs typeface="Arial"/>
              </a:rPr>
              <a:t>and</a:t>
            </a:r>
            <a:r>
              <a:rPr sz="800" spc="-5" dirty="0">
                <a:solidFill>
                  <a:srgbClr val="FFFFFF"/>
                </a:solidFill>
                <a:latin typeface="Arial"/>
                <a:cs typeface="Arial"/>
              </a:rPr>
              <a:t> </a:t>
            </a:r>
            <a:r>
              <a:rPr sz="800" dirty="0">
                <a:solidFill>
                  <a:srgbClr val="FFFFFF"/>
                </a:solidFill>
                <a:latin typeface="Arial"/>
                <a:cs typeface="Arial"/>
              </a:rPr>
              <a:t>excellen</a:t>
            </a:r>
            <a:r>
              <a:rPr sz="800" spc="-5" dirty="0">
                <a:solidFill>
                  <a:srgbClr val="FFFFFF"/>
                </a:solidFill>
                <a:latin typeface="Arial"/>
                <a:cs typeface="Arial"/>
              </a:rPr>
              <a:t>t </a:t>
            </a:r>
            <a:r>
              <a:rPr sz="800" dirty="0">
                <a:solidFill>
                  <a:srgbClr val="FFFFFF"/>
                </a:solidFill>
                <a:latin typeface="Arial"/>
                <a:cs typeface="Arial"/>
              </a:rPr>
              <a:t>marke</a:t>
            </a:r>
            <a:r>
              <a:rPr sz="800" spc="-5" dirty="0">
                <a:solidFill>
                  <a:srgbClr val="FFFFFF"/>
                </a:solidFill>
                <a:latin typeface="Arial"/>
                <a:cs typeface="Arial"/>
              </a:rPr>
              <a:t>t</a:t>
            </a:r>
            <a:r>
              <a:rPr sz="800" dirty="0">
                <a:solidFill>
                  <a:srgbClr val="FFFFFF"/>
                </a:solidFill>
                <a:latin typeface="Arial"/>
                <a:cs typeface="Arial"/>
              </a:rPr>
              <a:t>ing</a:t>
            </a:r>
            <a:r>
              <a:rPr sz="800" spc="-5" dirty="0">
                <a:solidFill>
                  <a:srgbClr val="FFFFFF"/>
                </a:solidFill>
                <a:latin typeface="Arial"/>
                <a:cs typeface="Arial"/>
              </a:rPr>
              <a:t> </a:t>
            </a:r>
            <a:r>
              <a:rPr sz="800" dirty="0">
                <a:solidFill>
                  <a:srgbClr val="FFFFFF"/>
                </a:solidFill>
                <a:latin typeface="Arial"/>
                <a:cs typeface="Arial"/>
              </a:rPr>
              <a:t>service</a:t>
            </a:r>
            <a:r>
              <a:rPr sz="800" spc="-5" dirty="0">
                <a:solidFill>
                  <a:srgbClr val="FFFFFF"/>
                </a:solidFill>
                <a:latin typeface="Arial"/>
                <a:cs typeface="Arial"/>
              </a:rPr>
              <a:t>s.</a:t>
            </a:r>
            <a:endParaRPr sz="800" dirty="0">
              <a:latin typeface="Arial"/>
              <a:cs typeface="Arial"/>
            </a:endParaRPr>
          </a:p>
        </p:txBody>
      </p:sp>
      <p:sp>
        <p:nvSpPr>
          <p:cNvPr id="5" name="object 5"/>
          <p:cNvSpPr txBox="1"/>
          <p:nvPr/>
        </p:nvSpPr>
        <p:spPr>
          <a:xfrm>
            <a:off x="5088254" y="3803016"/>
            <a:ext cx="3542665" cy="521594"/>
          </a:xfrm>
          <a:prstGeom prst="rect">
            <a:avLst/>
          </a:prstGeom>
        </p:spPr>
        <p:txBody>
          <a:bodyPr vert="horz" wrap="square" lIns="0" tIns="0" rIns="0" bIns="0" rtlCol="0">
            <a:spAutoFit/>
          </a:bodyPr>
          <a:lstStyle/>
          <a:p>
            <a:pPr marL="12700" marR="5080">
              <a:lnSpc>
                <a:spcPct val="88700"/>
              </a:lnSpc>
            </a:pPr>
            <a:r>
              <a:rPr sz="1400" b="1" spc="-15" dirty="0">
                <a:solidFill>
                  <a:srgbClr val="FFFFFF"/>
                </a:solidFill>
                <a:latin typeface="Arial"/>
                <a:cs typeface="Arial"/>
              </a:rPr>
              <a:t>Gr</a:t>
            </a:r>
            <a:r>
              <a:rPr sz="1400" b="1" spc="-10" dirty="0">
                <a:solidFill>
                  <a:srgbClr val="FFFFFF"/>
                </a:solidFill>
                <a:latin typeface="Arial"/>
                <a:cs typeface="Arial"/>
              </a:rPr>
              <a:t>oup</a:t>
            </a:r>
            <a:r>
              <a:rPr sz="1400" b="1" spc="-5" dirty="0">
                <a:solidFill>
                  <a:srgbClr val="FFFFFF"/>
                </a:solidFill>
                <a:latin typeface="Arial"/>
                <a:cs typeface="Arial"/>
              </a:rPr>
              <a:t> </a:t>
            </a:r>
            <a:r>
              <a:rPr sz="1400" b="1" spc="-10" dirty="0">
                <a:solidFill>
                  <a:srgbClr val="FFFFFF"/>
                </a:solidFill>
                <a:latin typeface="Arial"/>
                <a:cs typeface="Arial"/>
              </a:rPr>
              <a:t>h</a:t>
            </a:r>
            <a:r>
              <a:rPr sz="1400" b="1" dirty="0">
                <a:solidFill>
                  <a:srgbClr val="FFFFFF"/>
                </a:solidFill>
                <a:latin typeface="Arial"/>
                <a:cs typeface="Arial"/>
              </a:rPr>
              <a:t>ea</a:t>
            </a:r>
            <a:r>
              <a:rPr sz="1400" b="1" spc="-10" dirty="0">
                <a:solidFill>
                  <a:srgbClr val="FFFFFF"/>
                </a:solidFill>
                <a:latin typeface="Arial"/>
                <a:cs typeface="Arial"/>
              </a:rPr>
              <a:t>dqu</a:t>
            </a:r>
            <a:r>
              <a:rPr sz="1400" b="1" dirty="0">
                <a:solidFill>
                  <a:srgbClr val="FFFFFF"/>
                </a:solidFill>
                <a:latin typeface="Arial"/>
                <a:cs typeface="Arial"/>
              </a:rPr>
              <a:t>arters:</a:t>
            </a:r>
            <a:r>
              <a:rPr sz="1400" b="1" spc="-5" dirty="0">
                <a:solidFill>
                  <a:srgbClr val="FFFFFF"/>
                </a:solidFill>
                <a:latin typeface="Arial"/>
                <a:cs typeface="Arial"/>
              </a:rPr>
              <a:t> </a:t>
            </a:r>
            <a:r>
              <a:rPr sz="1400" b="1" spc="-10" dirty="0">
                <a:solidFill>
                  <a:srgbClr val="FFFFFF"/>
                </a:solidFill>
                <a:latin typeface="Arial"/>
                <a:cs typeface="Arial"/>
              </a:rPr>
              <a:t>F</a:t>
            </a:r>
            <a:r>
              <a:rPr sz="1400" b="1" dirty="0">
                <a:solidFill>
                  <a:srgbClr val="FFFFFF"/>
                </a:solidFill>
                <a:latin typeface="Arial"/>
                <a:cs typeface="Arial"/>
              </a:rPr>
              <a:t>e</a:t>
            </a:r>
            <a:r>
              <a:rPr sz="1400" b="1" spc="-10" dirty="0">
                <a:solidFill>
                  <a:srgbClr val="FFFFFF"/>
                </a:solidFill>
                <a:latin typeface="Arial"/>
                <a:cs typeface="Arial"/>
              </a:rPr>
              <a:t>ngb</a:t>
            </a:r>
            <a:r>
              <a:rPr sz="1400" b="1" dirty="0">
                <a:solidFill>
                  <a:srgbClr val="FFFFFF"/>
                </a:solidFill>
                <a:latin typeface="Arial"/>
                <a:cs typeface="Arial"/>
              </a:rPr>
              <a:t>a</a:t>
            </a:r>
            <a:r>
              <a:rPr sz="1400" b="1" spc="-10" dirty="0">
                <a:solidFill>
                  <a:srgbClr val="FFFFFF"/>
                </a:solidFill>
                <a:latin typeface="Arial"/>
                <a:cs typeface="Arial"/>
              </a:rPr>
              <a:t>ng</a:t>
            </a:r>
            <a:r>
              <a:rPr sz="1400" b="1" spc="-5" dirty="0">
                <a:solidFill>
                  <a:srgbClr val="FFFFFF"/>
                </a:solidFill>
                <a:latin typeface="Arial"/>
                <a:cs typeface="Arial"/>
              </a:rPr>
              <a:t> </a:t>
            </a:r>
            <a:r>
              <a:rPr sz="1400" b="1" spc="-10" dirty="0">
                <a:solidFill>
                  <a:srgbClr val="FFFFFF"/>
                </a:solidFill>
                <a:latin typeface="Arial"/>
                <a:cs typeface="Arial"/>
              </a:rPr>
              <a:t>Indu</a:t>
            </a:r>
            <a:r>
              <a:rPr sz="1400" b="1" dirty="0">
                <a:solidFill>
                  <a:srgbClr val="FFFFFF"/>
                </a:solidFill>
                <a:latin typeface="Arial"/>
                <a:cs typeface="Arial"/>
              </a:rPr>
              <a:t>str</a:t>
            </a:r>
            <a:r>
              <a:rPr sz="1400" b="1" spc="-5" dirty="0">
                <a:solidFill>
                  <a:srgbClr val="FFFFFF"/>
                </a:solidFill>
                <a:latin typeface="Arial"/>
                <a:cs typeface="Arial"/>
              </a:rPr>
              <a:t>i</a:t>
            </a:r>
            <a:r>
              <a:rPr sz="1400" b="1" dirty="0">
                <a:solidFill>
                  <a:srgbClr val="FFFFFF"/>
                </a:solidFill>
                <a:latin typeface="Arial"/>
                <a:cs typeface="Arial"/>
              </a:rPr>
              <a:t>a</a:t>
            </a:r>
            <a:r>
              <a:rPr sz="1400" b="1" spc="-5" dirty="0">
                <a:solidFill>
                  <a:srgbClr val="FFFFFF"/>
                </a:solidFill>
                <a:latin typeface="Arial"/>
                <a:cs typeface="Arial"/>
              </a:rPr>
              <a:t>l </a:t>
            </a:r>
            <a:endParaRPr lang="en-US" sz="1400" b="1" spc="-5" dirty="0" smtClean="0">
              <a:solidFill>
                <a:srgbClr val="FFFFFF"/>
              </a:solidFill>
              <a:latin typeface="Arial"/>
              <a:cs typeface="Arial"/>
            </a:endParaRPr>
          </a:p>
          <a:p>
            <a:pPr marL="12700" marR="5080">
              <a:lnSpc>
                <a:spcPct val="88700"/>
              </a:lnSpc>
            </a:pPr>
            <a:r>
              <a:rPr sz="2100" b="1" spc="-742" baseline="-5952" dirty="0" smtClean="0">
                <a:solidFill>
                  <a:srgbClr val="FFFFFF"/>
                </a:solidFill>
                <a:latin typeface="Arial"/>
                <a:cs typeface="Arial"/>
              </a:rPr>
              <a:t>P</a:t>
            </a:r>
            <a:r>
              <a:rPr lang="en-US" sz="1500" spc="-359" baseline="2777" dirty="0" smtClean="0">
                <a:solidFill>
                  <a:srgbClr val="FFFFFF"/>
                </a:solidFill>
                <a:latin typeface="Arial"/>
                <a:cs typeface="Arial"/>
              </a:rPr>
              <a:t>c</a:t>
            </a:r>
            <a:r>
              <a:rPr sz="2100" b="1" spc="-817" baseline="-5952" dirty="0" smtClean="0">
                <a:solidFill>
                  <a:srgbClr val="FFFFFF"/>
                </a:solidFill>
                <a:latin typeface="Arial"/>
                <a:cs typeface="Arial"/>
              </a:rPr>
              <a:t>a</a:t>
            </a:r>
            <a:r>
              <a:rPr lang="en-US" sz="2100" b="1" spc="-817" baseline="-5952" dirty="0" smtClean="0">
                <a:solidFill>
                  <a:srgbClr val="FFFFFF"/>
                </a:solidFill>
                <a:latin typeface="Arial"/>
                <a:cs typeface="Arial"/>
              </a:rPr>
              <a:t> </a:t>
            </a:r>
            <a:r>
              <a:rPr sz="1500" spc="-30" baseline="2777" dirty="0" smtClean="0">
                <a:solidFill>
                  <a:srgbClr val="FFFFFF"/>
                </a:solidFill>
                <a:latin typeface="Arial"/>
                <a:cs typeface="Arial"/>
              </a:rPr>
              <a:t>o</a:t>
            </a:r>
            <a:r>
              <a:rPr sz="2100" b="1" spc="-794" baseline="-5952" dirty="0" smtClean="0">
                <a:solidFill>
                  <a:srgbClr val="FFFFFF"/>
                </a:solidFill>
                <a:latin typeface="Arial"/>
                <a:cs typeface="Arial"/>
              </a:rPr>
              <a:t>r</a:t>
            </a:r>
            <a:r>
              <a:rPr sz="1500" baseline="2777" dirty="0" smtClean="0">
                <a:solidFill>
                  <a:srgbClr val="FFFFFF"/>
                </a:solidFill>
                <a:latin typeface="Arial"/>
                <a:cs typeface="Arial"/>
              </a:rPr>
              <a:t>v</a:t>
            </a:r>
            <a:r>
              <a:rPr sz="1500" spc="-794" baseline="2777" dirty="0" smtClean="0">
                <a:solidFill>
                  <a:srgbClr val="FFFFFF"/>
                </a:solidFill>
                <a:latin typeface="Arial"/>
                <a:cs typeface="Arial"/>
              </a:rPr>
              <a:t>e</a:t>
            </a:r>
            <a:r>
              <a:rPr sz="2100" b="1" spc="-382" baseline="-5952" dirty="0" smtClean="0">
                <a:solidFill>
                  <a:srgbClr val="FFFFFF"/>
                </a:solidFill>
                <a:latin typeface="Arial"/>
                <a:cs typeface="Arial"/>
              </a:rPr>
              <a:t>k</a:t>
            </a:r>
            <a:r>
              <a:rPr sz="1500" baseline="2777" dirty="0" smtClean="0">
                <a:solidFill>
                  <a:srgbClr val="FFFFFF"/>
                </a:solidFill>
                <a:latin typeface="Arial"/>
                <a:cs typeface="Arial"/>
              </a:rPr>
              <a:t>ring</a:t>
            </a:r>
            <a:r>
              <a:rPr sz="1500" spc="-7" baseline="2777" dirty="0" smtClean="0">
                <a:solidFill>
                  <a:srgbClr val="FFFFFF"/>
                </a:solidFill>
                <a:latin typeface="Arial"/>
                <a:cs typeface="Arial"/>
              </a:rPr>
              <a:t> </a:t>
            </a:r>
            <a:r>
              <a:rPr sz="1500" baseline="2777" dirty="0">
                <a:solidFill>
                  <a:srgbClr val="FFFFFF"/>
                </a:solidFill>
                <a:latin typeface="Arial"/>
                <a:cs typeface="Arial"/>
              </a:rPr>
              <a:t>an</a:t>
            </a:r>
            <a:r>
              <a:rPr sz="1500" spc="-7" baseline="2777" dirty="0">
                <a:solidFill>
                  <a:srgbClr val="FFFFFF"/>
                </a:solidFill>
                <a:latin typeface="Arial"/>
                <a:cs typeface="Arial"/>
              </a:rPr>
              <a:t> </a:t>
            </a:r>
            <a:r>
              <a:rPr sz="1500" baseline="2777" dirty="0">
                <a:solidFill>
                  <a:srgbClr val="FFFFFF"/>
                </a:solidFill>
                <a:latin typeface="Arial"/>
                <a:cs typeface="Arial"/>
              </a:rPr>
              <a:t>area</a:t>
            </a:r>
            <a:r>
              <a:rPr sz="1500" spc="-7" baseline="2777" dirty="0">
                <a:solidFill>
                  <a:srgbClr val="FFFFFF"/>
                </a:solidFill>
                <a:latin typeface="Arial"/>
                <a:cs typeface="Arial"/>
              </a:rPr>
              <a:t> </a:t>
            </a:r>
            <a:r>
              <a:rPr sz="1500" baseline="2777" dirty="0">
                <a:solidFill>
                  <a:srgbClr val="FFFFFF"/>
                </a:solidFill>
                <a:latin typeface="Arial"/>
                <a:cs typeface="Arial"/>
              </a:rPr>
              <a:t>o</a:t>
            </a:r>
            <a:r>
              <a:rPr sz="1500" spc="-7" baseline="2777" dirty="0">
                <a:solidFill>
                  <a:srgbClr val="FFFFFF"/>
                </a:solidFill>
                <a:latin typeface="Arial"/>
                <a:cs typeface="Arial"/>
              </a:rPr>
              <a:t>f </a:t>
            </a:r>
            <a:r>
              <a:rPr sz="1500" baseline="2777" dirty="0">
                <a:solidFill>
                  <a:srgbClr val="FFFFFF"/>
                </a:solidFill>
                <a:latin typeface="Arial"/>
                <a:cs typeface="Arial"/>
              </a:rPr>
              <a:t>88</a:t>
            </a:r>
            <a:r>
              <a:rPr sz="1500" spc="-7" baseline="2777" dirty="0">
                <a:solidFill>
                  <a:srgbClr val="FFFFFF"/>
                </a:solidFill>
                <a:latin typeface="Arial"/>
                <a:cs typeface="Arial"/>
              </a:rPr>
              <a:t>,</a:t>
            </a:r>
            <a:r>
              <a:rPr sz="1500" baseline="2777" dirty="0">
                <a:solidFill>
                  <a:srgbClr val="FFFFFF"/>
                </a:solidFill>
                <a:latin typeface="Arial"/>
                <a:cs typeface="Arial"/>
              </a:rPr>
              <a:t>000</a:t>
            </a:r>
            <a:r>
              <a:rPr sz="1500" spc="-7" baseline="2777" dirty="0">
                <a:solidFill>
                  <a:srgbClr val="FFFFFF"/>
                </a:solidFill>
                <a:latin typeface="Arial"/>
                <a:cs typeface="Arial"/>
              </a:rPr>
              <a:t> </a:t>
            </a:r>
            <a:r>
              <a:rPr sz="1000" dirty="0">
                <a:solidFill>
                  <a:srgbClr val="FFFFFF"/>
                </a:solidFill>
                <a:latin typeface="Arial"/>
                <a:cs typeface="Arial"/>
              </a:rPr>
              <a:t>㎡</a:t>
            </a:r>
            <a:r>
              <a:rPr sz="1500" spc="-7" baseline="2777" dirty="0">
                <a:solidFill>
                  <a:srgbClr val="FFFFFF"/>
                </a:solidFill>
                <a:latin typeface="Arial"/>
                <a:cs typeface="Arial"/>
              </a:rPr>
              <a:t>, </a:t>
            </a:r>
            <a:r>
              <a:rPr sz="1500" baseline="2777" dirty="0">
                <a:solidFill>
                  <a:srgbClr val="FFFFFF"/>
                </a:solidFill>
                <a:latin typeface="Arial"/>
                <a:cs typeface="Arial"/>
              </a:rPr>
              <a:t>i</a:t>
            </a:r>
            <a:r>
              <a:rPr sz="1500" spc="-7" baseline="2777" dirty="0">
                <a:solidFill>
                  <a:srgbClr val="FFFFFF"/>
                </a:solidFill>
                <a:latin typeface="Arial"/>
                <a:cs typeface="Arial"/>
              </a:rPr>
              <a:t>t </a:t>
            </a:r>
            <a:r>
              <a:rPr sz="1500" baseline="2777" dirty="0">
                <a:solidFill>
                  <a:srgbClr val="FFFFFF"/>
                </a:solidFill>
                <a:latin typeface="Arial"/>
                <a:cs typeface="Arial"/>
              </a:rPr>
              <a:t>is</a:t>
            </a:r>
            <a:r>
              <a:rPr sz="1500" spc="-7" baseline="2777" dirty="0">
                <a:solidFill>
                  <a:srgbClr val="FFFFFF"/>
                </a:solidFill>
                <a:latin typeface="Arial"/>
                <a:cs typeface="Arial"/>
              </a:rPr>
              <a:t> </a:t>
            </a:r>
            <a:r>
              <a:rPr sz="1500" baseline="2777" dirty="0">
                <a:solidFill>
                  <a:srgbClr val="FFFFFF"/>
                </a:solidFill>
                <a:latin typeface="Arial"/>
                <a:cs typeface="Arial"/>
              </a:rPr>
              <a:t>a</a:t>
            </a:r>
            <a:r>
              <a:rPr sz="1500" spc="-7" baseline="2777" dirty="0">
                <a:solidFill>
                  <a:srgbClr val="FFFFFF"/>
                </a:solidFill>
                <a:latin typeface="Arial"/>
                <a:cs typeface="Arial"/>
              </a:rPr>
              <a:t> </a:t>
            </a:r>
            <a:r>
              <a:rPr sz="1500" baseline="2777" dirty="0">
                <a:solidFill>
                  <a:srgbClr val="FFFFFF"/>
                </a:solidFill>
                <a:latin typeface="Arial"/>
                <a:cs typeface="Arial"/>
              </a:rPr>
              <a:t>cen</a:t>
            </a:r>
            <a:r>
              <a:rPr sz="1500" spc="-7" baseline="2777" dirty="0">
                <a:solidFill>
                  <a:srgbClr val="FFFFFF"/>
                </a:solidFill>
                <a:latin typeface="Arial"/>
                <a:cs typeface="Arial"/>
              </a:rPr>
              <a:t>t</a:t>
            </a:r>
            <a:r>
              <a:rPr sz="1500" baseline="2777" dirty="0">
                <a:solidFill>
                  <a:srgbClr val="FFFFFF"/>
                </a:solidFill>
                <a:latin typeface="Arial"/>
                <a:cs typeface="Arial"/>
              </a:rPr>
              <a:t>er</a:t>
            </a:r>
            <a:r>
              <a:rPr sz="1500" spc="-7" baseline="2777" dirty="0">
                <a:solidFill>
                  <a:srgbClr val="FFFFFF"/>
                </a:solidFill>
                <a:latin typeface="Arial"/>
                <a:cs typeface="Arial"/>
              </a:rPr>
              <a:t> f</a:t>
            </a:r>
            <a:r>
              <a:rPr sz="1500" baseline="2777" dirty="0">
                <a:solidFill>
                  <a:srgbClr val="FFFFFF"/>
                </a:solidFill>
                <a:latin typeface="Arial"/>
                <a:cs typeface="Arial"/>
              </a:rPr>
              <a:t>or</a:t>
            </a:r>
            <a:r>
              <a:rPr sz="1500" spc="-7" baseline="2777" dirty="0">
                <a:solidFill>
                  <a:srgbClr val="FFFFFF"/>
                </a:solidFill>
                <a:latin typeface="Arial"/>
                <a:cs typeface="Arial"/>
              </a:rPr>
              <a:t> </a:t>
            </a:r>
            <a:r>
              <a:rPr sz="1500" baseline="2777" dirty="0">
                <a:solidFill>
                  <a:srgbClr val="FFFFFF"/>
                </a:solidFill>
                <a:latin typeface="Arial"/>
                <a:cs typeface="Arial"/>
              </a:rPr>
              <a:t>managemen</a:t>
            </a:r>
            <a:r>
              <a:rPr sz="1500" spc="-7" baseline="2777" dirty="0">
                <a:solidFill>
                  <a:srgbClr val="FFFFFF"/>
                </a:solidFill>
                <a:latin typeface="Arial"/>
                <a:cs typeface="Arial"/>
              </a:rPr>
              <a:t>t, </a:t>
            </a:r>
            <a:r>
              <a:rPr sz="1000" dirty="0">
                <a:solidFill>
                  <a:srgbClr val="FFFFFF"/>
                </a:solidFill>
                <a:latin typeface="Arial"/>
                <a:cs typeface="Arial"/>
              </a:rPr>
              <a:t>marke</a:t>
            </a:r>
            <a:r>
              <a:rPr sz="1000" spc="-5" dirty="0">
                <a:solidFill>
                  <a:srgbClr val="FFFFFF"/>
                </a:solidFill>
                <a:latin typeface="Arial"/>
                <a:cs typeface="Arial"/>
              </a:rPr>
              <a:t>t</a:t>
            </a:r>
            <a:r>
              <a:rPr sz="1000" dirty="0">
                <a:solidFill>
                  <a:srgbClr val="FFFFFF"/>
                </a:solidFill>
                <a:latin typeface="Arial"/>
                <a:cs typeface="Arial"/>
              </a:rPr>
              <a:t>ing</a:t>
            </a:r>
            <a:r>
              <a:rPr sz="1000" spc="-5" dirty="0">
                <a:solidFill>
                  <a:srgbClr val="FFFFFF"/>
                </a:solidFill>
                <a:latin typeface="Arial"/>
                <a:cs typeface="Arial"/>
              </a:rPr>
              <a:t>, </a:t>
            </a:r>
            <a:r>
              <a:rPr sz="1000" dirty="0">
                <a:solidFill>
                  <a:srgbClr val="FFFFFF"/>
                </a:solidFill>
                <a:latin typeface="Arial"/>
                <a:cs typeface="Arial"/>
              </a:rPr>
              <a:t>produ</a:t>
            </a:r>
            <a:r>
              <a:rPr sz="1000" spc="-5" dirty="0">
                <a:solidFill>
                  <a:srgbClr val="FFFFFF"/>
                </a:solidFill>
                <a:latin typeface="Arial"/>
                <a:cs typeface="Arial"/>
              </a:rPr>
              <a:t>ct</a:t>
            </a:r>
            <a:r>
              <a:rPr sz="1000" dirty="0">
                <a:solidFill>
                  <a:srgbClr val="FFFFFF"/>
                </a:solidFill>
                <a:latin typeface="Arial"/>
                <a:cs typeface="Arial"/>
              </a:rPr>
              <a:t>ion</a:t>
            </a:r>
            <a:r>
              <a:rPr sz="1000" spc="-5" dirty="0">
                <a:solidFill>
                  <a:srgbClr val="FFFFFF"/>
                </a:solidFill>
                <a:latin typeface="Arial"/>
                <a:cs typeface="Arial"/>
              </a:rPr>
              <a:t> </a:t>
            </a:r>
            <a:r>
              <a:rPr sz="1000" dirty="0">
                <a:solidFill>
                  <a:srgbClr val="FFFFFF"/>
                </a:solidFill>
                <a:latin typeface="Arial"/>
                <a:cs typeface="Arial"/>
              </a:rPr>
              <a:t>and</a:t>
            </a:r>
            <a:r>
              <a:rPr sz="1000" spc="-5" dirty="0">
                <a:solidFill>
                  <a:srgbClr val="FFFFFF"/>
                </a:solidFill>
                <a:latin typeface="Arial"/>
                <a:cs typeface="Arial"/>
              </a:rPr>
              <a:t> </a:t>
            </a:r>
            <a:r>
              <a:rPr sz="1000" dirty="0">
                <a:solidFill>
                  <a:srgbClr val="FFFFFF"/>
                </a:solidFill>
                <a:latin typeface="Arial"/>
                <a:cs typeface="Arial"/>
              </a:rPr>
              <a:t>R&amp;D</a:t>
            </a:r>
            <a:r>
              <a:rPr sz="1000" spc="-5" dirty="0">
                <a:solidFill>
                  <a:srgbClr val="FFFFFF"/>
                </a:solidFill>
                <a:latin typeface="Arial"/>
                <a:cs typeface="Arial"/>
              </a:rPr>
              <a:t>.</a:t>
            </a:r>
            <a:endParaRPr sz="1000" dirty="0">
              <a:latin typeface="Arial"/>
              <a:cs typeface="Arial"/>
            </a:endParaRPr>
          </a:p>
        </p:txBody>
      </p:sp>
      <p:sp>
        <p:nvSpPr>
          <p:cNvPr id="8" name="object 8"/>
          <p:cNvSpPr/>
          <p:nvPr/>
        </p:nvSpPr>
        <p:spPr>
          <a:xfrm>
            <a:off x="3532908" y="4360025"/>
            <a:ext cx="5611089" cy="78347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916043" y="4630420"/>
            <a:ext cx="4871575" cy="31886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995085" y="4729524"/>
            <a:ext cx="2776855" cy="139700"/>
          </a:xfrm>
          <a:prstGeom prst="rect">
            <a:avLst/>
          </a:prstGeom>
        </p:spPr>
        <p:txBody>
          <a:bodyPr vert="horz" wrap="square" lIns="0" tIns="0" rIns="0" bIns="0" rtlCol="0">
            <a:spAutoFit/>
          </a:bodyPr>
          <a:lstStyle/>
          <a:p>
            <a:pPr marL="12700">
              <a:lnSpc>
                <a:spcPct val="100000"/>
              </a:lnSpc>
            </a:pPr>
            <a:r>
              <a:rPr sz="900" spc="-5" dirty="0">
                <a:solidFill>
                  <a:srgbClr val="FFFFFF"/>
                </a:solidFill>
                <a:latin typeface="Arial"/>
                <a:cs typeface="Arial"/>
              </a:rPr>
              <a:t>Strong </a:t>
            </a:r>
            <a:r>
              <a:rPr sz="900" dirty="0">
                <a:solidFill>
                  <a:srgbClr val="FFFFFF"/>
                </a:solidFill>
                <a:latin typeface="Arial"/>
                <a:cs typeface="Arial"/>
              </a:rPr>
              <a:t>manu</a:t>
            </a:r>
            <a:r>
              <a:rPr sz="900" spc="-5" dirty="0">
                <a:solidFill>
                  <a:srgbClr val="FFFFFF"/>
                </a:solidFill>
                <a:latin typeface="Arial"/>
                <a:cs typeface="Arial"/>
              </a:rPr>
              <a:t>f</a:t>
            </a:r>
            <a:r>
              <a:rPr sz="900" dirty="0">
                <a:solidFill>
                  <a:srgbClr val="FFFFFF"/>
                </a:solidFill>
                <a:latin typeface="Arial"/>
                <a:cs typeface="Arial"/>
              </a:rPr>
              <a:t>a</a:t>
            </a:r>
            <a:r>
              <a:rPr sz="900" spc="-5" dirty="0">
                <a:solidFill>
                  <a:srgbClr val="FFFFFF"/>
                </a:solidFill>
                <a:latin typeface="Arial"/>
                <a:cs typeface="Arial"/>
              </a:rPr>
              <a:t>ct</a:t>
            </a:r>
            <a:r>
              <a:rPr sz="900" dirty="0">
                <a:solidFill>
                  <a:srgbClr val="FFFFFF"/>
                </a:solidFill>
                <a:latin typeface="Arial"/>
                <a:cs typeface="Arial"/>
              </a:rPr>
              <a:t>uring</a:t>
            </a:r>
            <a:r>
              <a:rPr sz="900" spc="-5" dirty="0">
                <a:solidFill>
                  <a:srgbClr val="FFFFFF"/>
                </a:solidFill>
                <a:latin typeface="Arial"/>
                <a:cs typeface="Arial"/>
              </a:rPr>
              <a:t> st</a:t>
            </a:r>
            <a:r>
              <a:rPr sz="900" dirty="0">
                <a:solidFill>
                  <a:srgbClr val="FFFFFF"/>
                </a:solidFill>
                <a:latin typeface="Arial"/>
                <a:cs typeface="Arial"/>
              </a:rPr>
              <a:t>reng</a:t>
            </a:r>
            <a:r>
              <a:rPr sz="900" spc="-5" dirty="0">
                <a:solidFill>
                  <a:srgbClr val="FFFFFF"/>
                </a:solidFill>
                <a:latin typeface="Arial"/>
                <a:cs typeface="Arial"/>
              </a:rPr>
              <a:t>t</a:t>
            </a:r>
            <a:r>
              <a:rPr sz="900" dirty="0">
                <a:solidFill>
                  <a:srgbClr val="FFFFFF"/>
                </a:solidFill>
                <a:latin typeface="Arial"/>
                <a:cs typeface="Arial"/>
              </a:rPr>
              <a:t>h</a:t>
            </a:r>
            <a:r>
              <a:rPr sz="900" spc="-5" dirty="0">
                <a:solidFill>
                  <a:srgbClr val="FFFFFF"/>
                </a:solidFill>
                <a:latin typeface="Arial"/>
                <a:cs typeface="Arial"/>
              </a:rPr>
              <a:t> </a:t>
            </a:r>
            <a:r>
              <a:rPr sz="900" dirty="0">
                <a:solidFill>
                  <a:srgbClr val="FFFFFF"/>
                </a:solidFill>
                <a:latin typeface="Arial"/>
                <a:cs typeface="Arial"/>
              </a:rPr>
              <a:t>and</a:t>
            </a:r>
            <a:r>
              <a:rPr sz="900" spc="-5" dirty="0">
                <a:solidFill>
                  <a:srgbClr val="FFFFFF"/>
                </a:solidFill>
                <a:latin typeface="Arial"/>
                <a:cs typeface="Arial"/>
              </a:rPr>
              <a:t> </a:t>
            </a:r>
            <a:r>
              <a:rPr sz="900" dirty="0">
                <a:solidFill>
                  <a:srgbClr val="FFFFFF"/>
                </a:solidFill>
                <a:latin typeface="Arial"/>
                <a:cs typeface="Arial"/>
              </a:rPr>
              <a:t>service</a:t>
            </a:r>
            <a:r>
              <a:rPr sz="900" spc="-5" dirty="0">
                <a:solidFill>
                  <a:srgbClr val="FFFFFF"/>
                </a:solidFill>
                <a:latin typeface="Arial"/>
                <a:cs typeface="Arial"/>
              </a:rPr>
              <a:t> </a:t>
            </a:r>
            <a:r>
              <a:rPr sz="900" dirty="0">
                <a:solidFill>
                  <a:srgbClr val="FFFFFF"/>
                </a:solidFill>
                <a:latin typeface="Arial"/>
                <a:cs typeface="Arial"/>
              </a:rPr>
              <a:t>capabili</a:t>
            </a:r>
            <a:r>
              <a:rPr sz="900" spc="-5" dirty="0">
                <a:solidFill>
                  <a:srgbClr val="FFFFFF"/>
                </a:solidFill>
                <a:latin typeface="Arial"/>
                <a:cs typeface="Arial"/>
              </a:rPr>
              <a:t>t</a:t>
            </a:r>
            <a:r>
              <a:rPr sz="900" dirty="0">
                <a:solidFill>
                  <a:srgbClr val="FFFFFF"/>
                </a:solidFill>
                <a:latin typeface="Arial"/>
                <a:cs typeface="Arial"/>
              </a:rPr>
              <a:t>ies</a:t>
            </a:r>
            <a:endParaRPr sz="900">
              <a:latin typeface="Arial"/>
              <a:cs typeface="Arial"/>
            </a:endParaRPr>
          </a:p>
        </p:txBody>
      </p:sp>
      <p:sp>
        <p:nvSpPr>
          <p:cNvPr id="11" name="object 11"/>
          <p:cNvSpPr txBox="1"/>
          <p:nvPr/>
        </p:nvSpPr>
        <p:spPr>
          <a:xfrm>
            <a:off x="1246161" y="405785"/>
            <a:ext cx="2475495" cy="218008"/>
          </a:xfrm>
          <a:prstGeom prst="rect">
            <a:avLst/>
          </a:prstGeom>
        </p:spPr>
        <p:txBody>
          <a:bodyPr vert="horz" wrap="square" lIns="0" tIns="0" rIns="0" bIns="0" rtlCol="0">
            <a:spAutoFit/>
          </a:bodyPr>
          <a:lstStyle/>
          <a:p>
            <a:pPr marL="12700">
              <a:lnSpc>
                <a:spcPts val="1664"/>
              </a:lnSpc>
            </a:pPr>
            <a:r>
              <a:rPr lang="en-US" sz="1400" dirty="0" smtClean="0">
                <a:solidFill>
                  <a:srgbClr val="FFFFFF"/>
                </a:solidFill>
                <a:latin typeface="Arial"/>
                <a:cs typeface="Arial"/>
              </a:rPr>
              <a:t>Partner in China and Turkey </a:t>
            </a:r>
            <a:endParaRPr sz="1400" dirty="0">
              <a:latin typeface="Arial"/>
              <a:cs typeface="Arial"/>
            </a:endParaRPr>
          </a:p>
        </p:txBody>
      </p:sp>
      <p:pic>
        <p:nvPicPr>
          <p:cNvPr id="12" name="Picture 11"/>
          <p:cNvPicPr>
            <a:picLocks noChangeAspect="1"/>
          </p:cNvPicPr>
          <p:nvPr/>
        </p:nvPicPr>
        <p:blipFill>
          <a:blip r:embed="rId6"/>
          <a:stretch>
            <a:fillRect/>
          </a:stretch>
        </p:blipFill>
        <p:spPr>
          <a:xfrm>
            <a:off x="7308304" y="26654"/>
            <a:ext cx="1789843" cy="525763"/>
          </a:xfrm>
          <a:prstGeom prst="rect">
            <a:avLst/>
          </a:prstGeom>
        </p:spPr>
      </p:pic>
      <p:pic>
        <p:nvPicPr>
          <p:cNvPr id="1026" name="Picture 2" descr="https://vansan.com.tr/wp-content/uploads/2014/05/Untitled-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656" y="577420"/>
            <a:ext cx="5269944" cy="3957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7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8" name="object 8"/>
          <p:cNvSpPr txBox="1"/>
          <p:nvPr/>
        </p:nvSpPr>
        <p:spPr>
          <a:xfrm>
            <a:off x="114236" y="579530"/>
            <a:ext cx="8471535" cy="3877985"/>
          </a:xfrm>
          <a:prstGeom prst="rect">
            <a:avLst/>
          </a:prstGeom>
        </p:spPr>
        <p:txBody>
          <a:bodyPr vert="horz" wrap="square" lIns="0" tIns="0" rIns="0" bIns="0" rtlCol="0">
            <a:spAutoFit/>
          </a:bodyPr>
          <a:lstStyle/>
          <a:p>
            <a:r>
              <a:rPr lang="en-GB" altLang="en-US" dirty="0" smtClean="0"/>
              <a:t>Circulating water pump </a:t>
            </a:r>
            <a:r>
              <a:rPr lang="en-GB" altLang="zh-CN" dirty="0" smtClean="0"/>
              <a:t>( </a:t>
            </a:r>
            <a:r>
              <a:rPr lang="en-GB" altLang="en-US" dirty="0" smtClean="0"/>
              <a:t>flow rate : </a:t>
            </a:r>
            <a:r>
              <a:rPr lang="en-GB" altLang="zh-CN" dirty="0" smtClean="0"/>
              <a:t>Q=9444L/s , </a:t>
            </a:r>
            <a:r>
              <a:rPr lang="en-GB" altLang="en-US" dirty="0" smtClean="0"/>
              <a:t>head: </a:t>
            </a:r>
            <a:r>
              <a:rPr lang="en-GB" altLang="zh-CN" dirty="0" smtClean="0"/>
              <a:t>H=30m) </a:t>
            </a:r>
            <a:r>
              <a:rPr lang="en-GB" altLang="en-US" dirty="0" smtClean="0"/>
              <a:t>preliminary design scheme:</a:t>
            </a:r>
            <a:endParaRPr lang="en-US" altLang="zh-CN" dirty="0" smtClean="0"/>
          </a:p>
          <a:p>
            <a:r>
              <a:rPr lang="en-GB" altLang="en-US" dirty="0" smtClean="0"/>
              <a:t>The water pump model is tentatively determined to be </a:t>
            </a:r>
            <a:r>
              <a:rPr lang="en-GB" altLang="zh-CN" dirty="0" smtClean="0"/>
              <a:t>2400 VTP-30 </a:t>
            </a:r>
            <a:r>
              <a:rPr lang="en-GB" altLang="en-US" dirty="0" smtClean="0"/>
              <a:t>:</a:t>
            </a:r>
            <a:endParaRPr lang="en-US" altLang="zh-CN" dirty="0" smtClean="0"/>
          </a:p>
          <a:p>
            <a:r>
              <a:rPr lang="en-GB" altLang="zh-CN" dirty="0" smtClean="0"/>
              <a:t>1. </a:t>
            </a:r>
            <a:r>
              <a:rPr lang="en-GB" altLang="en-US" dirty="0" smtClean="0"/>
              <a:t>Considering the convenience of on-site maintenance, the core-pulling structure is specially selected; the speed is </a:t>
            </a:r>
            <a:r>
              <a:rPr lang="en-GB" altLang="zh-CN" dirty="0" smtClean="0"/>
              <a:t>370r/min </a:t>
            </a:r>
            <a:r>
              <a:rPr lang="en-GB" altLang="en-US" dirty="0" smtClean="0"/>
              <a:t>, and the specific speed is </a:t>
            </a:r>
            <a:r>
              <a:rPr lang="en-GB" altLang="zh-CN" dirty="0" smtClean="0"/>
              <a:t>Ns=</a:t>
            </a:r>
            <a:r>
              <a:rPr lang="en-GB" altLang="en-US" dirty="0" smtClean="0"/>
              <a:t> </a:t>
            </a:r>
            <a:r>
              <a:rPr lang="en-GB" altLang="zh-CN" dirty="0" smtClean="0"/>
              <a:t>323.8 </a:t>
            </a:r>
            <a:r>
              <a:rPr lang="en-GB" altLang="en-US" dirty="0" smtClean="0"/>
              <a:t>, </a:t>
            </a:r>
            <a:r>
              <a:rPr lang="en-GB" altLang="en-US" dirty="0" err="1" smtClean="0"/>
              <a:t>NPSHr</a:t>
            </a:r>
            <a:r>
              <a:rPr lang="en-GB" altLang="en-US" dirty="0" smtClean="0"/>
              <a:t> </a:t>
            </a:r>
            <a:r>
              <a:rPr lang="en-GB" altLang="zh-CN" dirty="0" smtClean="0"/>
              <a:t>=9.3m </a:t>
            </a:r>
            <a:r>
              <a:rPr lang="en-GB" altLang="en-US" dirty="0" smtClean="0"/>
              <a:t>, pump efficiency is </a:t>
            </a:r>
            <a:r>
              <a:rPr lang="en-GB" altLang="zh-CN" dirty="0" smtClean="0"/>
              <a:t>87% , </a:t>
            </a:r>
            <a:r>
              <a:rPr lang="en-GB" altLang="en-US" dirty="0" smtClean="0"/>
              <a:t>supporting motor power is </a:t>
            </a:r>
            <a:r>
              <a:rPr lang="en-GB" altLang="zh-CN" dirty="0" smtClean="0"/>
              <a:t>3700KW </a:t>
            </a:r>
            <a:r>
              <a:rPr lang="en-GB" altLang="en-US" dirty="0" smtClean="0"/>
              <a:t>.</a:t>
            </a:r>
            <a:endParaRPr lang="en-US" altLang="zh-CN" dirty="0" smtClean="0"/>
          </a:p>
          <a:p>
            <a:r>
              <a:rPr lang="en-GB" altLang="zh-CN" dirty="0" smtClean="0"/>
              <a:t>2. </a:t>
            </a:r>
            <a:r>
              <a:rPr lang="en-GB" altLang="en-US" dirty="0" smtClean="0"/>
              <a:t>Selection of </a:t>
            </a:r>
            <a:r>
              <a:rPr lang="en-GB" altLang="en-US" dirty="0" err="1" smtClean="0"/>
              <a:t>caliber</a:t>
            </a:r>
            <a:r>
              <a:rPr lang="en-GB" altLang="en-US" dirty="0" smtClean="0"/>
              <a:t>: Considering the core pulling of the rotor, the </a:t>
            </a:r>
            <a:r>
              <a:rPr lang="en-GB" altLang="en-US" dirty="0" err="1" smtClean="0"/>
              <a:t>caliber</a:t>
            </a:r>
            <a:r>
              <a:rPr lang="en-GB" altLang="en-US" dirty="0" smtClean="0"/>
              <a:t> is </a:t>
            </a:r>
            <a:r>
              <a:rPr lang="en-GB" altLang="zh-CN" dirty="0" smtClean="0"/>
              <a:t>2400mm </a:t>
            </a:r>
            <a:r>
              <a:rPr lang="en-GB" altLang="en-US" dirty="0" smtClean="0"/>
              <a:t>.</a:t>
            </a:r>
            <a:endParaRPr lang="en-US" altLang="zh-CN" dirty="0" smtClean="0"/>
          </a:p>
          <a:p>
            <a:r>
              <a:rPr lang="en-GB" altLang="zh-CN" dirty="0" smtClean="0"/>
              <a:t>3. </a:t>
            </a:r>
            <a:r>
              <a:rPr lang="en-GB" altLang="en-US" dirty="0" smtClean="0"/>
              <a:t>Selection of materials: Duplex stainless steel is selected for the flow-through parts of the water pump, and </a:t>
            </a:r>
            <a:r>
              <a:rPr lang="en-GB" altLang="en-US" dirty="0" err="1" smtClean="0"/>
              <a:t>Sailong</a:t>
            </a:r>
            <a:r>
              <a:rPr lang="en-GB" altLang="en-US" dirty="0" smtClean="0"/>
              <a:t> bearings imported from Canada or Guangzhou </a:t>
            </a:r>
            <a:r>
              <a:rPr lang="en-GB" altLang="en-US" dirty="0" err="1" smtClean="0"/>
              <a:t>Yanlong</a:t>
            </a:r>
            <a:r>
              <a:rPr lang="en-GB" altLang="en-US" dirty="0" smtClean="0"/>
              <a:t> bearings are selected for water guide bearings </a:t>
            </a:r>
            <a:r>
              <a:rPr lang="en-GB" altLang="zh-CN" dirty="0" smtClean="0"/>
              <a:t>( </a:t>
            </a:r>
            <a:r>
              <a:rPr lang="en-GB" altLang="en-US" dirty="0" smtClean="0"/>
              <a:t>or customized by customers </a:t>
            </a:r>
            <a:r>
              <a:rPr lang="en-GB" altLang="zh-CN" dirty="0" smtClean="0"/>
              <a:t>) </a:t>
            </a:r>
            <a:r>
              <a:rPr lang="en-GB" altLang="en-US" dirty="0" smtClean="0"/>
              <a:t>.</a:t>
            </a:r>
            <a:endParaRPr lang="en-US" altLang="zh-CN" dirty="0" smtClean="0"/>
          </a:p>
          <a:p>
            <a:r>
              <a:rPr lang="en-GB" altLang="en-US" dirty="0" smtClean="0"/>
              <a:t>Note: The submerged length and installation method are determined by the customer's site </a:t>
            </a:r>
            <a:r>
              <a:rPr lang="en-GB" altLang="zh-CN" dirty="0" smtClean="0"/>
              <a:t>( </a:t>
            </a:r>
            <a:r>
              <a:rPr lang="en-GB" altLang="en-US" dirty="0" smtClean="0"/>
              <a:t>the maximum length of a single piece can be determined by site conditions </a:t>
            </a:r>
            <a:r>
              <a:rPr lang="en-GB" altLang="zh-CN" dirty="0" smtClean="0"/>
              <a:t>) </a:t>
            </a:r>
            <a:r>
              <a:rPr lang="en-GB" altLang="en-US" dirty="0" smtClean="0"/>
              <a:t>.</a:t>
            </a:r>
            <a:endParaRPr lang="en-US" altLang="zh-CN" dirty="0" smtClean="0"/>
          </a:p>
          <a:p>
            <a:endParaRPr lang="en-US" altLang="zh-CN" dirty="0" smtClean="0"/>
          </a:p>
          <a:p>
            <a:r>
              <a:rPr lang="en-GB" altLang="en-US" dirty="0" smtClean="0"/>
              <a:t>If the structure model without core pulling </a:t>
            </a:r>
            <a:r>
              <a:rPr lang="en-GB" altLang="en-US" smtClean="0"/>
              <a:t>is </a:t>
            </a:r>
            <a:r>
              <a:rPr lang="en-GB" altLang="zh-CN" smtClean="0"/>
              <a:t>1800 VTP-30 </a:t>
            </a:r>
            <a:r>
              <a:rPr lang="en-GB" altLang="en-US" dirty="0" smtClean="0"/>
              <a:t>, the speed, power and material are the same as above.</a:t>
            </a:r>
            <a:endParaRPr lang="en-US" altLang="zh-CN" dirty="0"/>
          </a:p>
        </p:txBody>
      </p:sp>
      <p:sp>
        <p:nvSpPr>
          <p:cNvPr id="9" name="object 9"/>
          <p:cNvSpPr txBox="1">
            <a:spLocks noGrp="1"/>
          </p:cNvSpPr>
          <p:nvPr>
            <p:ph type="title"/>
          </p:nvPr>
        </p:nvSpPr>
        <p:spPr>
          <a:xfrm>
            <a:off x="2177891" y="84837"/>
            <a:ext cx="4788217" cy="307777"/>
          </a:xfrm>
          <a:prstGeom prst="rect">
            <a:avLst/>
          </a:prstGeom>
        </p:spPr>
        <p:txBody>
          <a:bodyPr vert="horz" wrap="square" lIns="0" tIns="0" rIns="0" bIns="0" rtlCol="0">
            <a:spAutoFit/>
          </a:bodyPr>
          <a:lstStyle/>
          <a:p>
            <a:pPr marL="252729">
              <a:lnSpc>
                <a:spcPts val="239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0" name="Picture 9"/>
          <p:cNvPicPr>
            <a:picLocks noChangeAspect="1"/>
          </p:cNvPicPr>
          <p:nvPr/>
        </p:nvPicPr>
        <p:blipFill>
          <a:blip r:embed="rId4"/>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644066" y="1348891"/>
            <a:ext cx="4220845" cy="2806700"/>
          </a:xfrm>
          <a:custGeom>
            <a:avLst/>
            <a:gdLst/>
            <a:ahLst/>
            <a:cxnLst/>
            <a:rect l="l" t="t" r="r" b="b"/>
            <a:pathLst>
              <a:path w="4220845" h="2806700">
                <a:moveTo>
                  <a:pt x="941476" y="1689099"/>
                </a:moveTo>
                <a:lnTo>
                  <a:pt x="719910" y="1689099"/>
                </a:lnTo>
                <a:lnTo>
                  <a:pt x="685094" y="1701799"/>
                </a:lnTo>
                <a:lnTo>
                  <a:pt x="651480" y="1714499"/>
                </a:lnTo>
                <a:lnTo>
                  <a:pt x="619185" y="1727199"/>
                </a:lnTo>
                <a:lnTo>
                  <a:pt x="588326" y="1752599"/>
                </a:lnTo>
                <a:lnTo>
                  <a:pt x="559021" y="1765299"/>
                </a:lnTo>
                <a:lnTo>
                  <a:pt x="531386" y="1790699"/>
                </a:lnTo>
                <a:lnTo>
                  <a:pt x="505540" y="1816099"/>
                </a:lnTo>
                <a:lnTo>
                  <a:pt x="481598" y="1841499"/>
                </a:lnTo>
                <a:lnTo>
                  <a:pt x="459679" y="1879599"/>
                </a:lnTo>
                <a:lnTo>
                  <a:pt x="439900" y="1904999"/>
                </a:lnTo>
                <a:lnTo>
                  <a:pt x="422378" y="1930399"/>
                </a:lnTo>
                <a:lnTo>
                  <a:pt x="407229" y="1968499"/>
                </a:lnTo>
                <a:lnTo>
                  <a:pt x="394572" y="2006599"/>
                </a:lnTo>
                <a:lnTo>
                  <a:pt x="384524" y="2031999"/>
                </a:lnTo>
                <a:lnTo>
                  <a:pt x="377201" y="2070099"/>
                </a:lnTo>
                <a:lnTo>
                  <a:pt x="372722" y="2108199"/>
                </a:lnTo>
                <a:lnTo>
                  <a:pt x="371202" y="2146299"/>
                </a:lnTo>
                <a:lnTo>
                  <a:pt x="371421" y="2158999"/>
                </a:lnTo>
                <a:lnTo>
                  <a:pt x="372072" y="2171699"/>
                </a:lnTo>
                <a:lnTo>
                  <a:pt x="373148" y="2197099"/>
                </a:lnTo>
                <a:lnTo>
                  <a:pt x="378853" y="2235199"/>
                </a:lnTo>
                <a:lnTo>
                  <a:pt x="388119" y="2273299"/>
                </a:lnTo>
                <a:lnTo>
                  <a:pt x="400749" y="2311399"/>
                </a:lnTo>
                <a:lnTo>
                  <a:pt x="416546" y="2349499"/>
                </a:lnTo>
                <a:lnTo>
                  <a:pt x="435310" y="2387599"/>
                </a:lnTo>
                <a:lnTo>
                  <a:pt x="449371" y="2412999"/>
                </a:lnTo>
                <a:lnTo>
                  <a:pt x="0" y="2755899"/>
                </a:lnTo>
                <a:lnTo>
                  <a:pt x="19365" y="2806699"/>
                </a:lnTo>
                <a:lnTo>
                  <a:pt x="488390" y="2463799"/>
                </a:lnTo>
                <a:lnTo>
                  <a:pt x="776254" y="2463799"/>
                </a:lnTo>
                <a:lnTo>
                  <a:pt x="763189" y="2451099"/>
                </a:lnTo>
                <a:lnTo>
                  <a:pt x="725258" y="2451099"/>
                </a:lnTo>
                <a:lnTo>
                  <a:pt x="713065" y="2438399"/>
                </a:lnTo>
                <a:lnTo>
                  <a:pt x="701110" y="2438399"/>
                </a:lnTo>
                <a:lnTo>
                  <a:pt x="689404" y="2425699"/>
                </a:lnTo>
                <a:lnTo>
                  <a:pt x="666769" y="2425699"/>
                </a:lnTo>
                <a:lnTo>
                  <a:pt x="655857" y="2412999"/>
                </a:lnTo>
                <a:lnTo>
                  <a:pt x="645227" y="2412999"/>
                </a:lnTo>
                <a:lnTo>
                  <a:pt x="634888" y="2400299"/>
                </a:lnTo>
                <a:lnTo>
                  <a:pt x="624847" y="2387599"/>
                </a:lnTo>
                <a:lnTo>
                  <a:pt x="615114" y="2387599"/>
                </a:lnTo>
                <a:lnTo>
                  <a:pt x="605683" y="2374899"/>
                </a:lnTo>
                <a:lnTo>
                  <a:pt x="677330" y="2324099"/>
                </a:lnTo>
                <a:lnTo>
                  <a:pt x="566605" y="2324099"/>
                </a:lnTo>
                <a:lnTo>
                  <a:pt x="560634" y="2311399"/>
                </a:lnTo>
                <a:lnTo>
                  <a:pt x="554967" y="2298699"/>
                </a:lnTo>
                <a:lnTo>
                  <a:pt x="549623" y="2298699"/>
                </a:lnTo>
                <a:lnTo>
                  <a:pt x="544621" y="2285999"/>
                </a:lnTo>
                <a:lnTo>
                  <a:pt x="531872" y="2247899"/>
                </a:lnTo>
                <a:lnTo>
                  <a:pt x="522918" y="2209799"/>
                </a:lnTo>
                <a:lnTo>
                  <a:pt x="518290" y="2171699"/>
                </a:lnTo>
                <a:lnTo>
                  <a:pt x="517760" y="2146299"/>
                </a:lnTo>
                <a:lnTo>
                  <a:pt x="518774" y="2120899"/>
                </a:lnTo>
                <a:lnTo>
                  <a:pt x="526663" y="2070099"/>
                </a:lnTo>
                <a:lnTo>
                  <a:pt x="541880" y="2019299"/>
                </a:lnTo>
                <a:lnTo>
                  <a:pt x="552053" y="2006599"/>
                </a:lnTo>
                <a:lnTo>
                  <a:pt x="563838" y="1981199"/>
                </a:lnTo>
                <a:lnTo>
                  <a:pt x="577161" y="1955799"/>
                </a:lnTo>
                <a:lnTo>
                  <a:pt x="591951" y="1943099"/>
                </a:lnTo>
                <a:lnTo>
                  <a:pt x="608132" y="1917699"/>
                </a:lnTo>
                <a:lnTo>
                  <a:pt x="644378" y="1892299"/>
                </a:lnTo>
                <a:lnTo>
                  <a:pt x="685314" y="1866899"/>
                </a:lnTo>
                <a:lnTo>
                  <a:pt x="730353" y="1841499"/>
                </a:lnTo>
                <a:lnTo>
                  <a:pt x="754228" y="1841499"/>
                </a:lnTo>
                <a:lnTo>
                  <a:pt x="778909" y="1828799"/>
                </a:lnTo>
                <a:lnTo>
                  <a:pt x="1172470" y="1828799"/>
                </a:lnTo>
                <a:lnTo>
                  <a:pt x="1160135" y="1816099"/>
                </a:lnTo>
                <a:lnTo>
                  <a:pt x="1133558" y="1790699"/>
                </a:lnTo>
                <a:lnTo>
                  <a:pt x="1105209" y="1765299"/>
                </a:lnTo>
                <a:lnTo>
                  <a:pt x="1075217" y="1752599"/>
                </a:lnTo>
                <a:lnTo>
                  <a:pt x="1043717" y="1727199"/>
                </a:lnTo>
                <a:lnTo>
                  <a:pt x="1010838" y="1714499"/>
                </a:lnTo>
                <a:lnTo>
                  <a:pt x="976714" y="1701799"/>
                </a:lnTo>
                <a:lnTo>
                  <a:pt x="941476" y="1689099"/>
                </a:lnTo>
                <a:close/>
              </a:path>
              <a:path w="4220845" h="2806700">
                <a:moveTo>
                  <a:pt x="1280094" y="2260599"/>
                </a:moveTo>
                <a:lnTo>
                  <a:pt x="983500" y="2260599"/>
                </a:lnTo>
                <a:lnTo>
                  <a:pt x="1103947" y="2311399"/>
                </a:lnTo>
                <a:lnTo>
                  <a:pt x="1103954" y="2324099"/>
                </a:lnTo>
                <a:lnTo>
                  <a:pt x="1075007" y="2362199"/>
                </a:lnTo>
                <a:lnTo>
                  <a:pt x="1052972" y="2387599"/>
                </a:lnTo>
                <a:lnTo>
                  <a:pt x="1230967" y="2387599"/>
                </a:lnTo>
                <a:lnTo>
                  <a:pt x="1778027" y="2654299"/>
                </a:lnTo>
                <a:lnTo>
                  <a:pt x="1818097" y="2578099"/>
                </a:lnTo>
                <a:lnTo>
                  <a:pt x="1748846" y="2578099"/>
                </a:lnTo>
                <a:lnTo>
                  <a:pt x="1260340" y="2324099"/>
                </a:lnTo>
                <a:lnTo>
                  <a:pt x="1264452" y="2311399"/>
                </a:lnTo>
                <a:lnTo>
                  <a:pt x="1268525" y="2298699"/>
                </a:lnTo>
                <a:lnTo>
                  <a:pt x="1272517" y="2285999"/>
                </a:lnTo>
                <a:lnTo>
                  <a:pt x="1276387" y="2273299"/>
                </a:lnTo>
                <a:lnTo>
                  <a:pt x="1280094" y="2260599"/>
                </a:lnTo>
                <a:close/>
              </a:path>
              <a:path w="4220845" h="2806700">
                <a:moveTo>
                  <a:pt x="956184" y="2590799"/>
                </a:moveTo>
                <a:lnTo>
                  <a:pt x="712832" y="2590799"/>
                </a:lnTo>
                <a:lnTo>
                  <a:pt x="731627" y="2603499"/>
                </a:lnTo>
                <a:lnTo>
                  <a:pt x="932082" y="2603499"/>
                </a:lnTo>
                <a:lnTo>
                  <a:pt x="956184" y="2590799"/>
                </a:lnTo>
                <a:close/>
              </a:path>
              <a:path w="4220845" h="2806700">
                <a:moveTo>
                  <a:pt x="1230967" y="2387599"/>
                </a:moveTo>
                <a:lnTo>
                  <a:pt x="1041178" y="2387599"/>
                </a:lnTo>
                <a:lnTo>
                  <a:pt x="1028886" y="2400299"/>
                </a:lnTo>
                <a:lnTo>
                  <a:pt x="1016109" y="2412999"/>
                </a:lnTo>
                <a:lnTo>
                  <a:pt x="1002864" y="2412999"/>
                </a:lnTo>
                <a:lnTo>
                  <a:pt x="989164" y="2425699"/>
                </a:lnTo>
                <a:lnTo>
                  <a:pt x="975024" y="2438399"/>
                </a:lnTo>
                <a:lnTo>
                  <a:pt x="945484" y="2438399"/>
                </a:lnTo>
                <a:lnTo>
                  <a:pt x="930113" y="2451099"/>
                </a:lnTo>
                <a:lnTo>
                  <a:pt x="898242" y="2451099"/>
                </a:lnTo>
                <a:lnTo>
                  <a:pt x="881772" y="2463799"/>
                </a:lnTo>
                <a:lnTo>
                  <a:pt x="488390" y="2463799"/>
                </a:lnTo>
                <a:lnTo>
                  <a:pt x="501806" y="2476499"/>
                </a:lnTo>
                <a:lnTo>
                  <a:pt x="515653" y="2489199"/>
                </a:lnTo>
                <a:lnTo>
                  <a:pt x="529924" y="2501899"/>
                </a:lnTo>
                <a:lnTo>
                  <a:pt x="544613" y="2514599"/>
                </a:lnTo>
                <a:lnTo>
                  <a:pt x="559711" y="2527299"/>
                </a:lnTo>
                <a:lnTo>
                  <a:pt x="575212" y="2527299"/>
                </a:lnTo>
                <a:lnTo>
                  <a:pt x="591108" y="2539999"/>
                </a:lnTo>
                <a:lnTo>
                  <a:pt x="607392" y="2552699"/>
                </a:lnTo>
                <a:lnTo>
                  <a:pt x="624056" y="2565399"/>
                </a:lnTo>
                <a:lnTo>
                  <a:pt x="641094" y="2565399"/>
                </a:lnTo>
                <a:lnTo>
                  <a:pt x="658498" y="2578099"/>
                </a:lnTo>
                <a:lnTo>
                  <a:pt x="676260" y="2578099"/>
                </a:lnTo>
                <a:lnTo>
                  <a:pt x="694374" y="2590799"/>
                </a:lnTo>
                <a:lnTo>
                  <a:pt x="979701" y="2590799"/>
                </a:lnTo>
                <a:lnTo>
                  <a:pt x="1002602" y="2578099"/>
                </a:lnTo>
                <a:lnTo>
                  <a:pt x="1024859" y="2565399"/>
                </a:lnTo>
                <a:lnTo>
                  <a:pt x="1046441" y="2552699"/>
                </a:lnTo>
                <a:lnTo>
                  <a:pt x="1067320" y="2552699"/>
                </a:lnTo>
                <a:lnTo>
                  <a:pt x="1087466" y="2539999"/>
                </a:lnTo>
                <a:lnTo>
                  <a:pt x="1106850" y="2527299"/>
                </a:lnTo>
                <a:lnTo>
                  <a:pt x="1125442" y="2501899"/>
                </a:lnTo>
                <a:lnTo>
                  <a:pt x="1143214" y="2489199"/>
                </a:lnTo>
                <a:lnTo>
                  <a:pt x="1160136" y="2476499"/>
                </a:lnTo>
                <a:lnTo>
                  <a:pt x="1176178" y="2463799"/>
                </a:lnTo>
                <a:lnTo>
                  <a:pt x="1191312" y="2438399"/>
                </a:lnTo>
                <a:lnTo>
                  <a:pt x="1205507" y="2425699"/>
                </a:lnTo>
                <a:lnTo>
                  <a:pt x="1218736" y="2400299"/>
                </a:lnTo>
                <a:lnTo>
                  <a:pt x="1230967" y="2387599"/>
                </a:lnTo>
                <a:close/>
              </a:path>
              <a:path w="4220845" h="2806700">
                <a:moveTo>
                  <a:pt x="2539236" y="761999"/>
                </a:moveTo>
                <a:lnTo>
                  <a:pt x="2387418" y="761999"/>
                </a:lnTo>
                <a:lnTo>
                  <a:pt x="2351517" y="774699"/>
                </a:lnTo>
                <a:lnTo>
                  <a:pt x="2283087" y="800099"/>
                </a:lnTo>
                <a:lnTo>
                  <a:pt x="2219934" y="825499"/>
                </a:lnTo>
                <a:lnTo>
                  <a:pt x="2190628" y="850899"/>
                </a:lnTo>
                <a:lnTo>
                  <a:pt x="2162994" y="876299"/>
                </a:lnTo>
                <a:lnTo>
                  <a:pt x="2137147" y="888999"/>
                </a:lnTo>
                <a:lnTo>
                  <a:pt x="2113205" y="927099"/>
                </a:lnTo>
                <a:lnTo>
                  <a:pt x="2091286" y="952499"/>
                </a:lnTo>
                <a:lnTo>
                  <a:pt x="2071507" y="977899"/>
                </a:lnTo>
                <a:lnTo>
                  <a:pt x="2053985" y="1003299"/>
                </a:lnTo>
                <a:lnTo>
                  <a:pt x="2038836" y="1041399"/>
                </a:lnTo>
                <a:lnTo>
                  <a:pt x="2026179" y="1079499"/>
                </a:lnTo>
                <a:lnTo>
                  <a:pt x="2016131" y="1104899"/>
                </a:lnTo>
                <a:lnTo>
                  <a:pt x="2008808" y="1142999"/>
                </a:lnTo>
                <a:lnTo>
                  <a:pt x="2004329" y="1181099"/>
                </a:lnTo>
                <a:lnTo>
                  <a:pt x="2002810" y="1219199"/>
                </a:lnTo>
                <a:lnTo>
                  <a:pt x="2003536" y="1244599"/>
                </a:lnTo>
                <a:lnTo>
                  <a:pt x="2009239" y="1295399"/>
                </a:lnTo>
                <a:lnTo>
                  <a:pt x="2020365" y="1346199"/>
                </a:lnTo>
                <a:lnTo>
                  <a:pt x="2036620" y="1396999"/>
                </a:lnTo>
                <a:lnTo>
                  <a:pt x="2057711" y="1435099"/>
                </a:lnTo>
                <a:lnTo>
                  <a:pt x="2069978" y="1460499"/>
                </a:lnTo>
                <a:lnTo>
                  <a:pt x="2083345" y="1485899"/>
                </a:lnTo>
                <a:lnTo>
                  <a:pt x="2097774" y="1498599"/>
                </a:lnTo>
                <a:lnTo>
                  <a:pt x="2113228" y="1523999"/>
                </a:lnTo>
                <a:lnTo>
                  <a:pt x="2129672" y="1536699"/>
                </a:lnTo>
                <a:lnTo>
                  <a:pt x="2147069" y="1562099"/>
                </a:lnTo>
                <a:lnTo>
                  <a:pt x="2165381" y="1574799"/>
                </a:lnTo>
                <a:lnTo>
                  <a:pt x="2184572" y="1587499"/>
                </a:lnTo>
                <a:lnTo>
                  <a:pt x="2204607" y="1600199"/>
                </a:lnTo>
                <a:lnTo>
                  <a:pt x="2225447" y="1612899"/>
                </a:lnTo>
                <a:lnTo>
                  <a:pt x="2247056" y="1625599"/>
                </a:lnTo>
                <a:lnTo>
                  <a:pt x="1748846" y="2578099"/>
                </a:lnTo>
                <a:lnTo>
                  <a:pt x="1818097" y="2578099"/>
                </a:lnTo>
                <a:lnTo>
                  <a:pt x="2305613" y="1650999"/>
                </a:lnTo>
                <a:lnTo>
                  <a:pt x="2647563" y="1650999"/>
                </a:lnTo>
                <a:lnTo>
                  <a:pt x="2658244" y="1638299"/>
                </a:lnTo>
                <a:lnTo>
                  <a:pt x="2744876" y="1638299"/>
                </a:lnTo>
                <a:lnTo>
                  <a:pt x="2725827" y="1600199"/>
                </a:lnTo>
                <a:lnTo>
                  <a:pt x="2762427" y="1574799"/>
                </a:lnTo>
                <a:lnTo>
                  <a:pt x="2795922" y="1549399"/>
                </a:lnTo>
                <a:lnTo>
                  <a:pt x="2811450" y="1536699"/>
                </a:lnTo>
                <a:lnTo>
                  <a:pt x="2400016" y="1536699"/>
                </a:lnTo>
                <a:lnTo>
                  <a:pt x="2387619" y="1523999"/>
                </a:lnTo>
                <a:lnTo>
                  <a:pt x="2375221" y="1523999"/>
                </a:lnTo>
                <a:lnTo>
                  <a:pt x="2387992" y="1498599"/>
                </a:lnTo>
                <a:lnTo>
                  <a:pt x="2301017" y="1498599"/>
                </a:lnTo>
                <a:lnTo>
                  <a:pt x="2260656" y="1460499"/>
                </a:lnTo>
                <a:lnTo>
                  <a:pt x="2225307" y="1422399"/>
                </a:lnTo>
                <a:lnTo>
                  <a:pt x="2195762" y="1384299"/>
                </a:lnTo>
                <a:lnTo>
                  <a:pt x="2172813" y="1333499"/>
                </a:lnTo>
                <a:lnTo>
                  <a:pt x="2166765" y="1320799"/>
                </a:lnTo>
                <a:lnTo>
                  <a:pt x="2161567" y="1308099"/>
                </a:lnTo>
                <a:lnTo>
                  <a:pt x="2157249" y="1282699"/>
                </a:lnTo>
                <a:lnTo>
                  <a:pt x="2153839" y="1269999"/>
                </a:lnTo>
                <a:lnTo>
                  <a:pt x="2151367" y="1257299"/>
                </a:lnTo>
                <a:lnTo>
                  <a:pt x="2149863" y="1231899"/>
                </a:lnTo>
                <a:lnTo>
                  <a:pt x="2149355" y="1219199"/>
                </a:lnTo>
                <a:lnTo>
                  <a:pt x="2150438" y="1193799"/>
                </a:lnTo>
                <a:lnTo>
                  <a:pt x="2158819" y="1142999"/>
                </a:lnTo>
                <a:lnTo>
                  <a:pt x="2174850" y="1092199"/>
                </a:lnTo>
                <a:lnTo>
                  <a:pt x="2197769" y="1054099"/>
                </a:lnTo>
                <a:lnTo>
                  <a:pt x="2211573" y="1028699"/>
                </a:lnTo>
                <a:lnTo>
                  <a:pt x="2226814" y="1015999"/>
                </a:lnTo>
                <a:lnTo>
                  <a:pt x="2243395" y="990599"/>
                </a:lnTo>
                <a:lnTo>
                  <a:pt x="2261222" y="977899"/>
                </a:lnTo>
                <a:lnTo>
                  <a:pt x="2300233" y="952499"/>
                </a:lnTo>
                <a:lnTo>
                  <a:pt x="2343083" y="927099"/>
                </a:lnTo>
                <a:lnTo>
                  <a:pt x="2389010" y="901699"/>
                </a:lnTo>
                <a:lnTo>
                  <a:pt x="2803496" y="901699"/>
                </a:lnTo>
                <a:lnTo>
                  <a:pt x="2795405" y="888999"/>
                </a:lnTo>
                <a:lnTo>
                  <a:pt x="2769155" y="876299"/>
                </a:lnTo>
                <a:lnTo>
                  <a:pt x="2741035" y="850899"/>
                </a:lnTo>
                <a:lnTo>
                  <a:pt x="2711158" y="825499"/>
                </a:lnTo>
                <a:lnTo>
                  <a:pt x="2679631" y="812799"/>
                </a:lnTo>
                <a:lnTo>
                  <a:pt x="2646566" y="800099"/>
                </a:lnTo>
                <a:lnTo>
                  <a:pt x="2612071" y="787399"/>
                </a:lnTo>
                <a:lnTo>
                  <a:pt x="2576258" y="774699"/>
                </a:lnTo>
                <a:lnTo>
                  <a:pt x="2539236" y="761999"/>
                </a:lnTo>
                <a:close/>
              </a:path>
              <a:path w="4220845" h="2806700">
                <a:moveTo>
                  <a:pt x="879782" y="2324099"/>
                </a:moveTo>
                <a:lnTo>
                  <a:pt x="785443" y="2324099"/>
                </a:lnTo>
                <a:lnTo>
                  <a:pt x="797490" y="2336799"/>
                </a:lnTo>
                <a:lnTo>
                  <a:pt x="866333" y="2336799"/>
                </a:lnTo>
                <a:lnTo>
                  <a:pt x="879782" y="2324099"/>
                </a:lnTo>
                <a:close/>
              </a:path>
              <a:path w="4220845" h="2806700">
                <a:moveTo>
                  <a:pt x="942166" y="1993899"/>
                </a:moveTo>
                <a:lnTo>
                  <a:pt x="722846" y="1993899"/>
                </a:lnTo>
                <a:lnTo>
                  <a:pt x="711556" y="2006599"/>
                </a:lnTo>
                <a:lnTo>
                  <a:pt x="700940" y="2019299"/>
                </a:lnTo>
                <a:lnTo>
                  <a:pt x="691058" y="2031999"/>
                </a:lnTo>
                <a:lnTo>
                  <a:pt x="681966" y="2031999"/>
                </a:lnTo>
                <a:lnTo>
                  <a:pt x="660027" y="2070099"/>
                </a:lnTo>
                <a:lnTo>
                  <a:pt x="650432" y="2108199"/>
                </a:lnTo>
                <a:lnTo>
                  <a:pt x="647320" y="2120899"/>
                </a:lnTo>
                <a:lnTo>
                  <a:pt x="645410" y="2133599"/>
                </a:lnTo>
                <a:lnTo>
                  <a:pt x="644760" y="2146299"/>
                </a:lnTo>
                <a:lnTo>
                  <a:pt x="645215" y="2158999"/>
                </a:lnTo>
                <a:lnTo>
                  <a:pt x="652027" y="2197099"/>
                </a:lnTo>
                <a:lnTo>
                  <a:pt x="667006" y="2235199"/>
                </a:lnTo>
                <a:lnTo>
                  <a:pt x="673813" y="2247899"/>
                </a:lnTo>
                <a:lnTo>
                  <a:pt x="566605" y="2324099"/>
                </a:lnTo>
                <a:lnTo>
                  <a:pt x="677330" y="2324099"/>
                </a:lnTo>
                <a:lnTo>
                  <a:pt x="713153" y="2298699"/>
                </a:lnTo>
                <a:lnTo>
                  <a:pt x="947680" y="2298699"/>
                </a:lnTo>
                <a:lnTo>
                  <a:pt x="957213" y="2285999"/>
                </a:lnTo>
                <a:lnTo>
                  <a:pt x="966336" y="2273299"/>
                </a:lnTo>
                <a:lnTo>
                  <a:pt x="975085" y="2273299"/>
                </a:lnTo>
                <a:lnTo>
                  <a:pt x="983500" y="2260599"/>
                </a:lnTo>
                <a:lnTo>
                  <a:pt x="1280094" y="2260599"/>
                </a:lnTo>
                <a:lnTo>
                  <a:pt x="1283597" y="2247899"/>
                </a:lnTo>
                <a:lnTo>
                  <a:pt x="1135327" y="2247899"/>
                </a:lnTo>
                <a:lnTo>
                  <a:pt x="1016032" y="2197099"/>
                </a:lnTo>
                <a:lnTo>
                  <a:pt x="1016032" y="2158999"/>
                </a:lnTo>
                <a:lnTo>
                  <a:pt x="1015452" y="2146299"/>
                </a:lnTo>
                <a:lnTo>
                  <a:pt x="1010921" y="2108199"/>
                </a:lnTo>
                <a:lnTo>
                  <a:pt x="996246" y="2070099"/>
                </a:lnTo>
                <a:lnTo>
                  <a:pt x="972998" y="2031999"/>
                </a:lnTo>
                <a:lnTo>
                  <a:pt x="953225" y="2006599"/>
                </a:lnTo>
                <a:lnTo>
                  <a:pt x="942166" y="1993899"/>
                </a:lnTo>
                <a:close/>
              </a:path>
              <a:path w="4220845" h="2806700">
                <a:moveTo>
                  <a:pt x="916249" y="2311399"/>
                </a:moveTo>
                <a:lnTo>
                  <a:pt x="749300" y="2311399"/>
                </a:lnTo>
                <a:lnTo>
                  <a:pt x="761348" y="2324099"/>
                </a:lnTo>
                <a:lnTo>
                  <a:pt x="904703" y="2324099"/>
                </a:lnTo>
                <a:lnTo>
                  <a:pt x="916249" y="2311399"/>
                </a:lnTo>
                <a:close/>
              </a:path>
              <a:path w="4220845" h="2806700">
                <a:moveTo>
                  <a:pt x="937700" y="2298699"/>
                </a:moveTo>
                <a:lnTo>
                  <a:pt x="725203" y="2298699"/>
                </a:lnTo>
                <a:lnTo>
                  <a:pt x="737252" y="2311399"/>
                </a:lnTo>
                <a:lnTo>
                  <a:pt x="927236" y="2311399"/>
                </a:lnTo>
                <a:lnTo>
                  <a:pt x="937700" y="2298699"/>
                </a:lnTo>
                <a:close/>
              </a:path>
              <a:path w="4220845" h="2806700">
                <a:moveTo>
                  <a:pt x="2744876" y="1638299"/>
                </a:moveTo>
                <a:lnTo>
                  <a:pt x="2668582" y="1638299"/>
                </a:lnTo>
                <a:lnTo>
                  <a:pt x="2979782" y="2260599"/>
                </a:lnTo>
                <a:lnTo>
                  <a:pt x="3052102" y="2108199"/>
                </a:lnTo>
                <a:lnTo>
                  <a:pt x="2979821" y="2108199"/>
                </a:lnTo>
                <a:lnTo>
                  <a:pt x="2744876" y="1638299"/>
                </a:lnTo>
                <a:close/>
              </a:path>
              <a:path w="4220845" h="2806700">
                <a:moveTo>
                  <a:pt x="1172470" y="1828799"/>
                </a:moveTo>
                <a:lnTo>
                  <a:pt x="882157" y="1828799"/>
                </a:lnTo>
                <a:lnTo>
                  <a:pt x="907159" y="1841499"/>
                </a:lnTo>
                <a:lnTo>
                  <a:pt x="931457" y="1841499"/>
                </a:lnTo>
                <a:lnTo>
                  <a:pt x="954963" y="1854199"/>
                </a:lnTo>
                <a:lnTo>
                  <a:pt x="999251" y="1879599"/>
                </a:lnTo>
                <a:lnTo>
                  <a:pt x="1039319" y="1904999"/>
                </a:lnTo>
                <a:lnTo>
                  <a:pt x="1074462" y="1943099"/>
                </a:lnTo>
                <a:lnTo>
                  <a:pt x="1089968" y="1955799"/>
                </a:lnTo>
                <a:lnTo>
                  <a:pt x="1103979" y="1981199"/>
                </a:lnTo>
                <a:lnTo>
                  <a:pt x="1116407" y="2006599"/>
                </a:lnTo>
                <a:lnTo>
                  <a:pt x="1127164" y="2019299"/>
                </a:lnTo>
                <a:lnTo>
                  <a:pt x="1143314" y="2070099"/>
                </a:lnTo>
                <a:lnTo>
                  <a:pt x="1151727" y="2120899"/>
                </a:lnTo>
                <a:lnTo>
                  <a:pt x="1152811" y="2146299"/>
                </a:lnTo>
                <a:lnTo>
                  <a:pt x="1152431" y="2158999"/>
                </a:lnTo>
                <a:lnTo>
                  <a:pt x="1147461" y="2197099"/>
                </a:lnTo>
                <a:lnTo>
                  <a:pt x="1135327" y="2247899"/>
                </a:lnTo>
                <a:lnTo>
                  <a:pt x="1283597" y="2247899"/>
                </a:lnTo>
                <a:lnTo>
                  <a:pt x="1292471" y="2209799"/>
                </a:lnTo>
                <a:lnTo>
                  <a:pt x="1298030" y="2171699"/>
                </a:lnTo>
                <a:lnTo>
                  <a:pt x="1299346" y="2146299"/>
                </a:lnTo>
                <a:lnTo>
                  <a:pt x="1297757" y="2108199"/>
                </a:lnTo>
                <a:lnTo>
                  <a:pt x="1293076" y="2070099"/>
                </a:lnTo>
                <a:lnTo>
                  <a:pt x="1285435" y="2044699"/>
                </a:lnTo>
                <a:lnTo>
                  <a:pt x="1274966" y="2006599"/>
                </a:lnTo>
                <a:lnTo>
                  <a:pt x="1261799" y="1968499"/>
                </a:lnTo>
                <a:lnTo>
                  <a:pt x="1246068" y="1930399"/>
                </a:lnTo>
                <a:lnTo>
                  <a:pt x="1227904" y="1904999"/>
                </a:lnTo>
                <a:lnTo>
                  <a:pt x="1207440" y="1879599"/>
                </a:lnTo>
                <a:lnTo>
                  <a:pt x="1184806" y="1841499"/>
                </a:lnTo>
                <a:lnTo>
                  <a:pt x="1172470" y="1828799"/>
                </a:lnTo>
                <a:close/>
              </a:path>
              <a:path w="4220845" h="2806700">
                <a:moveTo>
                  <a:pt x="3826509" y="0"/>
                </a:moveTo>
                <a:lnTo>
                  <a:pt x="3677065" y="0"/>
                </a:lnTo>
                <a:lnTo>
                  <a:pt x="3641164" y="12699"/>
                </a:lnTo>
                <a:lnTo>
                  <a:pt x="3572734" y="38099"/>
                </a:lnTo>
                <a:lnTo>
                  <a:pt x="3509580" y="63499"/>
                </a:lnTo>
                <a:lnTo>
                  <a:pt x="3480275" y="88899"/>
                </a:lnTo>
                <a:lnTo>
                  <a:pt x="3452640" y="114299"/>
                </a:lnTo>
                <a:lnTo>
                  <a:pt x="3426794" y="126999"/>
                </a:lnTo>
                <a:lnTo>
                  <a:pt x="3402852" y="152399"/>
                </a:lnTo>
                <a:lnTo>
                  <a:pt x="3380933" y="190499"/>
                </a:lnTo>
                <a:lnTo>
                  <a:pt x="3361154" y="215899"/>
                </a:lnTo>
                <a:lnTo>
                  <a:pt x="3343632" y="241299"/>
                </a:lnTo>
                <a:lnTo>
                  <a:pt x="3328483" y="279399"/>
                </a:lnTo>
                <a:lnTo>
                  <a:pt x="3315826" y="317499"/>
                </a:lnTo>
                <a:lnTo>
                  <a:pt x="3305778" y="342899"/>
                </a:lnTo>
                <a:lnTo>
                  <a:pt x="3298455" y="380999"/>
                </a:lnTo>
                <a:lnTo>
                  <a:pt x="3293976" y="419099"/>
                </a:lnTo>
                <a:lnTo>
                  <a:pt x="3292456" y="457199"/>
                </a:lnTo>
                <a:lnTo>
                  <a:pt x="3293255" y="482599"/>
                </a:lnTo>
                <a:lnTo>
                  <a:pt x="3295622" y="507999"/>
                </a:lnTo>
                <a:lnTo>
                  <a:pt x="3299513" y="533399"/>
                </a:lnTo>
                <a:lnTo>
                  <a:pt x="3304884" y="571499"/>
                </a:lnTo>
                <a:lnTo>
                  <a:pt x="3311691" y="596899"/>
                </a:lnTo>
                <a:lnTo>
                  <a:pt x="3319890" y="622299"/>
                </a:lnTo>
                <a:lnTo>
                  <a:pt x="3329438" y="647699"/>
                </a:lnTo>
                <a:lnTo>
                  <a:pt x="3340290" y="660399"/>
                </a:lnTo>
                <a:lnTo>
                  <a:pt x="3352402" y="685799"/>
                </a:lnTo>
                <a:lnTo>
                  <a:pt x="3365731" y="711199"/>
                </a:lnTo>
                <a:lnTo>
                  <a:pt x="3380232" y="736599"/>
                </a:lnTo>
                <a:lnTo>
                  <a:pt x="3395861" y="749299"/>
                </a:lnTo>
                <a:lnTo>
                  <a:pt x="3412575" y="774699"/>
                </a:lnTo>
                <a:lnTo>
                  <a:pt x="3430330" y="787399"/>
                </a:lnTo>
                <a:lnTo>
                  <a:pt x="3449081" y="812799"/>
                </a:lnTo>
                <a:lnTo>
                  <a:pt x="3468785" y="825499"/>
                </a:lnTo>
                <a:lnTo>
                  <a:pt x="3489398" y="838199"/>
                </a:lnTo>
                <a:lnTo>
                  <a:pt x="3510875" y="850899"/>
                </a:lnTo>
                <a:lnTo>
                  <a:pt x="3533173" y="863599"/>
                </a:lnTo>
                <a:lnTo>
                  <a:pt x="3556248" y="876299"/>
                </a:lnTo>
                <a:lnTo>
                  <a:pt x="2979821" y="2108199"/>
                </a:lnTo>
                <a:lnTo>
                  <a:pt x="3052102" y="2108199"/>
                </a:lnTo>
                <a:lnTo>
                  <a:pt x="3624638" y="901699"/>
                </a:lnTo>
                <a:lnTo>
                  <a:pt x="3862510" y="901699"/>
                </a:lnTo>
                <a:lnTo>
                  <a:pt x="3931942" y="876299"/>
                </a:lnTo>
                <a:lnTo>
                  <a:pt x="3996374" y="850899"/>
                </a:lnTo>
                <a:lnTo>
                  <a:pt x="4026386" y="825499"/>
                </a:lnTo>
                <a:lnTo>
                  <a:pt x="4054754" y="812799"/>
                </a:lnTo>
                <a:lnTo>
                  <a:pt x="4081345" y="787399"/>
                </a:lnTo>
                <a:lnTo>
                  <a:pt x="4093687" y="774699"/>
                </a:lnTo>
                <a:lnTo>
                  <a:pt x="3688182" y="774699"/>
                </a:lnTo>
                <a:lnTo>
                  <a:pt x="3698917" y="749299"/>
                </a:lnTo>
                <a:lnTo>
                  <a:pt x="3624687" y="749299"/>
                </a:lnTo>
                <a:lnTo>
                  <a:pt x="3607464" y="736599"/>
                </a:lnTo>
                <a:lnTo>
                  <a:pt x="3590988" y="736599"/>
                </a:lnTo>
                <a:lnTo>
                  <a:pt x="3560339" y="711199"/>
                </a:lnTo>
                <a:lnTo>
                  <a:pt x="3520341" y="673099"/>
                </a:lnTo>
                <a:lnTo>
                  <a:pt x="3487863" y="634999"/>
                </a:lnTo>
                <a:lnTo>
                  <a:pt x="3470585" y="596899"/>
                </a:lnTo>
                <a:lnTo>
                  <a:pt x="3463303" y="584199"/>
                </a:lnTo>
                <a:lnTo>
                  <a:pt x="3456943" y="571499"/>
                </a:lnTo>
                <a:lnTo>
                  <a:pt x="3451522" y="546099"/>
                </a:lnTo>
                <a:lnTo>
                  <a:pt x="3447054" y="533399"/>
                </a:lnTo>
                <a:lnTo>
                  <a:pt x="3443553" y="507999"/>
                </a:lnTo>
                <a:lnTo>
                  <a:pt x="3441034" y="495299"/>
                </a:lnTo>
                <a:lnTo>
                  <a:pt x="3439512" y="482599"/>
                </a:lnTo>
                <a:lnTo>
                  <a:pt x="3440015" y="431799"/>
                </a:lnTo>
                <a:lnTo>
                  <a:pt x="3447905" y="380999"/>
                </a:lnTo>
                <a:lnTo>
                  <a:pt x="3463123" y="330199"/>
                </a:lnTo>
                <a:lnTo>
                  <a:pt x="3485083" y="292099"/>
                </a:lnTo>
                <a:lnTo>
                  <a:pt x="3498407" y="266699"/>
                </a:lnTo>
                <a:lnTo>
                  <a:pt x="3513197" y="253999"/>
                </a:lnTo>
                <a:lnTo>
                  <a:pt x="3529380" y="228599"/>
                </a:lnTo>
                <a:lnTo>
                  <a:pt x="3546881" y="215899"/>
                </a:lnTo>
                <a:lnTo>
                  <a:pt x="3565628" y="203199"/>
                </a:lnTo>
                <a:lnTo>
                  <a:pt x="3585547" y="177799"/>
                </a:lnTo>
                <a:lnTo>
                  <a:pt x="3606565" y="177799"/>
                </a:lnTo>
                <a:lnTo>
                  <a:pt x="3628609" y="165099"/>
                </a:lnTo>
                <a:lnTo>
                  <a:pt x="3651606" y="152399"/>
                </a:lnTo>
                <a:lnTo>
                  <a:pt x="3675481" y="139699"/>
                </a:lnTo>
                <a:lnTo>
                  <a:pt x="4093726" y="139699"/>
                </a:lnTo>
                <a:lnTo>
                  <a:pt x="4081390" y="126999"/>
                </a:lnTo>
                <a:lnTo>
                  <a:pt x="4054813" y="114299"/>
                </a:lnTo>
                <a:lnTo>
                  <a:pt x="4026463" y="88899"/>
                </a:lnTo>
                <a:lnTo>
                  <a:pt x="3996472" y="63499"/>
                </a:lnTo>
                <a:lnTo>
                  <a:pt x="3964971" y="50799"/>
                </a:lnTo>
                <a:lnTo>
                  <a:pt x="3932092" y="38099"/>
                </a:lnTo>
                <a:lnTo>
                  <a:pt x="3897968" y="25399"/>
                </a:lnTo>
                <a:lnTo>
                  <a:pt x="3826509" y="0"/>
                </a:lnTo>
                <a:close/>
              </a:path>
              <a:path w="4220845" h="2806700">
                <a:moveTo>
                  <a:pt x="917887" y="1981199"/>
                </a:moveTo>
                <a:lnTo>
                  <a:pt x="747213" y="1981199"/>
                </a:lnTo>
                <a:lnTo>
                  <a:pt x="734751" y="1993899"/>
                </a:lnTo>
                <a:lnTo>
                  <a:pt x="930374" y="1993899"/>
                </a:lnTo>
                <a:lnTo>
                  <a:pt x="917887" y="1981199"/>
                </a:lnTo>
                <a:close/>
              </a:path>
              <a:path w="4220845" h="2806700">
                <a:moveTo>
                  <a:pt x="890970" y="1968499"/>
                </a:moveTo>
                <a:lnTo>
                  <a:pt x="773573" y="1968499"/>
                </a:lnTo>
                <a:lnTo>
                  <a:pt x="760173" y="1981199"/>
                </a:lnTo>
                <a:lnTo>
                  <a:pt x="904740" y="1981199"/>
                </a:lnTo>
                <a:lnTo>
                  <a:pt x="890970" y="1968499"/>
                </a:lnTo>
                <a:close/>
              </a:path>
              <a:path w="4220845" h="2806700">
                <a:moveTo>
                  <a:pt x="868185" y="1676399"/>
                </a:moveTo>
                <a:lnTo>
                  <a:pt x="792678" y="1676399"/>
                </a:lnTo>
                <a:lnTo>
                  <a:pt x="755811" y="1689099"/>
                </a:lnTo>
                <a:lnTo>
                  <a:pt x="905255" y="1689099"/>
                </a:lnTo>
                <a:lnTo>
                  <a:pt x="868185" y="1676399"/>
                </a:lnTo>
                <a:close/>
              </a:path>
              <a:path w="4220845" h="2806700">
                <a:moveTo>
                  <a:pt x="2577063" y="1663699"/>
                </a:moveTo>
                <a:lnTo>
                  <a:pt x="2367588" y="1663699"/>
                </a:lnTo>
                <a:lnTo>
                  <a:pt x="2380441" y="1676399"/>
                </a:lnTo>
                <a:lnTo>
                  <a:pt x="2564376" y="1676399"/>
                </a:lnTo>
                <a:lnTo>
                  <a:pt x="2577063" y="1663699"/>
                </a:lnTo>
                <a:close/>
              </a:path>
              <a:path w="4220845" h="2806700">
                <a:moveTo>
                  <a:pt x="2625228" y="1650999"/>
                </a:moveTo>
                <a:lnTo>
                  <a:pt x="2317505" y="1650999"/>
                </a:lnTo>
                <a:lnTo>
                  <a:pt x="2329707" y="1663699"/>
                </a:lnTo>
                <a:lnTo>
                  <a:pt x="2613602" y="1663699"/>
                </a:lnTo>
                <a:lnTo>
                  <a:pt x="2625228" y="1650999"/>
                </a:lnTo>
                <a:close/>
              </a:path>
              <a:path w="4220845" h="2806700">
                <a:moveTo>
                  <a:pt x="2577194" y="1066799"/>
                </a:moveTo>
                <a:lnTo>
                  <a:pt x="2354453" y="1066799"/>
                </a:lnTo>
                <a:lnTo>
                  <a:pt x="2343163" y="1079499"/>
                </a:lnTo>
                <a:lnTo>
                  <a:pt x="2332548" y="1092199"/>
                </a:lnTo>
                <a:lnTo>
                  <a:pt x="2322665" y="1092199"/>
                </a:lnTo>
                <a:lnTo>
                  <a:pt x="2297999" y="1130299"/>
                </a:lnTo>
                <a:lnTo>
                  <a:pt x="2282039" y="1168399"/>
                </a:lnTo>
                <a:lnTo>
                  <a:pt x="2278927" y="1193799"/>
                </a:lnTo>
                <a:lnTo>
                  <a:pt x="2277017" y="1206499"/>
                </a:lnTo>
                <a:lnTo>
                  <a:pt x="2276368" y="1219199"/>
                </a:lnTo>
                <a:lnTo>
                  <a:pt x="2276871" y="1231899"/>
                </a:lnTo>
                <a:lnTo>
                  <a:pt x="2278358" y="1244599"/>
                </a:lnTo>
                <a:lnTo>
                  <a:pt x="2288390" y="1282699"/>
                </a:lnTo>
                <a:lnTo>
                  <a:pt x="2306073" y="1320799"/>
                </a:lnTo>
                <a:lnTo>
                  <a:pt x="2330502" y="1358899"/>
                </a:lnTo>
                <a:lnTo>
                  <a:pt x="2339988" y="1358899"/>
                </a:lnTo>
                <a:lnTo>
                  <a:pt x="2350089" y="1371599"/>
                </a:lnTo>
                <a:lnTo>
                  <a:pt x="2360772" y="1384299"/>
                </a:lnTo>
                <a:lnTo>
                  <a:pt x="2558107" y="1384299"/>
                </a:lnTo>
                <a:lnTo>
                  <a:pt x="2608496" y="1498599"/>
                </a:lnTo>
                <a:lnTo>
                  <a:pt x="2598485" y="1511299"/>
                </a:lnTo>
                <a:lnTo>
                  <a:pt x="2588061" y="1511299"/>
                </a:lnTo>
                <a:lnTo>
                  <a:pt x="2577224" y="1523999"/>
                </a:lnTo>
                <a:lnTo>
                  <a:pt x="2554311" y="1523999"/>
                </a:lnTo>
                <a:lnTo>
                  <a:pt x="2542237" y="1536699"/>
                </a:lnTo>
                <a:lnTo>
                  <a:pt x="2811450" y="1536699"/>
                </a:lnTo>
                <a:lnTo>
                  <a:pt x="2826135" y="1511299"/>
                </a:lnTo>
                <a:lnTo>
                  <a:pt x="2839956" y="1498599"/>
                </a:lnTo>
                <a:lnTo>
                  <a:pt x="2852891" y="1473199"/>
                </a:lnTo>
                <a:lnTo>
                  <a:pt x="2667172" y="1473199"/>
                </a:lnTo>
                <a:lnTo>
                  <a:pt x="2608595" y="1346199"/>
                </a:lnTo>
                <a:lnTo>
                  <a:pt x="2616519" y="1333499"/>
                </a:lnTo>
                <a:lnTo>
                  <a:pt x="2623888" y="1333499"/>
                </a:lnTo>
                <a:lnTo>
                  <a:pt x="2630655" y="1320799"/>
                </a:lnTo>
                <a:lnTo>
                  <a:pt x="2646862" y="1282699"/>
                </a:lnTo>
                <a:lnTo>
                  <a:pt x="2655928" y="1244599"/>
                </a:lnTo>
                <a:lnTo>
                  <a:pt x="2657140" y="1231899"/>
                </a:lnTo>
                <a:lnTo>
                  <a:pt x="2656527" y="1206499"/>
                </a:lnTo>
                <a:lnTo>
                  <a:pt x="2654642" y="1193799"/>
                </a:lnTo>
                <a:lnTo>
                  <a:pt x="2651538" y="1181099"/>
                </a:lnTo>
                <a:lnTo>
                  <a:pt x="2647265" y="1168399"/>
                </a:lnTo>
                <a:lnTo>
                  <a:pt x="2641875" y="1155699"/>
                </a:lnTo>
                <a:lnTo>
                  <a:pt x="2635419" y="1130299"/>
                </a:lnTo>
                <a:lnTo>
                  <a:pt x="2627949" y="1117599"/>
                </a:lnTo>
                <a:lnTo>
                  <a:pt x="2619517" y="1104899"/>
                </a:lnTo>
                <a:lnTo>
                  <a:pt x="2610174" y="1104899"/>
                </a:lnTo>
                <a:lnTo>
                  <a:pt x="2599972" y="1092199"/>
                </a:lnTo>
                <a:lnTo>
                  <a:pt x="2588961" y="1079499"/>
                </a:lnTo>
                <a:lnTo>
                  <a:pt x="2577194" y="1066799"/>
                </a:lnTo>
                <a:close/>
              </a:path>
              <a:path w="4220845" h="2806700">
                <a:moveTo>
                  <a:pt x="2547277" y="1384299"/>
                </a:moveTo>
                <a:lnTo>
                  <a:pt x="2372004" y="1384299"/>
                </a:lnTo>
                <a:lnTo>
                  <a:pt x="2315447" y="1498599"/>
                </a:lnTo>
                <a:lnTo>
                  <a:pt x="2387992" y="1498599"/>
                </a:lnTo>
                <a:lnTo>
                  <a:pt x="2432690" y="1409699"/>
                </a:lnTo>
                <a:lnTo>
                  <a:pt x="2487477" y="1409699"/>
                </a:lnTo>
                <a:lnTo>
                  <a:pt x="2500696" y="1396999"/>
                </a:lnTo>
                <a:lnTo>
                  <a:pt x="2536272" y="1396999"/>
                </a:lnTo>
                <a:lnTo>
                  <a:pt x="2547277" y="1384299"/>
                </a:lnTo>
                <a:close/>
              </a:path>
              <a:path w="4220845" h="2806700">
                <a:moveTo>
                  <a:pt x="2803496" y="901699"/>
                </a:moveTo>
                <a:lnTo>
                  <a:pt x="2538766" y="901699"/>
                </a:lnTo>
                <a:lnTo>
                  <a:pt x="2563064" y="914399"/>
                </a:lnTo>
                <a:lnTo>
                  <a:pt x="2586570" y="927099"/>
                </a:lnTo>
                <a:lnTo>
                  <a:pt x="2630858" y="952499"/>
                </a:lnTo>
                <a:lnTo>
                  <a:pt x="2670926" y="977899"/>
                </a:lnTo>
                <a:lnTo>
                  <a:pt x="2706070" y="1015999"/>
                </a:lnTo>
                <a:lnTo>
                  <a:pt x="2721575" y="1028699"/>
                </a:lnTo>
                <a:lnTo>
                  <a:pt x="2735586" y="1054099"/>
                </a:lnTo>
                <a:lnTo>
                  <a:pt x="2748014" y="1066799"/>
                </a:lnTo>
                <a:lnTo>
                  <a:pt x="2758771" y="1092199"/>
                </a:lnTo>
                <a:lnTo>
                  <a:pt x="2774921" y="1142999"/>
                </a:lnTo>
                <a:lnTo>
                  <a:pt x="2783334" y="1193799"/>
                </a:lnTo>
                <a:lnTo>
                  <a:pt x="2784418" y="1219199"/>
                </a:lnTo>
                <a:lnTo>
                  <a:pt x="2784056" y="1231899"/>
                </a:lnTo>
                <a:lnTo>
                  <a:pt x="2782982" y="1244599"/>
                </a:lnTo>
                <a:lnTo>
                  <a:pt x="2781219" y="1269999"/>
                </a:lnTo>
                <a:lnTo>
                  <a:pt x="2772019" y="1308099"/>
                </a:lnTo>
                <a:lnTo>
                  <a:pt x="2757410" y="1346199"/>
                </a:lnTo>
                <a:lnTo>
                  <a:pt x="2737987" y="1384299"/>
                </a:lnTo>
                <a:lnTo>
                  <a:pt x="2714343" y="1422399"/>
                </a:lnTo>
                <a:lnTo>
                  <a:pt x="2687073" y="1460499"/>
                </a:lnTo>
                <a:lnTo>
                  <a:pt x="2677280" y="1460499"/>
                </a:lnTo>
                <a:lnTo>
                  <a:pt x="2667172" y="1473199"/>
                </a:lnTo>
                <a:lnTo>
                  <a:pt x="2852891" y="1473199"/>
                </a:lnTo>
                <a:lnTo>
                  <a:pt x="2864917" y="1460499"/>
                </a:lnTo>
                <a:lnTo>
                  <a:pt x="2876013" y="1435099"/>
                </a:lnTo>
                <a:lnTo>
                  <a:pt x="2886157" y="1422399"/>
                </a:lnTo>
                <a:lnTo>
                  <a:pt x="2895326" y="1396999"/>
                </a:lnTo>
                <a:lnTo>
                  <a:pt x="2903499" y="1384299"/>
                </a:lnTo>
                <a:lnTo>
                  <a:pt x="2910653" y="1358899"/>
                </a:lnTo>
                <a:lnTo>
                  <a:pt x="2916768" y="1333499"/>
                </a:lnTo>
                <a:lnTo>
                  <a:pt x="2921820" y="1308099"/>
                </a:lnTo>
                <a:lnTo>
                  <a:pt x="2925787" y="1295399"/>
                </a:lnTo>
                <a:lnTo>
                  <a:pt x="2928648" y="1269999"/>
                </a:lnTo>
                <a:lnTo>
                  <a:pt x="2930381" y="1244599"/>
                </a:lnTo>
                <a:lnTo>
                  <a:pt x="2930964" y="1219199"/>
                </a:lnTo>
                <a:lnTo>
                  <a:pt x="2929443" y="1181099"/>
                </a:lnTo>
                <a:lnTo>
                  <a:pt x="2924955" y="1142999"/>
                </a:lnTo>
                <a:lnTo>
                  <a:pt x="2917609" y="1104899"/>
                </a:lnTo>
                <a:lnTo>
                  <a:pt x="2907516" y="1079499"/>
                </a:lnTo>
                <a:lnTo>
                  <a:pt x="2894784" y="1041399"/>
                </a:lnTo>
                <a:lnTo>
                  <a:pt x="2879525" y="1003299"/>
                </a:lnTo>
                <a:lnTo>
                  <a:pt x="2861847" y="977899"/>
                </a:lnTo>
                <a:lnTo>
                  <a:pt x="2841862" y="952499"/>
                </a:lnTo>
                <a:lnTo>
                  <a:pt x="2819678" y="927099"/>
                </a:lnTo>
                <a:lnTo>
                  <a:pt x="2803496" y="901699"/>
                </a:lnTo>
                <a:close/>
              </a:path>
              <a:path w="4220845" h="2806700">
                <a:moveTo>
                  <a:pt x="2551596" y="1054099"/>
                </a:moveTo>
                <a:lnTo>
                  <a:pt x="2378820" y="1054099"/>
                </a:lnTo>
                <a:lnTo>
                  <a:pt x="2366358" y="1066799"/>
                </a:lnTo>
                <a:lnTo>
                  <a:pt x="2564722" y="1066799"/>
                </a:lnTo>
                <a:lnTo>
                  <a:pt x="2551596" y="1054099"/>
                </a:lnTo>
                <a:close/>
              </a:path>
              <a:path w="4220845" h="2806700">
                <a:moveTo>
                  <a:pt x="2523591" y="1041399"/>
                </a:moveTo>
                <a:lnTo>
                  <a:pt x="2405180" y="1041399"/>
                </a:lnTo>
                <a:lnTo>
                  <a:pt x="2391780" y="1054099"/>
                </a:lnTo>
                <a:lnTo>
                  <a:pt x="2537869" y="1054099"/>
                </a:lnTo>
                <a:lnTo>
                  <a:pt x="2523591" y="1041399"/>
                </a:lnTo>
                <a:close/>
              </a:path>
              <a:path w="4220845" h="2806700">
                <a:moveTo>
                  <a:pt x="2477968" y="1028699"/>
                </a:moveTo>
                <a:lnTo>
                  <a:pt x="2447431" y="1028699"/>
                </a:lnTo>
                <a:lnTo>
                  <a:pt x="2433064" y="1041399"/>
                </a:lnTo>
                <a:lnTo>
                  <a:pt x="2493589" y="1041399"/>
                </a:lnTo>
                <a:lnTo>
                  <a:pt x="2477968" y="1028699"/>
                </a:lnTo>
                <a:close/>
              </a:path>
              <a:path w="4220845" h="2806700">
                <a:moveTo>
                  <a:pt x="3862510" y="901699"/>
                </a:moveTo>
                <a:lnTo>
                  <a:pt x="3624638" y="901699"/>
                </a:lnTo>
                <a:lnTo>
                  <a:pt x="3636598" y="914399"/>
                </a:lnTo>
                <a:lnTo>
                  <a:pt x="3826249" y="914399"/>
                </a:lnTo>
                <a:lnTo>
                  <a:pt x="3862510" y="901699"/>
                </a:lnTo>
                <a:close/>
              </a:path>
              <a:path w="4220845" h="2806700">
                <a:moveTo>
                  <a:pt x="4093726" y="139699"/>
                </a:moveTo>
                <a:lnTo>
                  <a:pt x="3828413" y="139699"/>
                </a:lnTo>
                <a:lnTo>
                  <a:pt x="3852711" y="152399"/>
                </a:lnTo>
                <a:lnTo>
                  <a:pt x="3876217" y="165099"/>
                </a:lnTo>
                <a:lnTo>
                  <a:pt x="3898845" y="177799"/>
                </a:lnTo>
                <a:lnTo>
                  <a:pt x="3920505" y="177799"/>
                </a:lnTo>
                <a:lnTo>
                  <a:pt x="3941111" y="203199"/>
                </a:lnTo>
                <a:lnTo>
                  <a:pt x="3960573" y="215899"/>
                </a:lnTo>
                <a:lnTo>
                  <a:pt x="3978804" y="228599"/>
                </a:lnTo>
                <a:lnTo>
                  <a:pt x="3995716" y="253999"/>
                </a:lnTo>
                <a:lnTo>
                  <a:pt x="4011222" y="266699"/>
                </a:lnTo>
                <a:lnTo>
                  <a:pt x="4025233" y="292099"/>
                </a:lnTo>
                <a:lnTo>
                  <a:pt x="4037661" y="304799"/>
                </a:lnTo>
                <a:lnTo>
                  <a:pt x="4048418" y="330199"/>
                </a:lnTo>
                <a:lnTo>
                  <a:pt x="4064568" y="380999"/>
                </a:lnTo>
                <a:lnTo>
                  <a:pt x="4072981" y="431799"/>
                </a:lnTo>
                <a:lnTo>
                  <a:pt x="4074065" y="457199"/>
                </a:lnTo>
                <a:lnTo>
                  <a:pt x="4072981" y="482599"/>
                </a:lnTo>
                <a:lnTo>
                  <a:pt x="4064568" y="533399"/>
                </a:lnTo>
                <a:lnTo>
                  <a:pt x="4048418" y="584199"/>
                </a:lnTo>
                <a:lnTo>
                  <a:pt x="4025233" y="622299"/>
                </a:lnTo>
                <a:lnTo>
                  <a:pt x="4011222" y="647699"/>
                </a:lnTo>
                <a:lnTo>
                  <a:pt x="3995716" y="660399"/>
                </a:lnTo>
                <a:lnTo>
                  <a:pt x="3978804" y="685799"/>
                </a:lnTo>
                <a:lnTo>
                  <a:pt x="3960573" y="698499"/>
                </a:lnTo>
                <a:lnTo>
                  <a:pt x="3941111" y="711199"/>
                </a:lnTo>
                <a:lnTo>
                  <a:pt x="3920505" y="736599"/>
                </a:lnTo>
                <a:lnTo>
                  <a:pt x="3898845" y="749299"/>
                </a:lnTo>
                <a:lnTo>
                  <a:pt x="3876217" y="749299"/>
                </a:lnTo>
                <a:lnTo>
                  <a:pt x="3852711" y="761999"/>
                </a:lnTo>
                <a:lnTo>
                  <a:pt x="3828413" y="774699"/>
                </a:lnTo>
                <a:lnTo>
                  <a:pt x="4093687" y="774699"/>
                </a:lnTo>
                <a:lnTo>
                  <a:pt x="4106029" y="761999"/>
                </a:lnTo>
                <a:lnTo>
                  <a:pt x="4128673" y="723899"/>
                </a:lnTo>
                <a:lnTo>
                  <a:pt x="4149146" y="698499"/>
                </a:lnTo>
                <a:lnTo>
                  <a:pt x="4167316" y="673099"/>
                </a:lnTo>
                <a:lnTo>
                  <a:pt x="4183052" y="634999"/>
                </a:lnTo>
                <a:lnTo>
                  <a:pt x="4196222" y="596899"/>
                </a:lnTo>
                <a:lnTo>
                  <a:pt x="4206695" y="571499"/>
                </a:lnTo>
                <a:lnTo>
                  <a:pt x="4214338" y="533399"/>
                </a:lnTo>
                <a:lnTo>
                  <a:pt x="4219020" y="495299"/>
                </a:lnTo>
                <a:lnTo>
                  <a:pt x="4220611" y="457199"/>
                </a:lnTo>
                <a:lnTo>
                  <a:pt x="4219020" y="419099"/>
                </a:lnTo>
                <a:lnTo>
                  <a:pt x="4214338" y="380999"/>
                </a:lnTo>
                <a:lnTo>
                  <a:pt x="4206696" y="342899"/>
                </a:lnTo>
                <a:lnTo>
                  <a:pt x="4196225" y="317499"/>
                </a:lnTo>
                <a:lnTo>
                  <a:pt x="4183058" y="279399"/>
                </a:lnTo>
                <a:lnTo>
                  <a:pt x="4167326" y="241299"/>
                </a:lnTo>
                <a:lnTo>
                  <a:pt x="4149161" y="215899"/>
                </a:lnTo>
                <a:lnTo>
                  <a:pt x="4128696" y="190499"/>
                </a:lnTo>
                <a:lnTo>
                  <a:pt x="4106061" y="152399"/>
                </a:lnTo>
                <a:lnTo>
                  <a:pt x="4093726" y="139699"/>
                </a:lnTo>
                <a:close/>
              </a:path>
              <a:path w="4220845" h="2806700">
                <a:moveTo>
                  <a:pt x="3841250" y="622299"/>
                </a:moveTo>
                <a:lnTo>
                  <a:pt x="3660309" y="622299"/>
                </a:lnTo>
                <a:lnTo>
                  <a:pt x="3670961" y="634999"/>
                </a:lnTo>
                <a:lnTo>
                  <a:pt x="3624687" y="749299"/>
                </a:lnTo>
                <a:lnTo>
                  <a:pt x="3698917" y="749299"/>
                </a:lnTo>
                <a:lnTo>
                  <a:pt x="3741856" y="647699"/>
                </a:lnTo>
                <a:lnTo>
                  <a:pt x="3767615" y="647699"/>
                </a:lnTo>
                <a:lnTo>
                  <a:pt x="3783236" y="634999"/>
                </a:lnTo>
                <a:lnTo>
                  <a:pt x="3827520" y="634999"/>
                </a:lnTo>
                <a:lnTo>
                  <a:pt x="3841250" y="622299"/>
                </a:lnTo>
                <a:close/>
              </a:path>
              <a:path w="4220845" h="2806700">
                <a:moveTo>
                  <a:pt x="3878632" y="596899"/>
                </a:moveTo>
                <a:lnTo>
                  <a:pt x="3630310" y="596899"/>
                </a:lnTo>
                <a:lnTo>
                  <a:pt x="3639928" y="609599"/>
                </a:lnTo>
                <a:lnTo>
                  <a:pt x="3649946" y="622299"/>
                </a:lnTo>
                <a:lnTo>
                  <a:pt x="3854380" y="622299"/>
                </a:lnTo>
                <a:lnTo>
                  <a:pt x="3866858" y="609599"/>
                </a:lnTo>
                <a:lnTo>
                  <a:pt x="3878632" y="596899"/>
                </a:lnTo>
                <a:close/>
              </a:path>
              <a:path w="4220845" h="2806700">
                <a:moveTo>
                  <a:pt x="3899865" y="330199"/>
                </a:moveTo>
                <a:lnTo>
                  <a:pt x="3612312" y="330199"/>
                </a:lnTo>
                <a:lnTo>
                  <a:pt x="3603220" y="342899"/>
                </a:lnTo>
                <a:lnTo>
                  <a:pt x="3581281" y="380999"/>
                </a:lnTo>
                <a:lnTo>
                  <a:pt x="3568574" y="431799"/>
                </a:lnTo>
                <a:lnTo>
                  <a:pt x="3566664" y="444499"/>
                </a:lnTo>
                <a:lnTo>
                  <a:pt x="3566014" y="457199"/>
                </a:lnTo>
                <a:lnTo>
                  <a:pt x="3566561" y="469899"/>
                </a:lnTo>
                <a:lnTo>
                  <a:pt x="3568166" y="482599"/>
                </a:lnTo>
                <a:lnTo>
                  <a:pt x="3578776" y="520699"/>
                </a:lnTo>
                <a:lnTo>
                  <a:pt x="3596929" y="558799"/>
                </a:lnTo>
                <a:lnTo>
                  <a:pt x="3621146" y="596899"/>
                </a:lnTo>
                <a:lnTo>
                  <a:pt x="3889652" y="596899"/>
                </a:lnTo>
                <a:lnTo>
                  <a:pt x="3917669" y="558799"/>
                </a:lnTo>
                <a:lnTo>
                  <a:pt x="3937048" y="520699"/>
                </a:lnTo>
                <a:lnTo>
                  <a:pt x="3946402" y="469899"/>
                </a:lnTo>
                <a:lnTo>
                  <a:pt x="3947053" y="457199"/>
                </a:lnTo>
                <a:lnTo>
                  <a:pt x="3946402" y="444499"/>
                </a:lnTo>
                <a:lnTo>
                  <a:pt x="3944483" y="431799"/>
                </a:lnTo>
                <a:lnTo>
                  <a:pt x="3941348" y="406399"/>
                </a:lnTo>
                <a:lnTo>
                  <a:pt x="3925157" y="368299"/>
                </a:lnTo>
                <a:lnTo>
                  <a:pt x="3909222" y="342899"/>
                </a:lnTo>
                <a:lnTo>
                  <a:pt x="3899865" y="330199"/>
                </a:lnTo>
                <a:close/>
              </a:path>
              <a:path w="4220845" h="2806700">
                <a:moveTo>
                  <a:pt x="3866858" y="304799"/>
                </a:moveTo>
                <a:lnTo>
                  <a:pt x="3644100" y="304799"/>
                </a:lnTo>
                <a:lnTo>
                  <a:pt x="3632810" y="317499"/>
                </a:lnTo>
                <a:lnTo>
                  <a:pt x="3622194" y="330199"/>
                </a:lnTo>
                <a:lnTo>
                  <a:pt x="3889652" y="330199"/>
                </a:lnTo>
                <a:lnTo>
                  <a:pt x="3878632" y="317499"/>
                </a:lnTo>
                <a:lnTo>
                  <a:pt x="3866858" y="304799"/>
                </a:lnTo>
                <a:close/>
              </a:path>
              <a:path w="4220845" h="2806700">
                <a:moveTo>
                  <a:pt x="3841250" y="292099"/>
                </a:moveTo>
                <a:lnTo>
                  <a:pt x="3668467" y="292099"/>
                </a:lnTo>
                <a:lnTo>
                  <a:pt x="3656005" y="304799"/>
                </a:lnTo>
                <a:lnTo>
                  <a:pt x="3854380" y="304799"/>
                </a:lnTo>
                <a:lnTo>
                  <a:pt x="3841250" y="292099"/>
                </a:lnTo>
                <a:close/>
              </a:path>
              <a:path w="4220845" h="2806700">
                <a:moveTo>
                  <a:pt x="3813240" y="279399"/>
                </a:moveTo>
                <a:lnTo>
                  <a:pt x="3694827" y="279399"/>
                </a:lnTo>
                <a:lnTo>
                  <a:pt x="3681427" y="292099"/>
                </a:lnTo>
                <a:lnTo>
                  <a:pt x="3827520" y="292099"/>
                </a:lnTo>
                <a:lnTo>
                  <a:pt x="3813240" y="279399"/>
                </a:lnTo>
                <a:close/>
              </a:path>
              <a:path w="4220845" h="2806700">
                <a:moveTo>
                  <a:pt x="3767615" y="266699"/>
                </a:moveTo>
                <a:lnTo>
                  <a:pt x="3737078" y="266699"/>
                </a:lnTo>
                <a:lnTo>
                  <a:pt x="3722711" y="279399"/>
                </a:lnTo>
                <a:lnTo>
                  <a:pt x="3783236" y="279399"/>
                </a:lnTo>
                <a:lnTo>
                  <a:pt x="3767615" y="266699"/>
                </a:lnTo>
                <a:close/>
              </a:path>
            </a:pathLst>
          </a:custGeom>
          <a:solidFill>
            <a:srgbClr val="E0E0E0"/>
          </a:solidFill>
        </p:spPr>
        <p:txBody>
          <a:bodyPr wrap="square" lIns="0" tIns="0" rIns="0" bIns="0" rtlCol="0"/>
          <a:lstStyle/>
          <a:p>
            <a:endParaRPr/>
          </a:p>
        </p:txBody>
      </p:sp>
      <p:sp>
        <p:nvSpPr>
          <p:cNvPr id="9" name="object 9"/>
          <p:cNvSpPr txBox="1"/>
          <p:nvPr/>
        </p:nvSpPr>
        <p:spPr>
          <a:xfrm>
            <a:off x="4837531" y="803555"/>
            <a:ext cx="4027380" cy="4154984"/>
          </a:xfrm>
          <a:prstGeom prst="rect">
            <a:avLst/>
          </a:prstGeom>
        </p:spPr>
        <p:txBody>
          <a:bodyPr vert="horz" wrap="square" lIns="0" tIns="0" rIns="0" bIns="0" rtlCol="0">
            <a:spAutoFit/>
          </a:bodyPr>
          <a:lstStyle/>
          <a:p>
            <a:pPr marL="12700" marR="5080" indent="140970">
              <a:lnSpc>
                <a:spcPct val="149900"/>
              </a:lnSpc>
            </a:pPr>
            <a:endParaRPr lang="en-US" sz="900" dirty="0" smtClean="0">
              <a:solidFill>
                <a:srgbClr val="595959"/>
              </a:solidFill>
              <a:latin typeface="Arial"/>
              <a:cs typeface="Arial"/>
            </a:endParaRPr>
          </a:p>
          <a:p>
            <a:pPr marL="12700" marR="5080" indent="140970">
              <a:lnSpc>
                <a:spcPct val="149900"/>
              </a:lnSpc>
            </a:pPr>
            <a:endParaRPr lang="en-US" sz="900" dirty="0">
              <a:solidFill>
                <a:srgbClr val="595959"/>
              </a:solidFill>
              <a:latin typeface="Arial"/>
              <a:cs typeface="Arial"/>
            </a:endParaRPr>
          </a:p>
          <a:p>
            <a:pPr marL="12700" marR="5080" indent="140970">
              <a:lnSpc>
                <a:spcPct val="149900"/>
              </a:lnSpc>
            </a:pPr>
            <a:endParaRPr lang="en-US" sz="900" dirty="0" smtClean="0">
              <a:solidFill>
                <a:srgbClr val="595959"/>
              </a:solidFill>
              <a:latin typeface="Arial"/>
              <a:cs typeface="Arial"/>
            </a:endParaRPr>
          </a:p>
          <a:p>
            <a:pPr marL="12700" marR="5080" indent="140970">
              <a:lnSpc>
                <a:spcPct val="149900"/>
              </a:lnSpc>
            </a:pPr>
            <a:endParaRPr lang="en-US" sz="900" dirty="0">
              <a:solidFill>
                <a:srgbClr val="595959"/>
              </a:solidFill>
              <a:latin typeface="Arial"/>
              <a:cs typeface="Arial"/>
            </a:endParaRPr>
          </a:p>
          <a:p>
            <a:pPr marL="12700" marR="5080" indent="140970">
              <a:lnSpc>
                <a:spcPct val="149900"/>
              </a:lnSpc>
            </a:pPr>
            <a:r>
              <a:rPr lang="en-US" sz="900" dirty="0" smtClean="0">
                <a:solidFill>
                  <a:srgbClr val="595959"/>
                </a:solidFill>
                <a:latin typeface="Arial"/>
                <a:cs typeface="Arial"/>
              </a:rPr>
              <a:t>	Supplier quality standard specifies certain management system </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requirements for use in the supplier’s shop and an </a:t>
            </a:r>
            <a:r>
              <a:rPr lang="en-US" sz="900" dirty="0" err="1" smtClean="0">
                <a:solidFill>
                  <a:srgbClr val="595959"/>
                </a:solidFill>
                <a:latin typeface="Arial"/>
                <a:cs typeface="Arial"/>
              </a:rPr>
              <a:t>assuarance</a:t>
            </a:r>
            <a:r>
              <a:rPr lang="en-US" sz="900" dirty="0" smtClean="0">
                <a:solidFill>
                  <a:srgbClr val="595959"/>
                </a:solidFill>
                <a:latin typeface="Arial"/>
                <a:cs typeface="Arial"/>
              </a:rPr>
              <a:t> of </a:t>
            </a:r>
          </a:p>
          <a:p>
            <a:pPr marL="12700" marR="5080" indent="140970">
              <a:lnSpc>
                <a:spcPct val="149900"/>
              </a:lnSpc>
            </a:pPr>
            <a:r>
              <a:rPr lang="en-US" sz="900" dirty="0">
                <a:solidFill>
                  <a:srgbClr val="595959"/>
                </a:solidFill>
                <a:latin typeface="Arial"/>
                <a:cs typeface="Arial"/>
              </a:rPr>
              <a:t>	</a:t>
            </a:r>
            <a:r>
              <a:rPr lang="en-US" sz="900" dirty="0" err="1" smtClean="0">
                <a:solidFill>
                  <a:srgbClr val="595959"/>
                </a:solidFill>
                <a:latin typeface="Arial"/>
                <a:cs typeface="Arial"/>
              </a:rPr>
              <a:t>qulity</a:t>
            </a:r>
            <a:r>
              <a:rPr lang="en-US" sz="900" dirty="0" smtClean="0">
                <a:solidFill>
                  <a:srgbClr val="595959"/>
                </a:solidFill>
                <a:latin typeface="Arial"/>
                <a:cs typeface="Arial"/>
              </a:rPr>
              <a:t> and continued </a:t>
            </a:r>
            <a:r>
              <a:rPr lang="en-US" sz="900" dirty="0" err="1" smtClean="0">
                <a:solidFill>
                  <a:srgbClr val="595959"/>
                </a:solidFill>
                <a:latin typeface="Arial"/>
                <a:cs typeface="Arial"/>
              </a:rPr>
              <a:t>improvemenf</a:t>
            </a:r>
            <a:r>
              <a:rPr lang="en-US" sz="900" dirty="0" smtClean="0">
                <a:solidFill>
                  <a:srgbClr val="595959"/>
                </a:solidFill>
                <a:latin typeface="Arial"/>
                <a:cs typeface="Arial"/>
              </a:rPr>
              <a:t> in the supplier’s performance.  </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a:t>
            </a:r>
          </a:p>
          <a:p>
            <a:pPr marL="12700" marR="5080" indent="140970">
              <a:lnSpc>
                <a:spcPct val="149900"/>
              </a:lnSpc>
            </a:pPr>
            <a:r>
              <a:rPr lang="en-US" sz="900" dirty="0" smtClean="0">
                <a:solidFill>
                  <a:srgbClr val="595959"/>
                </a:solidFill>
                <a:latin typeface="Arial"/>
                <a:cs typeface="Arial"/>
              </a:rPr>
              <a:t>	Our standard process to develop the necessary </a:t>
            </a:r>
            <a:r>
              <a:rPr lang="en-US" sz="900" dirty="0" err="1" smtClean="0">
                <a:solidFill>
                  <a:srgbClr val="595959"/>
                </a:solidFill>
                <a:latin typeface="Arial"/>
                <a:cs typeface="Arial"/>
              </a:rPr>
              <a:t>comptetence</a:t>
            </a:r>
            <a:r>
              <a:rPr lang="en-US" sz="900" dirty="0" smtClean="0">
                <a:solidFill>
                  <a:srgbClr val="595959"/>
                </a:solidFill>
                <a:latin typeface="Arial"/>
                <a:cs typeface="Arial"/>
              </a:rPr>
              <a:t> and to</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meet the specific quality requirement of our products at the supplier’s end. </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Assessment</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Training</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Performance monitoring</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Process upgradation and avoidance of mistakes by operators</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Value Engineering</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QMS certification</a:t>
            </a:r>
          </a:p>
          <a:p>
            <a:pPr marL="12700" marR="5080" indent="140970">
              <a:lnSpc>
                <a:spcPct val="149900"/>
              </a:lnSpc>
            </a:pPr>
            <a:r>
              <a:rPr lang="en-US" sz="900" dirty="0">
                <a:solidFill>
                  <a:srgbClr val="595959"/>
                </a:solidFill>
                <a:latin typeface="Arial"/>
                <a:cs typeface="Arial"/>
              </a:rPr>
              <a:t>	</a:t>
            </a:r>
            <a:r>
              <a:rPr lang="en-US" sz="900" dirty="0" smtClean="0">
                <a:solidFill>
                  <a:srgbClr val="595959"/>
                </a:solidFill>
                <a:latin typeface="Arial"/>
                <a:cs typeface="Arial"/>
              </a:rPr>
              <a:t>	Manufacturing Excellence</a:t>
            </a:r>
          </a:p>
          <a:p>
            <a:pPr marL="12700" marR="5080" indent="140970">
              <a:lnSpc>
                <a:spcPct val="149900"/>
              </a:lnSpc>
            </a:pPr>
            <a:endParaRPr lang="en-US" sz="900" dirty="0" smtClean="0">
              <a:solidFill>
                <a:srgbClr val="595959"/>
              </a:solidFill>
              <a:latin typeface="Arial"/>
              <a:cs typeface="Arial"/>
            </a:endParaRPr>
          </a:p>
          <a:p>
            <a:pPr marL="12700" marR="5080" indent="140970">
              <a:lnSpc>
                <a:spcPct val="149900"/>
              </a:lnSpc>
            </a:pPr>
            <a:r>
              <a:rPr lang="en-US" sz="900" dirty="0">
                <a:solidFill>
                  <a:srgbClr val="595959"/>
                </a:solidFill>
                <a:latin typeface="Arial"/>
                <a:cs typeface="Arial"/>
              </a:rPr>
              <a:t> </a:t>
            </a:r>
            <a:endParaRPr sz="900" dirty="0">
              <a:latin typeface="Arial"/>
              <a:cs typeface="Arial"/>
            </a:endParaRPr>
          </a:p>
        </p:txBody>
      </p:sp>
      <p:sp>
        <p:nvSpPr>
          <p:cNvPr id="10" name="object 10"/>
          <p:cNvSpPr/>
          <p:nvPr/>
        </p:nvSpPr>
        <p:spPr>
          <a:xfrm>
            <a:off x="153211" y="803555"/>
            <a:ext cx="4232275" cy="70993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258696" y="1265507"/>
            <a:ext cx="3674745" cy="179536"/>
          </a:xfrm>
          <a:prstGeom prst="rect">
            <a:avLst/>
          </a:prstGeom>
        </p:spPr>
        <p:txBody>
          <a:bodyPr vert="horz" wrap="square" lIns="0" tIns="0" rIns="0" bIns="0" rtlCol="0">
            <a:spAutoFit/>
          </a:bodyPr>
          <a:lstStyle/>
          <a:p>
            <a:pPr marL="12700" marR="5080">
              <a:lnSpc>
                <a:spcPts val="1400"/>
              </a:lnSpc>
            </a:pPr>
            <a:r>
              <a:rPr sz="1200" spc="-70" dirty="0" smtClean="0">
                <a:solidFill>
                  <a:srgbClr val="FFFFFF"/>
                </a:solidFill>
                <a:latin typeface="Arial"/>
                <a:cs typeface="Arial"/>
              </a:rPr>
              <a:t> </a:t>
            </a:r>
            <a:r>
              <a:rPr lang="en-US" sz="1200" spc="-70" dirty="0" smtClean="0">
                <a:solidFill>
                  <a:srgbClr val="FFFFFF"/>
                </a:solidFill>
                <a:latin typeface="Arial"/>
                <a:cs typeface="Arial"/>
              </a:rPr>
              <a:t>Supplier Quality Management</a:t>
            </a:r>
            <a:r>
              <a:rPr sz="1200" spc="-35" dirty="0" smtClean="0">
                <a:solidFill>
                  <a:srgbClr val="FFFFFF"/>
                </a:solidFill>
                <a:latin typeface="Arial"/>
                <a:cs typeface="Arial"/>
              </a:rPr>
              <a:t> </a:t>
            </a:r>
            <a:endParaRPr sz="1200" dirty="0">
              <a:latin typeface="Arial"/>
              <a:cs typeface="Arial"/>
            </a:endParaRPr>
          </a:p>
        </p:txBody>
      </p:sp>
      <p:sp>
        <p:nvSpPr>
          <p:cNvPr id="13" name="object 13"/>
          <p:cNvSpPr txBox="1"/>
          <p:nvPr/>
        </p:nvSpPr>
        <p:spPr>
          <a:xfrm>
            <a:off x="258251" y="4078655"/>
            <a:ext cx="3439795" cy="150811"/>
          </a:xfrm>
          <a:prstGeom prst="rect">
            <a:avLst/>
          </a:prstGeom>
        </p:spPr>
        <p:txBody>
          <a:bodyPr vert="horz" wrap="square" lIns="0" tIns="0" rIns="0" bIns="0" rtlCol="0">
            <a:spAutoFit/>
          </a:bodyPr>
          <a:lstStyle/>
          <a:p>
            <a:pPr marL="12700" marR="5080">
              <a:lnSpc>
                <a:spcPct val="97600"/>
              </a:lnSpc>
            </a:pPr>
            <a:r>
              <a:rPr sz="1000" spc="-5" dirty="0" smtClean="0">
                <a:solidFill>
                  <a:srgbClr val="595959"/>
                </a:solidFill>
                <a:latin typeface="Arial"/>
                <a:cs typeface="Arial"/>
              </a:rPr>
              <a:t>.</a:t>
            </a:r>
            <a:endParaRPr sz="1000" dirty="0">
              <a:latin typeface="Arial"/>
              <a:cs typeface="Arial"/>
            </a:endParaRPr>
          </a:p>
        </p:txBody>
      </p:sp>
      <p:sp>
        <p:nvSpPr>
          <p:cNvPr id="15" name="object 15"/>
          <p:cNvSpPr txBox="1">
            <a:spLocks noGrp="1"/>
          </p:cNvSpPr>
          <p:nvPr>
            <p:ph type="title"/>
          </p:nvPr>
        </p:nvSpPr>
        <p:spPr>
          <a:xfrm>
            <a:off x="-6927" y="311431"/>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6" name="Picture 15"/>
          <p:cNvPicPr>
            <a:picLocks noChangeAspect="1"/>
          </p:cNvPicPr>
          <p:nvPr/>
        </p:nvPicPr>
        <p:blipFill>
          <a:blip r:embed="rId4"/>
          <a:stretch>
            <a:fillRect/>
          </a:stretch>
        </p:blipFill>
        <p:spPr>
          <a:xfrm>
            <a:off x="7308304" y="26654"/>
            <a:ext cx="1789843" cy="525763"/>
          </a:xfrm>
          <a:prstGeom prst="rect">
            <a:avLst/>
          </a:prstGeom>
        </p:spPr>
      </p:pic>
      <p:pic>
        <p:nvPicPr>
          <p:cNvPr id="1026" name="Picture 2" descr="flowm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10" y="1696181"/>
            <a:ext cx="4837889" cy="2643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781999" y="218408"/>
            <a:ext cx="180340" cy="180340"/>
          </a:xfrm>
          <a:custGeom>
            <a:avLst/>
            <a:gdLst/>
            <a:ahLst/>
            <a:cxnLst/>
            <a:rect l="l" t="t" r="r" b="b"/>
            <a:pathLst>
              <a:path w="180339" h="180340">
                <a:moveTo>
                  <a:pt x="0" y="89953"/>
                </a:moveTo>
                <a:lnTo>
                  <a:pt x="10008" y="48677"/>
                </a:lnTo>
                <a:lnTo>
                  <a:pt x="36715" y="17438"/>
                </a:lnTo>
                <a:lnTo>
                  <a:pt x="75147" y="1212"/>
                </a:lnTo>
                <a:lnTo>
                  <a:pt x="89703" y="0"/>
                </a:lnTo>
                <a:lnTo>
                  <a:pt x="104318" y="1170"/>
                </a:lnTo>
                <a:lnTo>
                  <a:pt x="142887" y="17255"/>
                </a:lnTo>
                <a:lnTo>
                  <a:pt x="169722" y="48348"/>
                </a:lnTo>
                <a:lnTo>
                  <a:pt x="179907" y="89495"/>
                </a:lnTo>
                <a:lnTo>
                  <a:pt x="178739" y="104149"/>
                </a:lnTo>
                <a:lnTo>
                  <a:pt x="162690" y="142790"/>
                </a:lnTo>
                <a:lnTo>
                  <a:pt x="131659" y="169663"/>
                </a:lnTo>
                <a:lnTo>
                  <a:pt x="90584" y="179905"/>
                </a:lnTo>
                <a:lnTo>
                  <a:pt x="75897" y="178740"/>
                </a:lnTo>
                <a:lnTo>
                  <a:pt x="37197" y="162720"/>
                </a:lnTo>
                <a:lnTo>
                  <a:pt x="10292" y="131741"/>
                </a:lnTo>
                <a:lnTo>
                  <a:pt x="3" y="90726"/>
                </a:lnTo>
                <a:lnTo>
                  <a:pt x="0" y="89953"/>
                </a:lnTo>
                <a:close/>
              </a:path>
            </a:pathLst>
          </a:custGeom>
          <a:ln w="12693">
            <a:solidFill>
              <a:srgbClr val="FFFFFF"/>
            </a:solidFill>
          </a:ln>
        </p:spPr>
        <p:txBody>
          <a:bodyPr wrap="square" lIns="0" tIns="0" rIns="0" bIns="0" rtlCol="0"/>
          <a:lstStyle/>
          <a:p>
            <a:endParaRPr/>
          </a:p>
        </p:txBody>
      </p:sp>
      <p:sp>
        <p:nvSpPr>
          <p:cNvPr id="8" name="object 8"/>
          <p:cNvSpPr/>
          <p:nvPr/>
        </p:nvSpPr>
        <p:spPr>
          <a:xfrm>
            <a:off x="885014" y="1462852"/>
            <a:ext cx="3723004" cy="2925445"/>
          </a:xfrm>
          <a:custGeom>
            <a:avLst/>
            <a:gdLst/>
            <a:ahLst/>
            <a:cxnLst/>
            <a:rect l="l" t="t" r="r" b="b"/>
            <a:pathLst>
              <a:path w="3723004" h="2925445">
                <a:moveTo>
                  <a:pt x="704659" y="1584477"/>
                </a:moveTo>
                <a:lnTo>
                  <a:pt x="544296" y="1584477"/>
                </a:lnTo>
                <a:lnTo>
                  <a:pt x="499560" y="1586317"/>
                </a:lnTo>
                <a:lnTo>
                  <a:pt x="455838" y="1591741"/>
                </a:lnTo>
                <a:lnTo>
                  <a:pt x="413267" y="1600602"/>
                </a:lnTo>
                <a:lnTo>
                  <a:pt x="371987" y="1612754"/>
                </a:lnTo>
                <a:lnTo>
                  <a:pt x="332136" y="1628050"/>
                </a:lnTo>
                <a:lnTo>
                  <a:pt x="293851" y="1646344"/>
                </a:lnTo>
                <a:lnTo>
                  <a:pt x="257273" y="1667491"/>
                </a:lnTo>
                <a:lnTo>
                  <a:pt x="222539" y="1691343"/>
                </a:lnTo>
                <a:lnTo>
                  <a:pt x="189788" y="1717755"/>
                </a:lnTo>
                <a:lnTo>
                  <a:pt x="159157" y="1746580"/>
                </a:lnTo>
                <a:lnTo>
                  <a:pt x="130787" y="1777672"/>
                </a:lnTo>
                <a:lnTo>
                  <a:pt x="104815" y="1810884"/>
                </a:lnTo>
                <a:lnTo>
                  <a:pt x="81380" y="1846071"/>
                </a:lnTo>
                <a:lnTo>
                  <a:pt x="60620" y="1883086"/>
                </a:lnTo>
                <a:lnTo>
                  <a:pt x="42674" y="1921783"/>
                </a:lnTo>
                <a:lnTo>
                  <a:pt x="27681" y="1962016"/>
                </a:lnTo>
                <a:lnTo>
                  <a:pt x="15778" y="2003638"/>
                </a:lnTo>
                <a:lnTo>
                  <a:pt x="7105" y="2046503"/>
                </a:lnTo>
                <a:lnTo>
                  <a:pt x="1799" y="2090465"/>
                </a:lnTo>
                <a:lnTo>
                  <a:pt x="0" y="2135378"/>
                </a:lnTo>
                <a:lnTo>
                  <a:pt x="0" y="2925178"/>
                </a:lnTo>
                <a:lnTo>
                  <a:pt x="320738" y="2925178"/>
                </a:lnTo>
                <a:lnTo>
                  <a:pt x="320738" y="2106129"/>
                </a:lnTo>
                <a:lnTo>
                  <a:pt x="673967" y="2106129"/>
                </a:lnTo>
                <a:lnTo>
                  <a:pt x="714387" y="1779485"/>
                </a:lnTo>
                <a:lnTo>
                  <a:pt x="665781" y="1652717"/>
                </a:lnTo>
                <a:lnTo>
                  <a:pt x="662171" y="1642926"/>
                </a:lnTo>
                <a:lnTo>
                  <a:pt x="662523" y="1631734"/>
                </a:lnTo>
                <a:lnTo>
                  <a:pt x="666139" y="1620075"/>
                </a:lnTo>
                <a:lnTo>
                  <a:pt x="672319" y="1608884"/>
                </a:lnTo>
                <a:lnTo>
                  <a:pt x="680367" y="1599095"/>
                </a:lnTo>
                <a:lnTo>
                  <a:pt x="704659" y="1584477"/>
                </a:lnTo>
                <a:close/>
              </a:path>
              <a:path w="3723004" h="2925445">
                <a:moveTo>
                  <a:pt x="673967" y="2106129"/>
                </a:moveTo>
                <a:lnTo>
                  <a:pt x="432511" y="2106129"/>
                </a:lnTo>
                <a:lnTo>
                  <a:pt x="432511" y="2925178"/>
                </a:lnTo>
                <a:lnTo>
                  <a:pt x="1117739" y="2925178"/>
                </a:lnTo>
                <a:lnTo>
                  <a:pt x="1117739" y="2632659"/>
                </a:lnTo>
                <a:lnTo>
                  <a:pt x="792137" y="2632659"/>
                </a:lnTo>
                <a:lnTo>
                  <a:pt x="626910" y="2486406"/>
                </a:lnTo>
                <a:lnTo>
                  <a:pt x="673967" y="2106129"/>
                </a:lnTo>
                <a:close/>
              </a:path>
              <a:path w="3723004" h="2925445">
                <a:moveTo>
                  <a:pt x="1558806" y="2106129"/>
                </a:moveTo>
                <a:lnTo>
                  <a:pt x="1229512" y="2106129"/>
                </a:lnTo>
                <a:lnTo>
                  <a:pt x="1229512" y="2925178"/>
                </a:lnTo>
                <a:lnTo>
                  <a:pt x="1559979" y="2925178"/>
                </a:lnTo>
                <a:lnTo>
                  <a:pt x="1559979" y="2135378"/>
                </a:lnTo>
                <a:lnTo>
                  <a:pt x="1558806" y="2106129"/>
                </a:lnTo>
                <a:close/>
              </a:path>
              <a:path w="3723004" h="2925445">
                <a:moveTo>
                  <a:pt x="2259787" y="2330386"/>
                </a:moveTo>
                <a:lnTo>
                  <a:pt x="2123706" y="2330386"/>
                </a:lnTo>
                <a:lnTo>
                  <a:pt x="2123706" y="2900807"/>
                </a:lnTo>
                <a:lnTo>
                  <a:pt x="2259787" y="2900807"/>
                </a:lnTo>
                <a:lnTo>
                  <a:pt x="2259787" y="2330386"/>
                </a:lnTo>
                <a:close/>
              </a:path>
              <a:path w="3723004" h="2925445">
                <a:moveTo>
                  <a:pt x="2872105" y="2330386"/>
                </a:moveTo>
                <a:lnTo>
                  <a:pt x="2721457" y="2330386"/>
                </a:lnTo>
                <a:lnTo>
                  <a:pt x="2930423" y="2886176"/>
                </a:lnTo>
                <a:lnTo>
                  <a:pt x="3066503" y="2852051"/>
                </a:lnTo>
                <a:lnTo>
                  <a:pt x="2872105" y="2330386"/>
                </a:lnTo>
                <a:close/>
              </a:path>
              <a:path w="3723004" h="2925445">
                <a:moveTo>
                  <a:pt x="1010831" y="1584477"/>
                </a:moveTo>
                <a:lnTo>
                  <a:pt x="879614" y="1584477"/>
                </a:lnTo>
                <a:lnTo>
                  <a:pt x="899062" y="1599099"/>
                </a:lnTo>
                <a:lnTo>
                  <a:pt x="907103" y="1608891"/>
                </a:lnTo>
                <a:lnTo>
                  <a:pt x="913281" y="1620084"/>
                </a:lnTo>
                <a:lnTo>
                  <a:pt x="916894" y="1631744"/>
                </a:lnTo>
                <a:lnTo>
                  <a:pt x="917241" y="1642937"/>
                </a:lnTo>
                <a:lnTo>
                  <a:pt x="913627" y="1652727"/>
                </a:lnTo>
                <a:lnTo>
                  <a:pt x="865035" y="1779485"/>
                </a:lnTo>
                <a:lnTo>
                  <a:pt x="952512" y="2486406"/>
                </a:lnTo>
                <a:lnTo>
                  <a:pt x="792137" y="2632659"/>
                </a:lnTo>
                <a:lnTo>
                  <a:pt x="1117739" y="2632659"/>
                </a:lnTo>
                <a:lnTo>
                  <a:pt x="1117739" y="2106129"/>
                </a:lnTo>
                <a:lnTo>
                  <a:pt x="1558806" y="2106129"/>
                </a:lnTo>
                <a:lnTo>
                  <a:pt x="1552869" y="2046503"/>
                </a:lnTo>
                <a:lnTo>
                  <a:pt x="1544184" y="2003638"/>
                </a:lnTo>
                <a:lnTo>
                  <a:pt x="1532258" y="1962016"/>
                </a:lnTo>
                <a:lnTo>
                  <a:pt x="1517228" y="1921783"/>
                </a:lnTo>
                <a:lnTo>
                  <a:pt x="1499227" y="1883086"/>
                </a:lnTo>
                <a:lnTo>
                  <a:pt x="1478390" y="1846071"/>
                </a:lnTo>
                <a:lnTo>
                  <a:pt x="1454852" y="1810884"/>
                </a:lnTo>
                <a:lnTo>
                  <a:pt x="1428749" y="1777672"/>
                </a:lnTo>
                <a:lnTo>
                  <a:pt x="1400214" y="1746580"/>
                </a:lnTo>
                <a:lnTo>
                  <a:pt x="1369383" y="1717755"/>
                </a:lnTo>
                <a:lnTo>
                  <a:pt x="1336391" y="1691343"/>
                </a:lnTo>
                <a:lnTo>
                  <a:pt x="1301373" y="1667491"/>
                </a:lnTo>
                <a:lnTo>
                  <a:pt x="1264463" y="1646344"/>
                </a:lnTo>
                <a:lnTo>
                  <a:pt x="1225796" y="1628050"/>
                </a:lnTo>
                <a:lnTo>
                  <a:pt x="1185507" y="1612754"/>
                </a:lnTo>
                <a:lnTo>
                  <a:pt x="1143731" y="1600602"/>
                </a:lnTo>
                <a:lnTo>
                  <a:pt x="1100603" y="1591741"/>
                </a:lnTo>
                <a:lnTo>
                  <a:pt x="1056258" y="1586317"/>
                </a:lnTo>
                <a:lnTo>
                  <a:pt x="1010831" y="1584477"/>
                </a:lnTo>
                <a:close/>
              </a:path>
              <a:path w="3723004" h="2925445">
                <a:moveTo>
                  <a:pt x="3722560" y="2081758"/>
                </a:moveTo>
                <a:lnTo>
                  <a:pt x="1754365" y="2081758"/>
                </a:lnTo>
                <a:lnTo>
                  <a:pt x="1755049" y="2092854"/>
                </a:lnTo>
                <a:lnTo>
                  <a:pt x="1758225" y="2118400"/>
                </a:lnTo>
                <a:lnTo>
                  <a:pt x="1759184" y="2132077"/>
                </a:lnTo>
                <a:lnTo>
                  <a:pt x="1759229" y="2330386"/>
                </a:lnTo>
                <a:lnTo>
                  <a:pt x="3722560" y="2330386"/>
                </a:lnTo>
                <a:lnTo>
                  <a:pt x="3722560" y="2081758"/>
                </a:lnTo>
                <a:close/>
              </a:path>
              <a:path w="3723004" h="2925445">
                <a:moveTo>
                  <a:pt x="3630231" y="390029"/>
                </a:moveTo>
                <a:lnTo>
                  <a:pt x="3430981" y="390029"/>
                </a:lnTo>
                <a:lnTo>
                  <a:pt x="3430981" y="1920862"/>
                </a:lnTo>
                <a:lnTo>
                  <a:pt x="1725206" y="1920862"/>
                </a:lnTo>
                <a:lnTo>
                  <a:pt x="1727835" y="1932435"/>
                </a:lnTo>
                <a:lnTo>
                  <a:pt x="1730962" y="1944122"/>
                </a:lnTo>
                <a:lnTo>
                  <a:pt x="1734356" y="1956039"/>
                </a:lnTo>
                <a:lnTo>
                  <a:pt x="1737788" y="1968302"/>
                </a:lnTo>
                <a:lnTo>
                  <a:pt x="1741029" y="1981027"/>
                </a:lnTo>
                <a:lnTo>
                  <a:pt x="1743848" y="1994329"/>
                </a:lnTo>
                <a:lnTo>
                  <a:pt x="3430981" y="1998878"/>
                </a:lnTo>
                <a:lnTo>
                  <a:pt x="3430981" y="2081758"/>
                </a:lnTo>
                <a:lnTo>
                  <a:pt x="3630231" y="2081758"/>
                </a:lnTo>
                <a:lnTo>
                  <a:pt x="3630231" y="390029"/>
                </a:lnTo>
                <a:close/>
              </a:path>
              <a:path w="3723004" h="2925445">
                <a:moveTo>
                  <a:pt x="2157731" y="1209078"/>
                </a:moveTo>
                <a:lnTo>
                  <a:pt x="1900161" y="1209078"/>
                </a:lnTo>
                <a:lnTo>
                  <a:pt x="2313241" y="1623479"/>
                </a:lnTo>
                <a:lnTo>
                  <a:pt x="2570811" y="1365084"/>
                </a:lnTo>
                <a:lnTo>
                  <a:pt x="2313241" y="1365084"/>
                </a:lnTo>
                <a:lnTo>
                  <a:pt x="2157731" y="1209078"/>
                </a:lnTo>
                <a:close/>
              </a:path>
              <a:path w="3723004" h="2925445">
                <a:moveTo>
                  <a:pt x="1900161" y="950683"/>
                </a:moveTo>
                <a:lnTo>
                  <a:pt x="1370444" y="1482090"/>
                </a:lnTo>
                <a:lnTo>
                  <a:pt x="1381624" y="1488320"/>
                </a:lnTo>
                <a:lnTo>
                  <a:pt x="1392662" y="1494705"/>
                </a:lnTo>
                <a:lnTo>
                  <a:pt x="1435377" y="1521991"/>
                </a:lnTo>
                <a:lnTo>
                  <a:pt x="1475796" y="1552551"/>
                </a:lnTo>
                <a:lnTo>
                  <a:pt x="1504604" y="1578006"/>
                </a:lnTo>
                <a:lnTo>
                  <a:pt x="1513919" y="1587027"/>
                </a:lnTo>
                <a:lnTo>
                  <a:pt x="1900161" y="1209078"/>
                </a:lnTo>
                <a:lnTo>
                  <a:pt x="2157731" y="1209078"/>
                </a:lnTo>
                <a:lnTo>
                  <a:pt x="1900161" y="950683"/>
                </a:lnTo>
                <a:close/>
              </a:path>
              <a:path w="3723004" h="2925445">
                <a:moveTo>
                  <a:pt x="782421" y="784923"/>
                </a:moveTo>
                <a:lnTo>
                  <a:pt x="722616" y="789633"/>
                </a:lnTo>
                <a:lnTo>
                  <a:pt x="666134" y="803293"/>
                </a:lnTo>
                <a:lnTo>
                  <a:pt x="613677" y="825202"/>
                </a:lnTo>
                <a:lnTo>
                  <a:pt x="565943" y="854659"/>
                </a:lnTo>
                <a:lnTo>
                  <a:pt x="523633" y="890960"/>
                </a:lnTo>
                <a:lnTo>
                  <a:pt x="487447" y="933404"/>
                </a:lnTo>
                <a:lnTo>
                  <a:pt x="458083" y="981289"/>
                </a:lnTo>
                <a:lnTo>
                  <a:pt x="436243" y="1033913"/>
                </a:lnTo>
                <a:lnTo>
                  <a:pt x="422626" y="1090573"/>
                </a:lnTo>
                <a:lnTo>
                  <a:pt x="417931" y="1150569"/>
                </a:lnTo>
                <a:lnTo>
                  <a:pt x="419119" y="1180244"/>
                </a:lnTo>
                <a:lnTo>
                  <a:pt x="428363" y="1237473"/>
                </a:lnTo>
                <a:lnTo>
                  <a:pt x="446179" y="1291265"/>
                </a:lnTo>
                <a:lnTo>
                  <a:pt x="471868" y="1340889"/>
                </a:lnTo>
                <a:lnTo>
                  <a:pt x="504731" y="1385614"/>
                </a:lnTo>
                <a:lnTo>
                  <a:pt x="544067" y="1424707"/>
                </a:lnTo>
                <a:lnTo>
                  <a:pt x="589176" y="1457439"/>
                </a:lnTo>
                <a:lnTo>
                  <a:pt x="639359" y="1483076"/>
                </a:lnTo>
                <a:lnTo>
                  <a:pt x="693916" y="1500889"/>
                </a:lnTo>
                <a:lnTo>
                  <a:pt x="752147" y="1510146"/>
                </a:lnTo>
                <a:lnTo>
                  <a:pt x="782421" y="1511338"/>
                </a:lnTo>
                <a:lnTo>
                  <a:pt x="812002" y="1510146"/>
                </a:lnTo>
                <a:lnTo>
                  <a:pt x="869049" y="1500889"/>
                </a:lnTo>
                <a:lnTo>
                  <a:pt x="922669" y="1483076"/>
                </a:lnTo>
                <a:lnTo>
                  <a:pt x="972135" y="1457439"/>
                </a:lnTo>
                <a:lnTo>
                  <a:pt x="1016715" y="1424707"/>
                </a:lnTo>
                <a:lnTo>
                  <a:pt x="1055683" y="1385614"/>
                </a:lnTo>
                <a:lnTo>
                  <a:pt x="1088309" y="1340889"/>
                </a:lnTo>
                <a:lnTo>
                  <a:pt x="1113864" y="1291265"/>
                </a:lnTo>
                <a:lnTo>
                  <a:pt x="1131620" y="1237473"/>
                </a:lnTo>
                <a:lnTo>
                  <a:pt x="1140847" y="1180244"/>
                </a:lnTo>
                <a:lnTo>
                  <a:pt x="1142034" y="1150569"/>
                </a:lnTo>
                <a:lnTo>
                  <a:pt x="1140847" y="1120198"/>
                </a:lnTo>
                <a:lnTo>
                  <a:pt x="1131620" y="1061782"/>
                </a:lnTo>
                <a:lnTo>
                  <a:pt x="1113864" y="1007053"/>
                </a:lnTo>
                <a:lnTo>
                  <a:pt x="1088309" y="956710"/>
                </a:lnTo>
                <a:lnTo>
                  <a:pt x="1055683" y="911458"/>
                </a:lnTo>
                <a:lnTo>
                  <a:pt x="1016715" y="871998"/>
                </a:lnTo>
                <a:lnTo>
                  <a:pt x="972135" y="839031"/>
                </a:lnTo>
                <a:lnTo>
                  <a:pt x="922669" y="813260"/>
                </a:lnTo>
                <a:lnTo>
                  <a:pt x="869049" y="795388"/>
                </a:lnTo>
                <a:lnTo>
                  <a:pt x="812002" y="786115"/>
                </a:lnTo>
                <a:lnTo>
                  <a:pt x="782421" y="784923"/>
                </a:lnTo>
                <a:close/>
              </a:path>
              <a:path w="3723004" h="2925445">
                <a:moveTo>
                  <a:pt x="3168561" y="628916"/>
                </a:moveTo>
                <a:lnTo>
                  <a:pt x="2536786" y="814171"/>
                </a:lnTo>
                <a:lnTo>
                  <a:pt x="2770060" y="906805"/>
                </a:lnTo>
                <a:lnTo>
                  <a:pt x="2313241" y="1365084"/>
                </a:lnTo>
                <a:lnTo>
                  <a:pt x="2570811" y="1365084"/>
                </a:lnTo>
                <a:lnTo>
                  <a:pt x="2896412" y="1038440"/>
                </a:lnTo>
                <a:lnTo>
                  <a:pt x="3049234" y="1038440"/>
                </a:lnTo>
                <a:lnTo>
                  <a:pt x="3168561" y="628916"/>
                </a:lnTo>
                <a:close/>
              </a:path>
              <a:path w="3723004" h="2925445">
                <a:moveTo>
                  <a:pt x="3049234" y="1038440"/>
                </a:moveTo>
                <a:lnTo>
                  <a:pt x="2896412" y="1038440"/>
                </a:lnTo>
                <a:lnTo>
                  <a:pt x="2983890" y="1262697"/>
                </a:lnTo>
                <a:lnTo>
                  <a:pt x="3049234" y="1038440"/>
                </a:lnTo>
                <a:close/>
              </a:path>
              <a:path w="3723004" h="2925445">
                <a:moveTo>
                  <a:pt x="1049705" y="390029"/>
                </a:moveTo>
                <a:lnTo>
                  <a:pt x="850455" y="390029"/>
                </a:lnTo>
                <a:lnTo>
                  <a:pt x="850455" y="594791"/>
                </a:lnTo>
                <a:lnTo>
                  <a:pt x="863633" y="596675"/>
                </a:lnTo>
                <a:lnTo>
                  <a:pt x="876609" y="598782"/>
                </a:lnTo>
                <a:lnTo>
                  <a:pt x="914454" y="606505"/>
                </a:lnTo>
                <a:lnTo>
                  <a:pt x="962877" y="620315"/>
                </a:lnTo>
                <a:lnTo>
                  <a:pt x="1009741" y="638523"/>
                </a:lnTo>
                <a:lnTo>
                  <a:pt x="1044369" y="655317"/>
                </a:lnTo>
                <a:lnTo>
                  <a:pt x="1049705" y="390029"/>
                </a:lnTo>
                <a:close/>
              </a:path>
              <a:path w="3723004" h="2925445">
                <a:moveTo>
                  <a:pt x="3722560" y="156006"/>
                </a:moveTo>
                <a:lnTo>
                  <a:pt x="748398" y="156006"/>
                </a:lnTo>
                <a:lnTo>
                  <a:pt x="748398" y="390029"/>
                </a:lnTo>
                <a:lnTo>
                  <a:pt x="3722560" y="390029"/>
                </a:lnTo>
                <a:lnTo>
                  <a:pt x="3722560" y="156006"/>
                </a:lnTo>
                <a:close/>
              </a:path>
              <a:path w="3723004" h="2925445">
                <a:moveTo>
                  <a:pt x="2259787" y="0"/>
                </a:moveTo>
                <a:lnTo>
                  <a:pt x="2123706" y="0"/>
                </a:lnTo>
                <a:lnTo>
                  <a:pt x="2123706" y="156006"/>
                </a:lnTo>
                <a:lnTo>
                  <a:pt x="2259787" y="156006"/>
                </a:lnTo>
                <a:lnTo>
                  <a:pt x="2259787" y="0"/>
                </a:lnTo>
                <a:close/>
              </a:path>
            </a:pathLst>
          </a:custGeom>
          <a:solidFill>
            <a:srgbClr val="E0E0E0"/>
          </a:solidFill>
        </p:spPr>
        <p:txBody>
          <a:bodyPr wrap="square" lIns="0" tIns="0" rIns="0" bIns="0" rtlCol="0"/>
          <a:lstStyle/>
          <a:p>
            <a:endParaRPr/>
          </a:p>
        </p:txBody>
      </p:sp>
      <p:sp>
        <p:nvSpPr>
          <p:cNvPr id="9" name="object 9"/>
          <p:cNvSpPr txBox="1"/>
          <p:nvPr/>
        </p:nvSpPr>
        <p:spPr>
          <a:xfrm>
            <a:off x="609600" y="2141388"/>
            <a:ext cx="4147185" cy="2456442"/>
          </a:xfrm>
          <a:prstGeom prst="rect">
            <a:avLst/>
          </a:prstGeom>
        </p:spPr>
        <p:txBody>
          <a:bodyPr vert="horz" wrap="square" lIns="0" tIns="0" rIns="0" bIns="0" rtlCol="0">
            <a:spAutoFit/>
          </a:bodyPr>
          <a:lstStyle/>
          <a:p>
            <a:pPr marL="12700" marR="5080" indent="252095">
              <a:lnSpc>
                <a:spcPct val="151800"/>
              </a:lnSpc>
            </a:pPr>
            <a:r>
              <a:rPr lang="en-US" sz="700" dirty="0" smtClean="0">
                <a:solidFill>
                  <a:srgbClr val="404040"/>
                </a:solidFill>
                <a:latin typeface="Arial"/>
                <a:cs typeface="Arial"/>
              </a:rPr>
              <a:t>Largest test bed in India</a:t>
            </a:r>
          </a:p>
          <a:p>
            <a:pPr marL="12700" marR="5080" indent="252095">
              <a:lnSpc>
                <a:spcPct val="151800"/>
              </a:lnSpc>
            </a:pPr>
            <a:r>
              <a:rPr lang="en-US" sz="700" dirty="0" smtClean="0">
                <a:solidFill>
                  <a:srgbClr val="404040"/>
                </a:solidFill>
                <a:latin typeface="Arial"/>
                <a:cs typeface="Arial"/>
              </a:rPr>
              <a:t>Vertical turbine pump testing capacity </a:t>
            </a:r>
            <a:r>
              <a:rPr lang="en-US" sz="700" dirty="0" err="1" smtClean="0">
                <a:solidFill>
                  <a:srgbClr val="404040"/>
                </a:solidFill>
                <a:latin typeface="Arial"/>
                <a:cs typeface="Arial"/>
              </a:rPr>
              <a:t>upto</a:t>
            </a:r>
            <a:r>
              <a:rPr lang="en-US" sz="700" dirty="0" smtClean="0">
                <a:solidFill>
                  <a:srgbClr val="404040"/>
                </a:solidFill>
                <a:latin typeface="Arial"/>
                <a:cs typeface="Arial"/>
              </a:rPr>
              <a:t> 70.000m3/h and motor rating </a:t>
            </a:r>
            <a:r>
              <a:rPr lang="en-US" sz="700" dirty="0" err="1" smtClean="0">
                <a:solidFill>
                  <a:srgbClr val="404040"/>
                </a:solidFill>
                <a:latin typeface="Arial"/>
                <a:cs typeface="Arial"/>
              </a:rPr>
              <a:t>upto</a:t>
            </a:r>
            <a:r>
              <a:rPr lang="en-US" sz="700" dirty="0" smtClean="0">
                <a:solidFill>
                  <a:srgbClr val="404040"/>
                </a:solidFill>
                <a:latin typeface="Arial"/>
                <a:cs typeface="Arial"/>
              </a:rPr>
              <a:t> 6.000Kw in</a:t>
            </a:r>
          </a:p>
          <a:p>
            <a:pPr marL="12700" marR="5080" indent="252095">
              <a:lnSpc>
                <a:spcPct val="151800"/>
              </a:lnSpc>
            </a:pPr>
            <a:r>
              <a:rPr lang="en-US" sz="700" dirty="0" smtClean="0">
                <a:solidFill>
                  <a:srgbClr val="404040"/>
                </a:solidFill>
                <a:latin typeface="Arial"/>
                <a:cs typeface="Arial"/>
              </a:rPr>
              <a:t>11Kv, 6,6Kv, 3,3Kv configuration</a:t>
            </a:r>
          </a:p>
          <a:p>
            <a:pPr marL="12700" marR="5080" indent="252095">
              <a:lnSpc>
                <a:spcPct val="151800"/>
              </a:lnSpc>
            </a:pPr>
            <a:r>
              <a:rPr lang="en-US" sz="700" dirty="0" smtClean="0">
                <a:solidFill>
                  <a:srgbClr val="404040"/>
                </a:solidFill>
                <a:latin typeface="Arial"/>
                <a:cs typeface="Arial"/>
              </a:rPr>
              <a:t>Horizontal pump testing </a:t>
            </a:r>
            <a:r>
              <a:rPr lang="en-US" sz="700" dirty="0" err="1" smtClean="0">
                <a:solidFill>
                  <a:srgbClr val="404040"/>
                </a:solidFill>
                <a:latin typeface="Arial"/>
                <a:cs typeface="Arial"/>
              </a:rPr>
              <a:t>upto</a:t>
            </a:r>
            <a:r>
              <a:rPr lang="en-US" sz="700" dirty="0" smtClean="0">
                <a:solidFill>
                  <a:srgbClr val="404040"/>
                </a:solidFill>
                <a:latin typeface="Arial"/>
                <a:cs typeface="Arial"/>
              </a:rPr>
              <a:t> 25.000m3/h and motor </a:t>
            </a:r>
            <a:r>
              <a:rPr lang="en-US" sz="700" dirty="0" err="1" smtClean="0">
                <a:solidFill>
                  <a:srgbClr val="404040"/>
                </a:solidFill>
                <a:latin typeface="Arial"/>
                <a:cs typeface="Arial"/>
              </a:rPr>
              <a:t>upto</a:t>
            </a:r>
            <a:r>
              <a:rPr lang="en-US" sz="700" dirty="0" smtClean="0">
                <a:solidFill>
                  <a:srgbClr val="404040"/>
                </a:solidFill>
                <a:latin typeface="Arial"/>
                <a:cs typeface="Arial"/>
              </a:rPr>
              <a:t> 6.000Kw in 11Kv, 6,6Kv, 3,3Kv</a:t>
            </a:r>
          </a:p>
          <a:p>
            <a:pPr marL="12700" marR="5080" indent="252095">
              <a:lnSpc>
                <a:spcPct val="151800"/>
              </a:lnSpc>
            </a:pPr>
            <a:r>
              <a:rPr lang="en-US" sz="700" dirty="0" smtClean="0">
                <a:solidFill>
                  <a:srgbClr val="404040"/>
                </a:solidFill>
                <a:latin typeface="Arial"/>
                <a:cs typeface="Arial"/>
              </a:rPr>
              <a:t>2</a:t>
            </a:r>
            <a:r>
              <a:rPr lang="en-US" sz="700" baseline="30000" dirty="0" smtClean="0">
                <a:solidFill>
                  <a:srgbClr val="404040"/>
                </a:solidFill>
                <a:latin typeface="Arial"/>
                <a:cs typeface="Arial"/>
              </a:rPr>
              <a:t>nd</a:t>
            </a:r>
            <a:r>
              <a:rPr lang="en-US" sz="700" dirty="0" smtClean="0">
                <a:solidFill>
                  <a:srgbClr val="404040"/>
                </a:solidFill>
                <a:latin typeface="Arial"/>
                <a:cs typeface="Arial"/>
              </a:rPr>
              <a:t> test bed can test pumps with job motor up to 2000Kw of 11Kv, 6,6Kv, 3,3Kv.</a:t>
            </a:r>
          </a:p>
          <a:p>
            <a:pPr marL="12700" marR="5080" indent="252095">
              <a:lnSpc>
                <a:spcPct val="151800"/>
              </a:lnSpc>
            </a:pPr>
            <a:r>
              <a:rPr lang="en-US" sz="700" dirty="0" smtClean="0">
                <a:solidFill>
                  <a:srgbClr val="404040"/>
                </a:solidFill>
                <a:latin typeface="Arial"/>
                <a:cs typeface="Arial"/>
              </a:rPr>
              <a:t>7 others test beds for internal &amp; external inspection.</a:t>
            </a:r>
          </a:p>
          <a:p>
            <a:pPr marL="12700" marR="5080" indent="252095">
              <a:lnSpc>
                <a:spcPct val="151800"/>
              </a:lnSpc>
            </a:pPr>
            <a:r>
              <a:rPr lang="en-US" sz="700" dirty="0" smtClean="0">
                <a:solidFill>
                  <a:srgbClr val="404040"/>
                </a:solidFill>
                <a:latin typeface="Arial"/>
                <a:cs typeface="Arial"/>
              </a:rPr>
              <a:t>Have soft starters for starting motors up to 5.000Kw.</a:t>
            </a:r>
          </a:p>
          <a:p>
            <a:pPr marL="12700" marR="5080" indent="252095">
              <a:lnSpc>
                <a:spcPct val="151800"/>
              </a:lnSpc>
            </a:pPr>
            <a:r>
              <a:rPr lang="en-US" sz="700" dirty="0" smtClean="0">
                <a:solidFill>
                  <a:srgbClr val="404040"/>
                </a:solidFill>
                <a:latin typeface="Arial"/>
                <a:cs typeface="Arial"/>
              </a:rPr>
              <a:t>Crane up to 60 tons.</a:t>
            </a:r>
          </a:p>
          <a:p>
            <a:pPr marL="12700" marR="5080" indent="252095">
              <a:lnSpc>
                <a:spcPct val="151800"/>
              </a:lnSpc>
            </a:pPr>
            <a:r>
              <a:rPr lang="en-US" sz="700" dirty="0" smtClean="0">
                <a:solidFill>
                  <a:srgbClr val="404040"/>
                </a:solidFill>
                <a:latin typeface="Arial"/>
                <a:cs typeface="Arial"/>
              </a:rPr>
              <a:t>Computerized test bed for directly acquiring reading.</a:t>
            </a:r>
          </a:p>
          <a:p>
            <a:pPr marL="12700" marR="5080" indent="252095">
              <a:lnSpc>
                <a:spcPct val="151800"/>
              </a:lnSpc>
            </a:pPr>
            <a:r>
              <a:rPr lang="en-US" sz="700" dirty="0" smtClean="0">
                <a:solidFill>
                  <a:srgbClr val="404040"/>
                </a:solidFill>
                <a:latin typeface="Arial"/>
                <a:cs typeface="Arial"/>
              </a:rPr>
              <a:t>Head measurement up to 400m through pressure gauge</a:t>
            </a:r>
          </a:p>
          <a:p>
            <a:pPr marL="12700" marR="5080" indent="252095">
              <a:lnSpc>
                <a:spcPct val="151800"/>
              </a:lnSpc>
            </a:pPr>
            <a:r>
              <a:rPr lang="en-US" sz="700" dirty="0" smtClean="0">
                <a:solidFill>
                  <a:srgbClr val="404040"/>
                </a:solidFill>
                <a:latin typeface="Arial"/>
                <a:cs typeface="Arial"/>
              </a:rPr>
              <a:t>Manometers used for measuring suction side pressure</a:t>
            </a:r>
          </a:p>
          <a:p>
            <a:pPr marL="12700" marR="5080" indent="252095">
              <a:lnSpc>
                <a:spcPct val="151800"/>
              </a:lnSpc>
            </a:pPr>
            <a:r>
              <a:rPr lang="en-US" sz="700" dirty="0" smtClean="0">
                <a:solidFill>
                  <a:srgbClr val="404040"/>
                </a:solidFill>
                <a:latin typeface="Arial"/>
                <a:cs typeface="Arial"/>
              </a:rPr>
              <a:t>Non-contact techno meters for speed measuring</a:t>
            </a:r>
          </a:p>
          <a:p>
            <a:pPr marL="12700" marR="5080" indent="252095">
              <a:lnSpc>
                <a:spcPct val="151800"/>
              </a:lnSpc>
            </a:pPr>
            <a:r>
              <a:rPr lang="en-US" sz="700" dirty="0" smtClean="0">
                <a:solidFill>
                  <a:srgbClr val="404040"/>
                </a:solidFill>
                <a:latin typeface="Arial"/>
                <a:cs typeface="Arial"/>
              </a:rPr>
              <a:t>Noise and vibration (velocity, displacement) measurement.</a:t>
            </a:r>
          </a:p>
          <a:p>
            <a:pPr marL="12700" marR="5080" indent="252095">
              <a:lnSpc>
                <a:spcPct val="151800"/>
              </a:lnSpc>
            </a:pPr>
            <a:r>
              <a:rPr lang="en-US" sz="700" dirty="0" smtClean="0">
                <a:solidFill>
                  <a:srgbClr val="404040"/>
                </a:solidFill>
                <a:latin typeface="Arial"/>
                <a:cs typeface="Arial"/>
              </a:rPr>
              <a:t>NPSHR test in all horizontal pump.</a:t>
            </a:r>
          </a:p>
          <a:p>
            <a:pPr marL="12700" marR="5080" indent="252095">
              <a:lnSpc>
                <a:spcPct val="151800"/>
              </a:lnSpc>
            </a:pPr>
            <a:endParaRPr lang="en-US" sz="700" dirty="0" smtClean="0">
              <a:solidFill>
                <a:srgbClr val="404040"/>
              </a:solidFill>
              <a:latin typeface="Arial"/>
              <a:cs typeface="Arial"/>
            </a:endParaRPr>
          </a:p>
        </p:txBody>
      </p:sp>
      <p:sp>
        <p:nvSpPr>
          <p:cNvPr id="11" name="object 11"/>
          <p:cNvSpPr txBox="1"/>
          <p:nvPr/>
        </p:nvSpPr>
        <p:spPr>
          <a:xfrm>
            <a:off x="216671" y="1600596"/>
            <a:ext cx="152400" cy="2722245"/>
          </a:xfrm>
          <a:prstGeom prst="rect">
            <a:avLst/>
          </a:prstGeom>
        </p:spPr>
        <p:txBody>
          <a:bodyPr vert="vert" wrap="square" lIns="0" tIns="0" rIns="0" bIns="0" rtlCol="0">
            <a:spAutoFit/>
          </a:bodyPr>
          <a:lstStyle/>
          <a:p>
            <a:pPr marL="12700">
              <a:lnSpc>
                <a:spcPct val="100000"/>
              </a:lnSpc>
            </a:pPr>
            <a:r>
              <a:rPr sz="1000" spc="-5" dirty="0">
                <a:solidFill>
                  <a:srgbClr val="FFFFFF"/>
                </a:solidFill>
                <a:latin typeface="Arial"/>
                <a:cs typeface="Arial"/>
              </a:rPr>
              <a:t>Respon</a:t>
            </a:r>
            <a:r>
              <a:rPr sz="1000" dirty="0">
                <a:solidFill>
                  <a:srgbClr val="FFFFFF"/>
                </a:solidFill>
                <a:latin typeface="Arial"/>
                <a:cs typeface="Arial"/>
              </a:rPr>
              <a:t>d to</a:t>
            </a:r>
            <a:r>
              <a:rPr sz="1000" spc="-5" dirty="0">
                <a:solidFill>
                  <a:srgbClr val="FFFFFF"/>
                </a:solidFill>
                <a:latin typeface="Arial"/>
                <a:cs typeface="Arial"/>
              </a:rPr>
              <a:t> </a:t>
            </a:r>
            <a:r>
              <a:rPr sz="1000" dirty="0">
                <a:solidFill>
                  <a:srgbClr val="FFFFFF"/>
                </a:solidFill>
                <a:latin typeface="Arial"/>
                <a:cs typeface="Arial"/>
              </a:rPr>
              <a:t>the</a:t>
            </a:r>
            <a:r>
              <a:rPr sz="1000" spc="-5" dirty="0">
                <a:solidFill>
                  <a:srgbClr val="FFFFFF"/>
                </a:solidFill>
                <a:latin typeface="Arial"/>
                <a:cs typeface="Arial"/>
              </a:rPr>
              <a:t> </a:t>
            </a:r>
            <a:r>
              <a:rPr sz="1000" dirty="0">
                <a:solidFill>
                  <a:srgbClr val="FFFFFF"/>
                </a:solidFill>
                <a:latin typeface="Arial"/>
                <a:cs typeface="Arial"/>
              </a:rPr>
              <a:t>call</a:t>
            </a:r>
            <a:r>
              <a:rPr sz="1000" spc="-5" dirty="0">
                <a:solidFill>
                  <a:srgbClr val="FFFFFF"/>
                </a:solidFill>
                <a:latin typeface="Arial"/>
                <a:cs typeface="Arial"/>
              </a:rPr>
              <a:t> </a:t>
            </a:r>
            <a:r>
              <a:rPr sz="1000" dirty="0">
                <a:solidFill>
                  <a:srgbClr val="FFFFFF"/>
                </a:solidFill>
                <a:latin typeface="Arial"/>
                <a:cs typeface="Arial"/>
              </a:rPr>
              <a:t>to</a:t>
            </a:r>
            <a:r>
              <a:rPr sz="1000" spc="-5" dirty="0">
                <a:solidFill>
                  <a:srgbClr val="FFFFFF"/>
                </a:solidFill>
                <a:latin typeface="Arial"/>
                <a:cs typeface="Arial"/>
              </a:rPr>
              <a:t> joi</a:t>
            </a:r>
            <a:r>
              <a:rPr sz="1000" dirty="0">
                <a:solidFill>
                  <a:srgbClr val="FFFFFF"/>
                </a:solidFill>
                <a:latin typeface="Arial"/>
                <a:cs typeface="Arial"/>
              </a:rPr>
              <a:t>n the</a:t>
            </a:r>
            <a:r>
              <a:rPr sz="1000" spc="-5" dirty="0">
                <a:solidFill>
                  <a:srgbClr val="FFFFFF"/>
                </a:solidFill>
                <a:latin typeface="Arial"/>
                <a:cs typeface="Arial"/>
              </a:rPr>
              <a:t> hydrauli</a:t>
            </a:r>
            <a:r>
              <a:rPr sz="1000" dirty="0">
                <a:solidFill>
                  <a:srgbClr val="FFFFFF"/>
                </a:solidFill>
                <a:latin typeface="Arial"/>
                <a:cs typeface="Arial"/>
              </a:rPr>
              <a:t>c </a:t>
            </a:r>
            <a:r>
              <a:rPr sz="1000" spc="-5" dirty="0">
                <a:solidFill>
                  <a:srgbClr val="FFFFFF"/>
                </a:solidFill>
                <a:latin typeface="Arial"/>
                <a:cs typeface="Arial"/>
              </a:rPr>
              <a:t>industry</a:t>
            </a:r>
            <a:endParaRPr sz="1000">
              <a:latin typeface="Arial"/>
              <a:cs typeface="Arial"/>
            </a:endParaRPr>
          </a:p>
        </p:txBody>
      </p:sp>
      <p:sp>
        <p:nvSpPr>
          <p:cNvPr id="14" name="object 14"/>
          <p:cNvSpPr/>
          <p:nvPr/>
        </p:nvSpPr>
        <p:spPr>
          <a:xfrm>
            <a:off x="6045358" y="4597830"/>
            <a:ext cx="6350" cy="0"/>
          </a:xfrm>
          <a:custGeom>
            <a:avLst/>
            <a:gdLst/>
            <a:ahLst/>
            <a:cxnLst/>
            <a:rect l="l" t="t" r="r" b="b"/>
            <a:pathLst>
              <a:path w="6350">
                <a:moveTo>
                  <a:pt x="0" y="0"/>
                </a:moveTo>
                <a:lnTo>
                  <a:pt x="6337" y="0"/>
                </a:lnTo>
              </a:path>
            </a:pathLst>
          </a:custGeom>
          <a:ln w="3175">
            <a:solidFill>
              <a:srgbClr val="DFE8ED"/>
            </a:solidFill>
          </a:ln>
        </p:spPr>
        <p:txBody>
          <a:bodyPr wrap="square" lIns="0" tIns="0" rIns="0" bIns="0" rtlCol="0"/>
          <a:lstStyle/>
          <a:p>
            <a:endParaRPr/>
          </a:p>
        </p:txBody>
      </p:sp>
      <p:sp>
        <p:nvSpPr>
          <p:cNvPr id="17" name="object 17"/>
          <p:cNvSpPr/>
          <p:nvPr/>
        </p:nvSpPr>
        <p:spPr>
          <a:xfrm>
            <a:off x="5878878" y="4752946"/>
            <a:ext cx="44450" cy="85725"/>
          </a:xfrm>
          <a:custGeom>
            <a:avLst/>
            <a:gdLst/>
            <a:ahLst/>
            <a:cxnLst/>
            <a:rect l="l" t="t" r="r" b="b"/>
            <a:pathLst>
              <a:path w="44450" h="85725">
                <a:moveTo>
                  <a:pt x="40246" y="0"/>
                </a:moveTo>
                <a:lnTo>
                  <a:pt x="4064" y="0"/>
                </a:lnTo>
                <a:lnTo>
                  <a:pt x="0" y="4089"/>
                </a:lnTo>
                <a:lnTo>
                  <a:pt x="0" y="17754"/>
                </a:lnTo>
                <a:lnTo>
                  <a:pt x="1803" y="20485"/>
                </a:lnTo>
                <a:lnTo>
                  <a:pt x="4521" y="21856"/>
                </a:lnTo>
                <a:lnTo>
                  <a:pt x="4439" y="64198"/>
                </a:lnTo>
                <a:lnTo>
                  <a:pt x="1803" y="65570"/>
                </a:lnTo>
                <a:lnTo>
                  <a:pt x="0" y="68300"/>
                </a:lnTo>
                <a:lnTo>
                  <a:pt x="0" y="81965"/>
                </a:lnTo>
                <a:lnTo>
                  <a:pt x="4064" y="85598"/>
                </a:lnTo>
                <a:lnTo>
                  <a:pt x="40246" y="85598"/>
                </a:lnTo>
                <a:lnTo>
                  <a:pt x="43865" y="81965"/>
                </a:lnTo>
                <a:lnTo>
                  <a:pt x="43865" y="75590"/>
                </a:lnTo>
                <a:lnTo>
                  <a:pt x="10401" y="75590"/>
                </a:lnTo>
                <a:lnTo>
                  <a:pt x="10401" y="73304"/>
                </a:lnTo>
                <a:lnTo>
                  <a:pt x="13119" y="73304"/>
                </a:lnTo>
                <a:lnTo>
                  <a:pt x="14922" y="71031"/>
                </a:lnTo>
                <a:lnTo>
                  <a:pt x="14922" y="15024"/>
                </a:lnTo>
                <a:lnTo>
                  <a:pt x="13119" y="12750"/>
                </a:lnTo>
                <a:lnTo>
                  <a:pt x="10401" y="12750"/>
                </a:lnTo>
                <a:lnTo>
                  <a:pt x="10401" y="10464"/>
                </a:lnTo>
                <a:lnTo>
                  <a:pt x="43865" y="10464"/>
                </a:lnTo>
                <a:lnTo>
                  <a:pt x="43865" y="4089"/>
                </a:lnTo>
                <a:lnTo>
                  <a:pt x="40246" y="0"/>
                </a:lnTo>
                <a:close/>
              </a:path>
              <a:path w="44450" h="85725">
                <a:moveTo>
                  <a:pt x="43865" y="10464"/>
                </a:moveTo>
                <a:lnTo>
                  <a:pt x="33464" y="10464"/>
                </a:lnTo>
                <a:lnTo>
                  <a:pt x="33464" y="12750"/>
                </a:lnTo>
                <a:lnTo>
                  <a:pt x="31203" y="12750"/>
                </a:lnTo>
                <a:lnTo>
                  <a:pt x="28943" y="15024"/>
                </a:lnTo>
                <a:lnTo>
                  <a:pt x="28943" y="71031"/>
                </a:lnTo>
                <a:lnTo>
                  <a:pt x="31203" y="73304"/>
                </a:lnTo>
                <a:lnTo>
                  <a:pt x="33464" y="73304"/>
                </a:lnTo>
                <a:lnTo>
                  <a:pt x="33464" y="75590"/>
                </a:lnTo>
                <a:lnTo>
                  <a:pt x="43865" y="75590"/>
                </a:lnTo>
                <a:lnTo>
                  <a:pt x="43865" y="68300"/>
                </a:lnTo>
                <a:lnTo>
                  <a:pt x="42049" y="65570"/>
                </a:lnTo>
                <a:lnTo>
                  <a:pt x="39344" y="64198"/>
                </a:lnTo>
                <a:lnTo>
                  <a:pt x="39426" y="21856"/>
                </a:lnTo>
                <a:lnTo>
                  <a:pt x="42049" y="20485"/>
                </a:lnTo>
                <a:lnTo>
                  <a:pt x="43865" y="17754"/>
                </a:lnTo>
                <a:lnTo>
                  <a:pt x="43865" y="10464"/>
                </a:lnTo>
                <a:close/>
              </a:path>
            </a:pathLst>
          </a:custGeom>
          <a:solidFill>
            <a:srgbClr val="1A72CA"/>
          </a:solidFill>
        </p:spPr>
        <p:txBody>
          <a:bodyPr wrap="square" lIns="0" tIns="0" rIns="0" bIns="0" rtlCol="0"/>
          <a:lstStyle/>
          <a:p>
            <a:endParaRPr/>
          </a:p>
        </p:txBody>
      </p:sp>
      <p:sp>
        <p:nvSpPr>
          <p:cNvPr id="23" name="object 23"/>
          <p:cNvSpPr txBox="1">
            <a:spLocks noGrp="1"/>
          </p:cNvSpPr>
          <p:nvPr>
            <p:ph type="title"/>
          </p:nvPr>
        </p:nvSpPr>
        <p:spPr>
          <a:xfrm>
            <a:off x="762000" y="28260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24" name="Picture 23"/>
          <p:cNvPicPr>
            <a:picLocks noChangeAspect="1"/>
          </p:cNvPicPr>
          <p:nvPr/>
        </p:nvPicPr>
        <p:blipFill>
          <a:blip r:embed="rId3"/>
          <a:stretch>
            <a:fillRect/>
          </a:stretch>
        </p:blipFill>
        <p:spPr>
          <a:xfrm>
            <a:off x="7308304" y="19726"/>
            <a:ext cx="1789843" cy="525763"/>
          </a:xfrm>
          <a:prstGeom prst="rect">
            <a:avLst/>
          </a:prstGeom>
        </p:spPr>
      </p:pic>
      <p:pic>
        <p:nvPicPr>
          <p:cNvPr id="2052" name="Picture 4" descr="flow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9" y="666750"/>
            <a:ext cx="2936430" cy="4396666"/>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10"/>
          <p:cNvSpPr/>
          <p:nvPr/>
        </p:nvSpPr>
        <p:spPr>
          <a:xfrm>
            <a:off x="762000" y="924899"/>
            <a:ext cx="4232275" cy="709936"/>
          </a:xfrm>
          <a:prstGeom prst="rect">
            <a:avLst/>
          </a:prstGeom>
          <a:blipFill>
            <a:blip r:embed="rId5" cstate="print"/>
            <a:stretch>
              <a:fillRect/>
            </a:stretch>
          </a:blipFill>
        </p:spPr>
        <p:txBody>
          <a:bodyPr wrap="square" lIns="0" tIns="0" rIns="0" bIns="0" rtlCol="0"/>
          <a:lstStyle/>
          <a:p>
            <a:endParaRPr/>
          </a:p>
        </p:txBody>
      </p:sp>
      <p:sp>
        <p:nvSpPr>
          <p:cNvPr id="26" name="object 11"/>
          <p:cNvSpPr txBox="1"/>
          <p:nvPr/>
        </p:nvSpPr>
        <p:spPr>
          <a:xfrm>
            <a:off x="954055" y="969974"/>
            <a:ext cx="3674745" cy="179536"/>
          </a:xfrm>
          <a:prstGeom prst="rect">
            <a:avLst/>
          </a:prstGeom>
        </p:spPr>
        <p:txBody>
          <a:bodyPr vert="horz" wrap="square" lIns="0" tIns="0" rIns="0" bIns="0" rtlCol="0">
            <a:spAutoFit/>
          </a:bodyPr>
          <a:lstStyle/>
          <a:p>
            <a:pPr marL="12700" marR="5080">
              <a:lnSpc>
                <a:spcPts val="1400"/>
              </a:lnSpc>
            </a:pPr>
            <a:r>
              <a:rPr sz="1200" spc="-70" dirty="0" smtClean="0">
                <a:solidFill>
                  <a:srgbClr val="FFFFFF"/>
                </a:solidFill>
                <a:latin typeface="Arial"/>
                <a:cs typeface="Arial"/>
              </a:rPr>
              <a:t> </a:t>
            </a:r>
            <a:r>
              <a:rPr lang="en-US" sz="1200" spc="-70" dirty="0" smtClean="0">
                <a:solidFill>
                  <a:srgbClr val="FFFFFF"/>
                </a:solidFill>
                <a:latin typeface="Arial"/>
                <a:cs typeface="Arial"/>
              </a:rPr>
              <a:t>Facilities, Test Bed</a:t>
            </a:r>
            <a:r>
              <a:rPr sz="1200" spc="-35" dirty="0" smtClean="0">
                <a:solidFill>
                  <a:srgbClr val="FFFFFF"/>
                </a:solidFill>
                <a:latin typeface="Arial"/>
                <a:cs typeface="Arial"/>
              </a:rPr>
              <a:t> </a:t>
            </a:r>
            <a:endParaRPr sz="1200" dirty="0">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9726"/>
            <a:ext cx="9144000" cy="5140794"/>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690266" y="1289776"/>
            <a:ext cx="4142740" cy="3309239"/>
          </a:xfrm>
          <a:prstGeom prst="rect">
            <a:avLst/>
          </a:prstGeom>
        </p:spPr>
        <p:txBody>
          <a:bodyPr vert="horz" wrap="square" lIns="0" tIns="0" rIns="0" bIns="0" rtlCol="0">
            <a:spAutoFit/>
          </a:bodyPr>
          <a:lstStyle/>
          <a:p>
            <a:pPr marL="12700" marR="6350" indent="290830">
              <a:lnSpc>
                <a:spcPct val="150500"/>
              </a:lnSpc>
            </a:pPr>
            <a:r>
              <a:rPr lang="en-US" sz="750" spc="-5" dirty="0" smtClean="0">
                <a:solidFill>
                  <a:srgbClr val="595959"/>
                </a:solidFill>
                <a:latin typeface="Arial"/>
                <a:cs typeface="Arial"/>
              </a:rPr>
              <a:t>The</a:t>
            </a:r>
            <a:r>
              <a:rPr sz="750" spc="-5" dirty="0" smtClean="0">
                <a:solidFill>
                  <a:srgbClr val="595959"/>
                </a:solidFill>
                <a:latin typeface="Arial"/>
                <a:cs typeface="Arial"/>
              </a:rPr>
              <a:t> </a:t>
            </a:r>
            <a:r>
              <a:rPr sz="750" dirty="0">
                <a:solidFill>
                  <a:srgbClr val="595959"/>
                </a:solidFill>
                <a:latin typeface="Arial"/>
                <a:cs typeface="Arial"/>
              </a:rPr>
              <a:t>regards</a:t>
            </a:r>
            <a:r>
              <a:rPr sz="750" spc="-5" dirty="0">
                <a:solidFill>
                  <a:srgbClr val="595959"/>
                </a:solidFill>
                <a:latin typeface="Arial"/>
                <a:cs typeface="Arial"/>
              </a:rPr>
              <a:t> </a:t>
            </a:r>
            <a:r>
              <a:rPr sz="750" dirty="0">
                <a:solidFill>
                  <a:srgbClr val="595959"/>
                </a:solidFill>
                <a:latin typeface="Arial"/>
                <a:cs typeface="Arial"/>
              </a:rPr>
              <a:t>"committed</a:t>
            </a:r>
            <a:r>
              <a:rPr sz="750" spc="-5" dirty="0">
                <a:solidFill>
                  <a:srgbClr val="595959"/>
                </a:solidFill>
                <a:latin typeface="Arial"/>
                <a:cs typeface="Arial"/>
              </a:rPr>
              <a:t> to </a:t>
            </a:r>
            <a:r>
              <a:rPr sz="750" dirty="0">
                <a:solidFill>
                  <a:srgbClr val="595959"/>
                </a:solidFill>
                <a:latin typeface="Arial"/>
                <a:cs typeface="Arial"/>
              </a:rPr>
              <a:t>the</a:t>
            </a:r>
            <a:r>
              <a:rPr sz="750" spc="-5" dirty="0">
                <a:solidFill>
                  <a:srgbClr val="595959"/>
                </a:solidFill>
                <a:latin typeface="Arial"/>
                <a:cs typeface="Arial"/>
              </a:rPr>
              <a:t> huma</a:t>
            </a:r>
            <a:r>
              <a:rPr sz="750" dirty="0">
                <a:solidFill>
                  <a:srgbClr val="595959"/>
                </a:solidFill>
                <a:latin typeface="Arial"/>
                <a:cs typeface="Arial"/>
              </a:rPr>
              <a:t>n fluid</a:t>
            </a:r>
            <a:r>
              <a:rPr sz="750" spc="-5" dirty="0">
                <a:solidFill>
                  <a:srgbClr val="595959"/>
                </a:solidFill>
                <a:latin typeface="Arial"/>
                <a:cs typeface="Arial"/>
              </a:rPr>
              <a:t> </a:t>
            </a:r>
            <a:r>
              <a:rPr sz="750" dirty="0">
                <a:solidFill>
                  <a:srgbClr val="595959"/>
                </a:solidFill>
                <a:latin typeface="Arial"/>
                <a:cs typeface="Arial"/>
              </a:rPr>
              <a:t>treatment</a:t>
            </a:r>
            <a:r>
              <a:rPr sz="750" spc="-5" dirty="0">
                <a:solidFill>
                  <a:srgbClr val="595959"/>
                </a:solidFill>
                <a:latin typeface="Arial"/>
                <a:cs typeface="Arial"/>
              </a:rPr>
              <a:t> industr</a:t>
            </a:r>
            <a:r>
              <a:rPr sz="750" dirty="0">
                <a:solidFill>
                  <a:srgbClr val="595959"/>
                </a:solidFill>
                <a:latin typeface="Arial"/>
                <a:cs typeface="Arial"/>
              </a:rPr>
              <a:t>y </a:t>
            </a:r>
            <a:r>
              <a:rPr sz="750" spc="-5" dirty="0">
                <a:solidFill>
                  <a:srgbClr val="595959"/>
                </a:solidFill>
                <a:latin typeface="Arial"/>
                <a:cs typeface="Arial"/>
              </a:rPr>
              <a:t>an</a:t>
            </a:r>
            <a:r>
              <a:rPr sz="750" dirty="0">
                <a:solidFill>
                  <a:srgbClr val="595959"/>
                </a:solidFill>
                <a:latin typeface="Arial"/>
                <a:cs typeface="Arial"/>
              </a:rPr>
              <a:t>d </a:t>
            </a:r>
            <a:r>
              <a:rPr sz="750" spc="-5" dirty="0">
                <a:solidFill>
                  <a:srgbClr val="595959"/>
                </a:solidFill>
                <a:latin typeface="Arial"/>
                <a:cs typeface="Arial"/>
              </a:rPr>
              <a:t>buildin</a:t>
            </a:r>
            <a:r>
              <a:rPr sz="750" dirty="0">
                <a:solidFill>
                  <a:srgbClr val="595959"/>
                </a:solidFill>
                <a:latin typeface="Arial"/>
                <a:cs typeface="Arial"/>
              </a:rPr>
              <a:t>g </a:t>
            </a:r>
            <a:r>
              <a:rPr sz="750" spc="-5" dirty="0">
                <a:solidFill>
                  <a:srgbClr val="595959"/>
                </a:solidFill>
                <a:latin typeface="Arial"/>
                <a:cs typeface="Arial"/>
              </a:rPr>
              <a:t>an internationa</a:t>
            </a:r>
            <a:r>
              <a:rPr sz="750" dirty="0">
                <a:solidFill>
                  <a:srgbClr val="595959"/>
                </a:solidFill>
                <a:latin typeface="Arial"/>
                <a:cs typeface="Arial"/>
              </a:rPr>
              <a:t>l fluid</a:t>
            </a:r>
            <a:r>
              <a:rPr sz="750" spc="-5" dirty="0">
                <a:solidFill>
                  <a:srgbClr val="595959"/>
                </a:solidFill>
                <a:latin typeface="Arial"/>
                <a:cs typeface="Arial"/>
              </a:rPr>
              <a:t> industr</a:t>
            </a:r>
            <a:r>
              <a:rPr sz="750" dirty="0">
                <a:solidFill>
                  <a:srgbClr val="595959"/>
                </a:solidFill>
                <a:latin typeface="Arial"/>
                <a:cs typeface="Arial"/>
              </a:rPr>
              <a:t>y </a:t>
            </a:r>
            <a:r>
              <a:rPr sz="750" spc="-5" dirty="0">
                <a:solidFill>
                  <a:srgbClr val="595959"/>
                </a:solidFill>
                <a:latin typeface="Arial"/>
                <a:cs typeface="Arial"/>
              </a:rPr>
              <a:t>brand</a:t>
            </a:r>
            <a:r>
              <a:rPr sz="750" dirty="0">
                <a:solidFill>
                  <a:srgbClr val="595959"/>
                </a:solidFill>
                <a:latin typeface="Arial"/>
                <a:cs typeface="Arial"/>
              </a:rPr>
              <a:t>" </a:t>
            </a:r>
            <a:r>
              <a:rPr sz="750" spc="-5" dirty="0">
                <a:solidFill>
                  <a:srgbClr val="595959"/>
                </a:solidFill>
                <a:latin typeface="Arial"/>
                <a:cs typeface="Arial"/>
              </a:rPr>
              <a:t>a</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core</a:t>
            </a:r>
            <a:r>
              <a:rPr sz="750" spc="-5" dirty="0">
                <a:solidFill>
                  <a:srgbClr val="595959"/>
                </a:solidFill>
                <a:latin typeface="Arial"/>
                <a:cs typeface="Arial"/>
              </a:rPr>
              <a:t> </a:t>
            </a:r>
            <a:r>
              <a:rPr sz="750" dirty="0">
                <a:solidFill>
                  <a:srgbClr val="595959"/>
                </a:solidFill>
                <a:latin typeface="Arial"/>
                <a:cs typeface="Arial"/>
              </a:rPr>
              <a:t>concept</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the</a:t>
            </a:r>
            <a:r>
              <a:rPr sz="750" spc="-5" dirty="0">
                <a:solidFill>
                  <a:srgbClr val="595959"/>
                </a:solidFill>
                <a:latin typeface="Arial"/>
                <a:cs typeface="Arial"/>
              </a:rPr>
              <a:t> </a:t>
            </a:r>
            <a:r>
              <a:rPr sz="750" dirty="0">
                <a:solidFill>
                  <a:srgbClr val="595959"/>
                </a:solidFill>
                <a:latin typeface="Arial"/>
                <a:cs typeface="Arial"/>
              </a:rPr>
              <a:t>compan</a:t>
            </a:r>
            <a:r>
              <a:rPr sz="750" spc="-60" dirty="0">
                <a:solidFill>
                  <a:srgbClr val="595959"/>
                </a:solidFill>
                <a:latin typeface="Arial"/>
                <a:cs typeface="Arial"/>
              </a:rPr>
              <a:t>y</a:t>
            </a:r>
            <a:r>
              <a:rPr sz="750" spc="-5" dirty="0">
                <a:solidFill>
                  <a:srgbClr val="595959"/>
                </a:solidFill>
                <a:latin typeface="Arial"/>
                <a:cs typeface="Arial"/>
              </a:rPr>
              <a:t>,</a:t>
            </a:r>
            <a:r>
              <a:rPr sz="750" dirty="0">
                <a:solidFill>
                  <a:srgbClr val="595959"/>
                </a:solidFill>
                <a:latin typeface="Arial"/>
                <a:cs typeface="Arial"/>
              </a:rPr>
              <a:t> </a:t>
            </a:r>
            <a:r>
              <a:rPr sz="750" spc="-5" dirty="0">
                <a:solidFill>
                  <a:srgbClr val="595959"/>
                </a:solidFill>
                <a:latin typeface="Arial"/>
                <a:cs typeface="Arial"/>
              </a:rPr>
              <a:t>amon</a:t>
            </a:r>
            <a:r>
              <a:rPr sz="750" dirty="0">
                <a:solidFill>
                  <a:srgbClr val="595959"/>
                </a:solidFill>
                <a:latin typeface="Arial"/>
                <a:cs typeface="Arial"/>
              </a:rPr>
              <a:t>g </a:t>
            </a:r>
            <a:r>
              <a:rPr sz="750" spc="-5" dirty="0">
                <a:solidFill>
                  <a:srgbClr val="595959"/>
                </a:solidFill>
                <a:latin typeface="Arial"/>
                <a:cs typeface="Arial"/>
              </a:rPr>
              <a:t>whic</a:t>
            </a:r>
            <a:r>
              <a:rPr sz="750" dirty="0">
                <a:solidFill>
                  <a:srgbClr val="595959"/>
                </a:solidFill>
                <a:latin typeface="Arial"/>
                <a:cs typeface="Arial"/>
              </a:rPr>
              <a:t>h "committed  </a:t>
            </a:r>
            <a:r>
              <a:rPr sz="750" spc="-5" dirty="0">
                <a:solidFill>
                  <a:srgbClr val="595959"/>
                </a:solidFill>
                <a:latin typeface="Arial"/>
                <a:cs typeface="Arial"/>
              </a:rPr>
              <a:t>to </a:t>
            </a:r>
            <a:r>
              <a:rPr sz="750" dirty="0">
                <a:solidFill>
                  <a:srgbClr val="595959"/>
                </a:solidFill>
                <a:latin typeface="Arial"/>
                <a:cs typeface="Arial"/>
              </a:rPr>
              <a:t>the</a:t>
            </a:r>
            <a:r>
              <a:rPr sz="750" spc="-5" dirty="0">
                <a:solidFill>
                  <a:srgbClr val="595959"/>
                </a:solidFill>
                <a:latin typeface="Arial"/>
                <a:cs typeface="Arial"/>
              </a:rPr>
              <a:t> huma</a:t>
            </a:r>
            <a:r>
              <a:rPr sz="750" dirty="0">
                <a:solidFill>
                  <a:srgbClr val="595959"/>
                </a:solidFill>
                <a:latin typeface="Arial"/>
                <a:cs typeface="Arial"/>
              </a:rPr>
              <a:t>n fluid</a:t>
            </a:r>
            <a:r>
              <a:rPr sz="750" spc="-5" dirty="0">
                <a:solidFill>
                  <a:srgbClr val="595959"/>
                </a:solidFill>
                <a:latin typeface="Arial"/>
                <a:cs typeface="Arial"/>
              </a:rPr>
              <a:t> </a:t>
            </a:r>
            <a:r>
              <a:rPr sz="750" dirty="0">
                <a:solidFill>
                  <a:srgbClr val="595959"/>
                </a:solidFill>
                <a:latin typeface="Arial"/>
                <a:cs typeface="Arial"/>
              </a:rPr>
              <a:t>treatment</a:t>
            </a:r>
            <a:r>
              <a:rPr sz="750" spc="-5" dirty="0">
                <a:solidFill>
                  <a:srgbClr val="595959"/>
                </a:solidFill>
                <a:latin typeface="Arial"/>
                <a:cs typeface="Arial"/>
              </a:rPr>
              <a:t> industry</a:t>
            </a:r>
            <a:r>
              <a:rPr sz="750" dirty="0">
                <a:solidFill>
                  <a:srgbClr val="595959"/>
                </a:solidFill>
                <a:latin typeface="Arial"/>
                <a:cs typeface="Arial"/>
              </a:rPr>
              <a:t>" </a:t>
            </a:r>
            <a:r>
              <a:rPr sz="750" spc="-5" dirty="0">
                <a:solidFill>
                  <a:srgbClr val="595959"/>
                </a:solidFill>
                <a:latin typeface="Arial"/>
                <a:cs typeface="Arial"/>
              </a:rPr>
              <a:t>i</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company's</a:t>
            </a:r>
            <a:r>
              <a:rPr sz="750" spc="-5" dirty="0">
                <a:solidFill>
                  <a:srgbClr val="595959"/>
                </a:solidFill>
                <a:latin typeface="Arial"/>
                <a:cs typeface="Arial"/>
              </a:rPr>
              <a:t> </a:t>
            </a:r>
            <a:r>
              <a:rPr sz="750" dirty="0">
                <a:solidFill>
                  <a:srgbClr val="595959"/>
                </a:solidFill>
                <a:latin typeface="Arial"/>
                <a:cs typeface="Arial"/>
              </a:rPr>
              <a:t>mission,</a:t>
            </a:r>
            <a:r>
              <a:rPr sz="750" spc="-5" dirty="0">
                <a:solidFill>
                  <a:srgbClr val="595959"/>
                </a:solidFill>
                <a:latin typeface="Arial"/>
                <a:cs typeface="Arial"/>
              </a:rPr>
              <a:t> an</a:t>
            </a:r>
            <a:r>
              <a:rPr sz="750" dirty="0">
                <a:solidFill>
                  <a:srgbClr val="595959"/>
                </a:solidFill>
                <a:latin typeface="Arial"/>
                <a:cs typeface="Arial"/>
              </a:rPr>
              <a:t>d "building</a:t>
            </a:r>
            <a:r>
              <a:rPr sz="750" spc="-5" dirty="0">
                <a:solidFill>
                  <a:srgbClr val="595959"/>
                </a:solidFill>
                <a:latin typeface="Arial"/>
                <a:cs typeface="Arial"/>
              </a:rPr>
              <a:t> a</a:t>
            </a:r>
            <a:r>
              <a:rPr sz="750" dirty="0">
                <a:solidFill>
                  <a:srgbClr val="595959"/>
                </a:solidFill>
                <a:latin typeface="Arial"/>
                <a:cs typeface="Arial"/>
              </a:rPr>
              <a:t>n </a:t>
            </a:r>
            <a:r>
              <a:rPr sz="750" spc="-5" dirty="0">
                <a:solidFill>
                  <a:srgbClr val="595959"/>
                </a:solidFill>
                <a:latin typeface="Arial"/>
                <a:cs typeface="Arial"/>
              </a:rPr>
              <a:t>international  </a:t>
            </a:r>
            <a:r>
              <a:rPr sz="750" dirty="0">
                <a:solidFill>
                  <a:srgbClr val="595959"/>
                </a:solidFill>
                <a:latin typeface="Arial"/>
                <a:cs typeface="Arial"/>
              </a:rPr>
              <a:t>fluid</a:t>
            </a:r>
            <a:r>
              <a:rPr sz="750" spc="-5" dirty="0">
                <a:solidFill>
                  <a:srgbClr val="595959"/>
                </a:solidFill>
                <a:latin typeface="Arial"/>
                <a:cs typeface="Arial"/>
              </a:rPr>
              <a:t> industr</a:t>
            </a:r>
            <a:r>
              <a:rPr sz="750" dirty="0">
                <a:solidFill>
                  <a:srgbClr val="595959"/>
                </a:solidFill>
                <a:latin typeface="Arial"/>
                <a:cs typeface="Arial"/>
              </a:rPr>
              <a:t>y </a:t>
            </a:r>
            <a:r>
              <a:rPr sz="750" spc="-5" dirty="0">
                <a:solidFill>
                  <a:srgbClr val="595959"/>
                </a:solidFill>
                <a:latin typeface="Arial"/>
                <a:cs typeface="Arial"/>
              </a:rPr>
              <a:t>brand</a:t>
            </a:r>
            <a:r>
              <a:rPr sz="750" dirty="0">
                <a:solidFill>
                  <a:srgbClr val="595959"/>
                </a:solidFill>
                <a:latin typeface="Arial"/>
                <a:cs typeface="Arial"/>
              </a:rPr>
              <a:t>" </a:t>
            </a:r>
            <a:r>
              <a:rPr sz="750" spc="-5" dirty="0">
                <a:solidFill>
                  <a:srgbClr val="595959"/>
                </a:solidFill>
                <a:latin typeface="Arial"/>
                <a:cs typeface="Arial"/>
              </a:rPr>
              <a:t>i</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company's</a:t>
            </a:r>
            <a:r>
              <a:rPr sz="750" spc="-5" dirty="0">
                <a:solidFill>
                  <a:srgbClr val="595959"/>
                </a:solidFill>
                <a:latin typeface="Arial"/>
                <a:cs typeface="Arial"/>
              </a:rPr>
              <a:t> </a:t>
            </a:r>
            <a:r>
              <a:rPr sz="750" dirty="0">
                <a:solidFill>
                  <a:srgbClr val="595959"/>
                </a:solidFill>
                <a:latin typeface="Arial"/>
                <a:cs typeface="Arial"/>
              </a:rPr>
              <a:t>vision.</a:t>
            </a:r>
            <a:r>
              <a:rPr sz="750" spc="-5" dirty="0">
                <a:solidFill>
                  <a:srgbClr val="595959"/>
                </a:solidFill>
                <a:latin typeface="Arial"/>
                <a:cs typeface="Arial"/>
              </a:rPr>
              <a:t> </a:t>
            </a:r>
            <a:r>
              <a:rPr lang="en-US" sz="750" spc="-5" dirty="0" smtClean="0">
                <a:solidFill>
                  <a:srgbClr val="595959"/>
                </a:solidFill>
                <a:latin typeface="Arial"/>
                <a:cs typeface="Arial"/>
              </a:rPr>
              <a:t>We</a:t>
            </a:r>
            <a:r>
              <a:rPr sz="750" spc="-5" dirty="0" smtClean="0">
                <a:solidFill>
                  <a:srgbClr val="595959"/>
                </a:solidFill>
                <a:latin typeface="Arial"/>
                <a:cs typeface="Arial"/>
              </a:rPr>
              <a:t> </a:t>
            </a:r>
            <a:r>
              <a:rPr sz="750" spc="-5" dirty="0">
                <a:solidFill>
                  <a:srgbClr val="595959"/>
                </a:solidFill>
                <a:latin typeface="Arial"/>
                <a:cs typeface="Arial"/>
              </a:rPr>
              <a:t>wil</a:t>
            </a:r>
            <a:r>
              <a:rPr sz="750" dirty="0">
                <a:solidFill>
                  <a:srgbClr val="595959"/>
                </a:solidFill>
                <a:latin typeface="Arial"/>
                <a:cs typeface="Arial"/>
              </a:rPr>
              <a:t>l </a:t>
            </a:r>
            <a:r>
              <a:rPr sz="750" spc="-5" dirty="0">
                <a:solidFill>
                  <a:srgbClr val="595959"/>
                </a:solidFill>
                <a:latin typeface="Arial"/>
                <a:cs typeface="Arial"/>
              </a:rPr>
              <a:t>alway</a:t>
            </a:r>
            <a:r>
              <a:rPr sz="750" dirty="0">
                <a:solidFill>
                  <a:srgbClr val="595959"/>
                </a:solidFill>
                <a:latin typeface="Arial"/>
                <a:cs typeface="Arial"/>
              </a:rPr>
              <a:t>s </a:t>
            </a:r>
            <a:r>
              <a:rPr sz="750" spc="-5" dirty="0">
                <a:solidFill>
                  <a:srgbClr val="595959"/>
                </a:solidFill>
                <a:latin typeface="Arial"/>
                <a:cs typeface="Arial"/>
              </a:rPr>
              <a:t>insis</a:t>
            </a:r>
            <a:r>
              <a:rPr sz="750" dirty="0">
                <a:solidFill>
                  <a:srgbClr val="595959"/>
                </a:solidFill>
                <a:latin typeface="Arial"/>
                <a:cs typeface="Arial"/>
              </a:rPr>
              <a:t>t </a:t>
            </a:r>
            <a:r>
              <a:rPr sz="750" spc="-5" dirty="0">
                <a:solidFill>
                  <a:srgbClr val="595959"/>
                </a:solidFill>
                <a:latin typeface="Arial"/>
                <a:cs typeface="Arial"/>
              </a:rPr>
              <a:t>o</a:t>
            </a:r>
            <a:r>
              <a:rPr sz="750" dirty="0">
                <a:solidFill>
                  <a:srgbClr val="595959"/>
                </a:solidFill>
                <a:latin typeface="Arial"/>
                <a:cs typeface="Arial"/>
              </a:rPr>
              <a:t>n forging</a:t>
            </a:r>
            <a:r>
              <a:rPr sz="750" spc="-5" dirty="0">
                <a:solidFill>
                  <a:srgbClr val="595959"/>
                </a:solidFill>
                <a:latin typeface="Arial"/>
                <a:cs typeface="Arial"/>
              </a:rPr>
              <a:t> ahea</a:t>
            </a:r>
            <a:r>
              <a:rPr sz="750" dirty="0">
                <a:solidFill>
                  <a:srgbClr val="595959"/>
                </a:solidFill>
                <a:latin typeface="Arial"/>
                <a:cs typeface="Arial"/>
              </a:rPr>
              <a:t>d </a:t>
            </a:r>
            <a:r>
              <a:rPr sz="750" spc="-5" dirty="0">
                <a:solidFill>
                  <a:srgbClr val="595959"/>
                </a:solidFill>
                <a:latin typeface="Arial"/>
                <a:cs typeface="Arial"/>
              </a:rPr>
              <a:t>in </a:t>
            </a:r>
            <a:r>
              <a:rPr sz="750" dirty="0">
                <a:solidFill>
                  <a:srgbClr val="595959"/>
                </a:solidFill>
                <a:latin typeface="Arial"/>
                <a:cs typeface="Arial"/>
              </a:rPr>
              <a:t>the</a:t>
            </a:r>
            <a:r>
              <a:rPr sz="750" spc="-5" dirty="0">
                <a:solidFill>
                  <a:srgbClr val="595959"/>
                </a:solidFill>
                <a:latin typeface="Arial"/>
                <a:cs typeface="Arial"/>
              </a:rPr>
              <a:t> </a:t>
            </a:r>
            <a:r>
              <a:rPr sz="750" dirty="0">
                <a:solidFill>
                  <a:srgbClr val="595959"/>
                </a:solidFill>
                <a:latin typeface="Arial"/>
                <a:cs typeface="Arial"/>
              </a:rPr>
              <a:t>field</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fluid</a:t>
            </a:r>
            <a:r>
              <a:rPr sz="750" spc="-5" dirty="0">
                <a:solidFill>
                  <a:srgbClr val="595959"/>
                </a:solidFill>
                <a:latin typeface="Arial"/>
                <a:cs typeface="Arial"/>
              </a:rPr>
              <a:t> industr</a:t>
            </a:r>
            <a:r>
              <a:rPr sz="750" spc="-60" dirty="0">
                <a:solidFill>
                  <a:srgbClr val="595959"/>
                </a:solidFill>
                <a:latin typeface="Arial"/>
                <a:cs typeface="Arial"/>
              </a:rPr>
              <a:t>y</a:t>
            </a:r>
            <a:r>
              <a:rPr sz="750" spc="-5" dirty="0">
                <a:solidFill>
                  <a:srgbClr val="595959"/>
                </a:solidFill>
                <a:latin typeface="Arial"/>
                <a:cs typeface="Arial"/>
              </a:rPr>
              <a:t>,</a:t>
            </a:r>
            <a:r>
              <a:rPr sz="750" dirty="0">
                <a:solidFill>
                  <a:srgbClr val="595959"/>
                </a:solidFill>
                <a:latin typeface="Arial"/>
                <a:cs typeface="Arial"/>
              </a:rPr>
              <a:t> seek</a:t>
            </a:r>
            <a:r>
              <a:rPr sz="750" spc="-5" dirty="0">
                <a:solidFill>
                  <a:srgbClr val="595959"/>
                </a:solidFill>
                <a:latin typeface="Arial"/>
                <a:cs typeface="Arial"/>
              </a:rPr>
              <a:t> welfar</a:t>
            </a:r>
            <a:r>
              <a:rPr sz="750" dirty="0">
                <a:solidFill>
                  <a:srgbClr val="595959"/>
                </a:solidFill>
                <a:latin typeface="Arial"/>
                <a:cs typeface="Arial"/>
              </a:rPr>
              <a:t>e </a:t>
            </a:r>
            <a:r>
              <a:rPr sz="750" spc="-5" dirty="0">
                <a:solidFill>
                  <a:srgbClr val="595959"/>
                </a:solidFill>
                <a:latin typeface="Arial"/>
                <a:cs typeface="Arial"/>
              </a:rPr>
              <a:t>for </a:t>
            </a:r>
            <a:r>
              <a:rPr sz="750" dirty="0">
                <a:solidFill>
                  <a:srgbClr val="595959"/>
                </a:solidFill>
                <a:latin typeface="Arial"/>
                <a:cs typeface="Arial"/>
              </a:rPr>
              <a:t>the</a:t>
            </a:r>
            <a:r>
              <a:rPr sz="750" spc="-5" dirty="0">
                <a:solidFill>
                  <a:srgbClr val="595959"/>
                </a:solidFill>
                <a:latin typeface="Arial"/>
                <a:cs typeface="Arial"/>
              </a:rPr>
              <a:t> </a:t>
            </a:r>
            <a:r>
              <a:rPr sz="750" dirty="0">
                <a:solidFill>
                  <a:srgbClr val="595959"/>
                </a:solidFill>
                <a:latin typeface="Arial"/>
                <a:cs typeface="Arial"/>
              </a:rPr>
              <a:t>survival</a:t>
            </a:r>
            <a:r>
              <a:rPr sz="750" spc="-5" dirty="0">
                <a:solidFill>
                  <a:srgbClr val="595959"/>
                </a:solidFill>
                <a:latin typeface="Arial"/>
                <a:cs typeface="Arial"/>
              </a:rPr>
              <a:t> an</a:t>
            </a:r>
            <a:r>
              <a:rPr sz="750" dirty="0">
                <a:solidFill>
                  <a:srgbClr val="595959"/>
                </a:solidFill>
                <a:latin typeface="Arial"/>
                <a:cs typeface="Arial"/>
              </a:rPr>
              <a:t>d </a:t>
            </a:r>
            <a:r>
              <a:rPr sz="750" spc="-5" dirty="0">
                <a:solidFill>
                  <a:srgbClr val="595959"/>
                </a:solidFill>
                <a:latin typeface="Arial"/>
                <a:cs typeface="Arial"/>
              </a:rPr>
              <a:t>developmen</a:t>
            </a:r>
            <a:r>
              <a:rPr sz="750" dirty="0">
                <a:solidFill>
                  <a:srgbClr val="595959"/>
                </a:solidFill>
                <a:latin typeface="Arial"/>
                <a:cs typeface="Arial"/>
              </a:rPr>
              <a:t>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a:t>
            </a:r>
            <a:r>
              <a:rPr sz="750" spc="-5" dirty="0">
                <a:solidFill>
                  <a:srgbClr val="595959"/>
                </a:solidFill>
                <a:latin typeface="Arial"/>
                <a:cs typeface="Arial"/>
              </a:rPr>
              <a:t>al</a:t>
            </a:r>
            <a:r>
              <a:rPr sz="750" dirty="0">
                <a:solidFill>
                  <a:srgbClr val="595959"/>
                </a:solidFill>
                <a:latin typeface="Arial"/>
                <a:cs typeface="Arial"/>
              </a:rPr>
              <a:t>l mankind,</a:t>
            </a:r>
            <a:r>
              <a:rPr sz="750" spc="-5" dirty="0">
                <a:solidFill>
                  <a:srgbClr val="595959"/>
                </a:solidFill>
                <a:latin typeface="Arial"/>
                <a:cs typeface="Arial"/>
              </a:rPr>
              <a:t> an</a:t>
            </a:r>
            <a:r>
              <a:rPr sz="750" dirty="0">
                <a:solidFill>
                  <a:srgbClr val="595959"/>
                </a:solidFill>
                <a:latin typeface="Arial"/>
                <a:cs typeface="Arial"/>
              </a:rPr>
              <a:t>d </a:t>
            </a:r>
            <a:r>
              <a:rPr sz="750" spc="-10" dirty="0">
                <a:solidFill>
                  <a:srgbClr val="595959"/>
                </a:solidFill>
                <a:latin typeface="Arial"/>
                <a:cs typeface="Arial"/>
              </a:rPr>
              <a:t>a</a:t>
            </a:r>
            <a:r>
              <a:rPr sz="750" spc="-5" dirty="0">
                <a:solidFill>
                  <a:srgbClr val="595959"/>
                </a:solidFill>
                <a:latin typeface="Arial"/>
                <a:cs typeface="Arial"/>
              </a:rPr>
              <a:t>t</a:t>
            </a:r>
            <a:r>
              <a:rPr sz="750" dirty="0">
                <a:solidFill>
                  <a:srgbClr val="595959"/>
                </a:solidFill>
                <a:latin typeface="Arial"/>
                <a:cs typeface="Arial"/>
              </a:rPr>
              <a:t> the same</a:t>
            </a:r>
            <a:r>
              <a:rPr sz="750" spc="-5" dirty="0">
                <a:solidFill>
                  <a:srgbClr val="595959"/>
                </a:solidFill>
                <a:latin typeface="Arial"/>
                <a:cs typeface="Arial"/>
              </a:rPr>
              <a:t> </a:t>
            </a:r>
            <a:r>
              <a:rPr sz="750" dirty="0">
                <a:solidFill>
                  <a:srgbClr val="595959"/>
                </a:solidFill>
                <a:latin typeface="Arial"/>
                <a:cs typeface="Arial"/>
              </a:rPr>
              <a:t>time</a:t>
            </a:r>
            <a:r>
              <a:rPr sz="750" spc="-5" dirty="0">
                <a:solidFill>
                  <a:srgbClr val="595959"/>
                </a:solidFill>
                <a:latin typeface="Arial"/>
                <a:cs typeface="Arial"/>
              </a:rPr>
              <a:t> activel</a:t>
            </a:r>
            <a:r>
              <a:rPr sz="750" dirty="0">
                <a:solidFill>
                  <a:srgbClr val="595959"/>
                </a:solidFill>
                <a:latin typeface="Arial"/>
                <a:cs typeface="Arial"/>
              </a:rPr>
              <a:t>y </a:t>
            </a:r>
            <a:r>
              <a:rPr sz="750" spc="-5" dirty="0">
                <a:solidFill>
                  <a:srgbClr val="595959"/>
                </a:solidFill>
                <a:latin typeface="Arial"/>
                <a:cs typeface="Arial"/>
              </a:rPr>
              <a:t>buil</a:t>
            </a:r>
            <a:r>
              <a:rPr sz="750" dirty="0">
                <a:solidFill>
                  <a:srgbClr val="595959"/>
                </a:solidFill>
                <a:latin typeface="Arial"/>
                <a:cs typeface="Arial"/>
              </a:rPr>
              <a:t>d </a:t>
            </a:r>
            <a:r>
              <a:rPr sz="750" spc="-5" dirty="0">
                <a:solidFill>
                  <a:srgbClr val="595959"/>
                </a:solidFill>
                <a:latin typeface="Arial"/>
                <a:cs typeface="Arial"/>
              </a:rPr>
              <a:t>a</a:t>
            </a:r>
            <a:r>
              <a:rPr sz="750" dirty="0">
                <a:solidFill>
                  <a:srgbClr val="595959"/>
                </a:solidFill>
                <a:latin typeface="Arial"/>
                <a:cs typeface="Arial"/>
              </a:rPr>
              <a:t>n </a:t>
            </a:r>
            <a:r>
              <a:rPr sz="750" spc="-5" dirty="0">
                <a:solidFill>
                  <a:srgbClr val="595959"/>
                </a:solidFill>
                <a:latin typeface="Arial"/>
                <a:cs typeface="Arial"/>
              </a:rPr>
              <a:t>internationa</a:t>
            </a:r>
            <a:r>
              <a:rPr sz="750" dirty="0">
                <a:solidFill>
                  <a:srgbClr val="595959"/>
                </a:solidFill>
                <a:latin typeface="Arial"/>
                <a:cs typeface="Arial"/>
              </a:rPr>
              <a:t>l </a:t>
            </a:r>
            <a:r>
              <a:rPr sz="750" spc="-5" dirty="0">
                <a:solidFill>
                  <a:srgbClr val="595959"/>
                </a:solidFill>
                <a:latin typeface="Arial"/>
                <a:cs typeface="Arial"/>
              </a:rPr>
              <a:t>bran</a:t>
            </a:r>
            <a:r>
              <a:rPr sz="750" dirty="0">
                <a:solidFill>
                  <a:srgbClr val="595959"/>
                </a:solidFill>
                <a:latin typeface="Arial"/>
                <a:cs typeface="Arial"/>
              </a:rPr>
              <a:t>d </a:t>
            </a:r>
            <a:r>
              <a:rPr sz="750" spc="-5" dirty="0">
                <a:solidFill>
                  <a:srgbClr val="595959"/>
                </a:solidFill>
                <a:latin typeface="Arial"/>
                <a:cs typeface="Arial"/>
              </a:rPr>
              <a:t>that goe</a:t>
            </a:r>
            <a:r>
              <a:rPr sz="750" dirty="0">
                <a:solidFill>
                  <a:srgbClr val="595959"/>
                </a:solidFill>
                <a:latin typeface="Arial"/>
                <a:cs typeface="Arial"/>
              </a:rPr>
              <a:t>s </a:t>
            </a:r>
            <a:r>
              <a:rPr sz="750" spc="-5" dirty="0">
                <a:solidFill>
                  <a:srgbClr val="595959"/>
                </a:solidFill>
                <a:latin typeface="Arial"/>
                <a:cs typeface="Arial"/>
              </a:rPr>
              <a:t>to </a:t>
            </a:r>
            <a:r>
              <a:rPr sz="750" dirty="0">
                <a:solidFill>
                  <a:srgbClr val="595959"/>
                </a:solidFill>
                <a:latin typeface="Arial"/>
                <a:cs typeface="Arial"/>
              </a:rPr>
              <a:t>the</a:t>
            </a:r>
            <a:r>
              <a:rPr sz="750" spc="-5" dirty="0">
                <a:solidFill>
                  <a:srgbClr val="595959"/>
                </a:solidFill>
                <a:latin typeface="Arial"/>
                <a:cs typeface="Arial"/>
              </a:rPr>
              <a:t> world</a:t>
            </a:r>
            <a:r>
              <a:rPr sz="750" dirty="0">
                <a:solidFill>
                  <a:srgbClr val="595959"/>
                </a:solidFill>
                <a:latin typeface="Arial"/>
                <a:cs typeface="Arial"/>
              </a:rPr>
              <a:t>, </a:t>
            </a:r>
            <a:r>
              <a:rPr sz="750" spc="-5" dirty="0">
                <a:solidFill>
                  <a:srgbClr val="595959"/>
                </a:solidFill>
                <a:latin typeface="Arial"/>
                <a:cs typeface="Arial"/>
              </a:rPr>
              <a:t>an</a:t>
            </a:r>
            <a:r>
              <a:rPr sz="750" dirty="0">
                <a:solidFill>
                  <a:srgbClr val="595959"/>
                </a:solidFill>
                <a:latin typeface="Arial"/>
                <a:cs typeface="Arial"/>
              </a:rPr>
              <a:t>d continue</a:t>
            </a:r>
            <a:r>
              <a:rPr sz="750" spc="-5" dirty="0">
                <a:solidFill>
                  <a:srgbClr val="595959"/>
                </a:solidFill>
                <a:latin typeface="Arial"/>
                <a:cs typeface="Arial"/>
              </a:rPr>
              <a:t> to </a:t>
            </a:r>
            <a:r>
              <a:rPr sz="750" dirty="0">
                <a:solidFill>
                  <a:srgbClr val="595959"/>
                </a:solidFill>
                <a:latin typeface="Arial"/>
                <a:cs typeface="Arial"/>
              </a:rPr>
              <a:t>strive</a:t>
            </a:r>
            <a:r>
              <a:rPr sz="750" spc="-5" dirty="0">
                <a:solidFill>
                  <a:srgbClr val="595959"/>
                </a:solidFill>
                <a:latin typeface="Arial"/>
                <a:cs typeface="Arial"/>
              </a:rPr>
              <a:t> for </a:t>
            </a:r>
            <a:r>
              <a:rPr sz="750" dirty="0">
                <a:solidFill>
                  <a:srgbClr val="595959"/>
                </a:solidFill>
                <a:latin typeface="Arial"/>
                <a:cs typeface="Arial"/>
              </a:rPr>
              <a:t>the</a:t>
            </a:r>
            <a:r>
              <a:rPr sz="750" spc="-5" dirty="0">
                <a:solidFill>
                  <a:srgbClr val="595959"/>
                </a:solidFill>
                <a:latin typeface="Arial"/>
                <a:cs typeface="Arial"/>
              </a:rPr>
              <a:t> grea</a:t>
            </a:r>
            <a:r>
              <a:rPr sz="750" dirty="0">
                <a:solidFill>
                  <a:srgbClr val="595959"/>
                </a:solidFill>
                <a:latin typeface="Arial"/>
                <a:cs typeface="Arial"/>
              </a:rPr>
              <a:t>t mission</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revitalizing</a:t>
            </a:r>
            <a:r>
              <a:rPr sz="750" spc="-5" dirty="0">
                <a:solidFill>
                  <a:srgbClr val="595959"/>
                </a:solidFill>
                <a:latin typeface="Arial"/>
                <a:cs typeface="Arial"/>
              </a:rPr>
              <a:t> </a:t>
            </a:r>
            <a:r>
              <a:rPr sz="750" dirty="0">
                <a:solidFill>
                  <a:srgbClr val="595959"/>
                </a:solidFill>
                <a:latin typeface="Arial"/>
                <a:cs typeface="Arial"/>
              </a:rPr>
              <a:t>the</a:t>
            </a:r>
            <a:r>
              <a:rPr sz="750" spc="-5" dirty="0">
                <a:solidFill>
                  <a:srgbClr val="595959"/>
                </a:solidFill>
                <a:latin typeface="Arial"/>
                <a:cs typeface="Arial"/>
              </a:rPr>
              <a:t> nationa</a:t>
            </a:r>
            <a:r>
              <a:rPr sz="750" dirty="0">
                <a:solidFill>
                  <a:srgbClr val="595959"/>
                </a:solidFill>
                <a:latin typeface="Arial"/>
                <a:cs typeface="Arial"/>
              </a:rPr>
              <a:t>l </a:t>
            </a:r>
            <a:r>
              <a:rPr sz="750" spc="-5" dirty="0">
                <a:solidFill>
                  <a:srgbClr val="595959"/>
                </a:solidFill>
                <a:latin typeface="Arial"/>
                <a:cs typeface="Arial"/>
              </a:rPr>
              <a:t>industr</a:t>
            </a:r>
            <a:r>
              <a:rPr sz="750" spc="-60" dirty="0">
                <a:solidFill>
                  <a:srgbClr val="595959"/>
                </a:solidFill>
                <a:latin typeface="Arial"/>
                <a:cs typeface="Arial"/>
              </a:rPr>
              <a:t>y</a:t>
            </a:r>
            <a:r>
              <a:rPr sz="750" spc="-5" dirty="0">
                <a:solidFill>
                  <a:srgbClr val="595959"/>
                </a:solidFill>
                <a:latin typeface="Arial"/>
                <a:cs typeface="Arial"/>
              </a:rPr>
              <a:t>.</a:t>
            </a:r>
            <a:endParaRPr sz="750" dirty="0">
              <a:latin typeface="Arial"/>
              <a:cs typeface="Arial"/>
            </a:endParaRPr>
          </a:p>
          <a:p>
            <a:pPr marL="12700" marR="5080">
              <a:lnSpc>
                <a:spcPct val="149200"/>
              </a:lnSpc>
              <a:spcBef>
                <a:spcPts val="55"/>
              </a:spcBef>
            </a:pPr>
            <a:r>
              <a:rPr lang="en-US" sz="750" spc="-5" dirty="0" smtClean="0">
                <a:solidFill>
                  <a:srgbClr val="595959"/>
                </a:solidFill>
                <a:latin typeface="Arial"/>
                <a:cs typeface="Arial"/>
              </a:rPr>
              <a:t>We</a:t>
            </a:r>
            <a:r>
              <a:rPr sz="750" spc="-5" dirty="0" smtClean="0">
                <a:solidFill>
                  <a:srgbClr val="595959"/>
                </a:solidFill>
                <a:latin typeface="Arial"/>
                <a:cs typeface="Arial"/>
              </a:rPr>
              <a:t> </a:t>
            </a:r>
            <a:r>
              <a:rPr sz="750" dirty="0">
                <a:solidFill>
                  <a:srgbClr val="595959"/>
                </a:solidFill>
                <a:latin typeface="Arial"/>
                <a:cs typeface="Arial"/>
              </a:rPr>
              <a:t>"management,</a:t>
            </a:r>
            <a:r>
              <a:rPr sz="750" spc="-5" dirty="0">
                <a:solidFill>
                  <a:srgbClr val="595959"/>
                </a:solidFill>
                <a:latin typeface="Arial"/>
                <a:cs typeface="Arial"/>
              </a:rPr>
              <a:t> alway</a:t>
            </a:r>
            <a:r>
              <a:rPr sz="750" dirty="0">
                <a:solidFill>
                  <a:srgbClr val="595959"/>
                </a:solidFill>
                <a:latin typeface="Arial"/>
                <a:cs typeface="Arial"/>
              </a:rPr>
              <a:t>s keep</a:t>
            </a:r>
            <a:r>
              <a:rPr sz="750" spc="-5" dirty="0">
                <a:solidFill>
                  <a:srgbClr val="595959"/>
                </a:solidFill>
                <a:latin typeface="Arial"/>
                <a:cs typeface="Arial"/>
              </a:rPr>
              <a:t> innovating</a:t>
            </a:r>
            <a:r>
              <a:rPr sz="750" dirty="0">
                <a:solidFill>
                  <a:srgbClr val="595959"/>
                </a:solidFill>
                <a:latin typeface="Arial"/>
                <a:cs typeface="Arial"/>
              </a:rPr>
              <a:t>; </a:t>
            </a:r>
            <a:r>
              <a:rPr sz="750" spc="-5" dirty="0">
                <a:solidFill>
                  <a:srgbClr val="595959"/>
                </a:solidFill>
                <a:latin typeface="Arial"/>
                <a:cs typeface="Arial"/>
              </a:rPr>
              <a:t>qualit</a:t>
            </a:r>
            <a:r>
              <a:rPr sz="750" spc="-60" dirty="0">
                <a:solidFill>
                  <a:srgbClr val="595959"/>
                </a:solidFill>
                <a:latin typeface="Arial"/>
                <a:cs typeface="Arial"/>
              </a:rPr>
              <a:t>y</a:t>
            </a:r>
            <a:r>
              <a:rPr sz="750" spc="-5" dirty="0">
                <a:solidFill>
                  <a:srgbClr val="595959"/>
                </a:solidFill>
                <a:latin typeface="Arial"/>
                <a:cs typeface="Arial"/>
              </a:rPr>
              <a:t>,</a:t>
            </a:r>
            <a:r>
              <a:rPr sz="750" dirty="0">
                <a:solidFill>
                  <a:srgbClr val="595959"/>
                </a:solidFill>
                <a:latin typeface="Arial"/>
                <a:cs typeface="Arial"/>
              </a:rPr>
              <a:t> </a:t>
            </a:r>
            <a:r>
              <a:rPr sz="750" spc="-5" dirty="0">
                <a:solidFill>
                  <a:srgbClr val="595959"/>
                </a:solidFill>
                <a:latin typeface="Arial"/>
                <a:cs typeface="Arial"/>
              </a:rPr>
              <a:t>alway</a:t>
            </a:r>
            <a:r>
              <a:rPr sz="750" dirty="0">
                <a:solidFill>
                  <a:srgbClr val="595959"/>
                </a:solidFill>
                <a:latin typeface="Arial"/>
                <a:cs typeface="Arial"/>
              </a:rPr>
              <a:t>s strictly control, keep</a:t>
            </a:r>
            <a:r>
              <a:rPr sz="750" spc="-5" dirty="0">
                <a:solidFill>
                  <a:srgbClr val="595959"/>
                </a:solidFill>
                <a:latin typeface="Arial"/>
                <a:cs typeface="Arial"/>
              </a:rPr>
              <a:t> improving</a:t>
            </a:r>
            <a:r>
              <a:rPr sz="750" dirty="0">
                <a:solidFill>
                  <a:srgbClr val="595959"/>
                </a:solidFill>
                <a:latin typeface="Arial"/>
                <a:cs typeface="Arial"/>
              </a:rPr>
              <a:t>; technolog</a:t>
            </a:r>
            <a:r>
              <a:rPr sz="750" spc="-60" dirty="0">
                <a:solidFill>
                  <a:srgbClr val="595959"/>
                </a:solidFill>
                <a:latin typeface="Arial"/>
                <a:cs typeface="Arial"/>
              </a:rPr>
              <a:t>y</a:t>
            </a:r>
            <a:r>
              <a:rPr sz="750" spc="-5" dirty="0">
                <a:solidFill>
                  <a:srgbClr val="595959"/>
                </a:solidFill>
                <a:latin typeface="Arial"/>
                <a:cs typeface="Arial"/>
              </a:rPr>
              <a:t>,</a:t>
            </a:r>
            <a:r>
              <a:rPr sz="750" dirty="0">
                <a:solidFill>
                  <a:srgbClr val="595959"/>
                </a:solidFill>
                <a:latin typeface="Arial"/>
                <a:cs typeface="Arial"/>
              </a:rPr>
              <a:t> </a:t>
            </a:r>
            <a:r>
              <a:rPr sz="750" spc="-5" dirty="0">
                <a:solidFill>
                  <a:srgbClr val="595959"/>
                </a:solidFill>
                <a:latin typeface="Arial"/>
                <a:cs typeface="Arial"/>
              </a:rPr>
              <a:t>independen</a:t>
            </a:r>
            <a:r>
              <a:rPr sz="750" dirty="0">
                <a:solidFill>
                  <a:srgbClr val="595959"/>
                </a:solidFill>
                <a:latin typeface="Arial"/>
                <a:cs typeface="Arial"/>
              </a:rPr>
              <a:t>t </a:t>
            </a:r>
            <a:r>
              <a:rPr sz="750" spc="-5" dirty="0">
                <a:solidFill>
                  <a:srgbClr val="595959"/>
                </a:solidFill>
                <a:latin typeface="Arial"/>
                <a:cs typeface="Arial"/>
              </a:rPr>
              <a:t>innovation</a:t>
            </a:r>
            <a:r>
              <a:rPr sz="750" dirty="0">
                <a:solidFill>
                  <a:srgbClr val="595959"/>
                </a:solidFill>
                <a:latin typeface="Arial"/>
                <a:cs typeface="Arial"/>
              </a:rPr>
              <a:t>, forge</a:t>
            </a:r>
            <a:r>
              <a:rPr sz="750" spc="-5" dirty="0">
                <a:solidFill>
                  <a:srgbClr val="595959"/>
                </a:solidFill>
                <a:latin typeface="Arial"/>
                <a:cs typeface="Arial"/>
              </a:rPr>
              <a:t> ahead</a:t>
            </a:r>
            <a:r>
              <a:rPr sz="750" dirty="0">
                <a:solidFill>
                  <a:srgbClr val="595959"/>
                </a:solidFill>
                <a:latin typeface="Arial"/>
                <a:cs typeface="Arial"/>
              </a:rPr>
              <a:t>, </a:t>
            </a:r>
            <a:r>
              <a:rPr sz="750" spc="-5" dirty="0">
                <a:solidFill>
                  <a:srgbClr val="595959"/>
                </a:solidFill>
                <a:latin typeface="Arial"/>
                <a:cs typeface="Arial"/>
              </a:rPr>
              <a:t>guid</a:t>
            </a:r>
            <a:r>
              <a:rPr sz="750" dirty="0">
                <a:solidFill>
                  <a:srgbClr val="595959"/>
                </a:solidFill>
                <a:latin typeface="Arial"/>
                <a:cs typeface="Arial"/>
              </a:rPr>
              <a:t>e the</a:t>
            </a:r>
            <a:r>
              <a:rPr sz="750" spc="-5" dirty="0">
                <a:solidFill>
                  <a:srgbClr val="595959"/>
                </a:solidFill>
                <a:latin typeface="Arial"/>
                <a:cs typeface="Arial"/>
              </a:rPr>
              <a:t> development directio</a:t>
            </a:r>
            <a:r>
              <a:rPr sz="750" dirty="0">
                <a:solidFill>
                  <a:srgbClr val="595959"/>
                </a:solidFill>
                <a:latin typeface="Arial"/>
                <a:cs typeface="Arial"/>
              </a:rPr>
              <a:t>n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a:t>
            </a:r>
            <a:r>
              <a:rPr sz="750" spc="-5" dirty="0">
                <a:solidFill>
                  <a:srgbClr val="595959"/>
                </a:solidFill>
                <a:latin typeface="Arial"/>
                <a:cs typeface="Arial"/>
              </a:rPr>
              <a:t>industr</a:t>
            </a:r>
            <a:r>
              <a:rPr sz="750" dirty="0">
                <a:solidFill>
                  <a:srgbClr val="595959"/>
                </a:solidFill>
                <a:latin typeface="Arial"/>
                <a:cs typeface="Arial"/>
              </a:rPr>
              <a:t>y technology"</a:t>
            </a:r>
            <a:r>
              <a:rPr sz="750" spc="-5" dirty="0">
                <a:solidFill>
                  <a:srgbClr val="595959"/>
                </a:solidFill>
                <a:latin typeface="Arial"/>
                <a:cs typeface="Arial"/>
              </a:rPr>
              <a:t> a</a:t>
            </a:r>
            <a:r>
              <a:rPr sz="750" dirty="0">
                <a:solidFill>
                  <a:srgbClr val="595959"/>
                </a:solidFill>
                <a:latin typeface="Arial"/>
                <a:cs typeface="Arial"/>
              </a:rPr>
              <a:t>s the</a:t>
            </a:r>
            <a:r>
              <a:rPr sz="750" spc="-5" dirty="0">
                <a:solidFill>
                  <a:srgbClr val="595959"/>
                </a:solidFill>
                <a:latin typeface="Arial"/>
                <a:cs typeface="Arial"/>
              </a:rPr>
              <a:t> enterpris</a:t>
            </a:r>
            <a:r>
              <a:rPr sz="750" dirty="0">
                <a:solidFill>
                  <a:srgbClr val="595959"/>
                </a:solidFill>
                <a:latin typeface="Arial"/>
                <a:cs typeface="Arial"/>
              </a:rPr>
              <a:t>e spirit,</a:t>
            </a:r>
            <a:r>
              <a:rPr sz="750" spc="-5" dirty="0">
                <a:solidFill>
                  <a:srgbClr val="595959"/>
                </a:solidFill>
                <a:latin typeface="Arial"/>
                <a:cs typeface="Arial"/>
              </a:rPr>
              <a:t> whic</a:t>
            </a:r>
            <a:r>
              <a:rPr sz="750" dirty="0">
                <a:solidFill>
                  <a:srgbClr val="595959"/>
                </a:solidFill>
                <a:latin typeface="Arial"/>
                <a:cs typeface="Arial"/>
              </a:rPr>
              <a:t>h marks </a:t>
            </a:r>
            <a:r>
              <a:rPr sz="750" spc="-5" dirty="0" smtClean="0">
                <a:solidFill>
                  <a:srgbClr val="595959"/>
                </a:solidFill>
                <a:latin typeface="Arial"/>
                <a:cs typeface="Arial"/>
              </a:rPr>
              <a:t>that</a:t>
            </a:r>
            <a:r>
              <a:rPr sz="750" dirty="0" smtClean="0">
                <a:solidFill>
                  <a:srgbClr val="595959"/>
                </a:solidFill>
                <a:latin typeface="Arial"/>
                <a:cs typeface="Arial"/>
              </a:rPr>
              <a:t> </a:t>
            </a:r>
            <a:r>
              <a:rPr sz="750" spc="-5" dirty="0">
                <a:solidFill>
                  <a:srgbClr val="595959"/>
                </a:solidFill>
                <a:latin typeface="Arial"/>
                <a:cs typeface="Arial"/>
              </a:rPr>
              <a:t>deepl</a:t>
            </a:r>
            <a:r>
              <a:rPr sz="750" dirty="0">
                <a:solidFill>
                  <a:srgbClr val="595959"/>
                </a:solidFill>
                <a:latin typeface="Arial"/>
                <a:cs typeface="Arial"/>
              </a:rPr>
              <a:t>y </a:t>
            </a:r>
            <a:r>
              <a:rPr sz="750" spc="-5" dirty="0">
                <a:solidFill>
                  <a:srgbClr val="595959"/>
                </a:solidFill>
                <a:latin typeface="Arial"/>
                <a:cs typeface="Arial"/>
              </a:rPr>
              <a:t>integrate</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concept</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a:t>
            </a:r>
            <a:r>
              <a:rPr sz="750" spc="-5" dirty="0">
                <a:solidFill>
                  <a:srgbClr val="595959"/>
                </a:solidFill>
                <a:latin typeface="Arial"/>
                <a:cs typeface="Arial"/>
              </a:rPr>
              <a:t>innovation-drive</a:t>
            </a:r>
            <a:r>
              <a:rPr sz="750" dirty="0">
                <a:solidFill>
                  <a:srgbClr val="595959"/>
                </a:solidFill>
                <a:latin typeface="Arial"/>
                <a:cs typeface="Arial"/>
              </a:rPr>
              <a:t>n </a:t>
            </a:r>
            <a:r>
              <a:rPr sz="750" spc="-5" dirty="0">
                <a:solidFill>
                  <a:srgbClr val="595959"/>
                </a:solidFill>
                <a:latin typeface="Arial"/>
                <a:cs typeface="Arial"/>
              </a:rPr>
              <a:t>developmen</a:t>
            </a:r>
            <a:r>
              <a:rPr sz="750" dirty="0">
                <a:solidFill>
                  <a:srgbClr val="595959"/>
                </a:solidFill>
                <a:latin typeface="Arial"/>
                <a:cs typeface="Arial"/>
              </a:rPr>
              <a:t>t </a:t>
            </a:r>
            <a:r>
              <a:rPr sz="750" spc="-5" dirty="0">
                <a:solidFill>
                  <a:srgbClr val="595959"/>
                </a:solidFill>
                <a:latin typeface="Arial"/>
                <a:cs typeface="Arial"/>
              </a:rPr>
              <a:t>int</a:t>
            </a:r>
            <a:r>
              <a:rPr sz="750" dirty="0">
                <a:solidFill>
                  <a:srgbClr val="595959"/>
                </a:solidFill>
                <a:latin typeface="Arial"/>
                <a:cs typeface="Arial"/>
              </a:rPr>
              <a:t>o the</a:t>
            </a:r>
            <a:r>
              <a:rPr sz="750" spc="-5" dirty="0">
                <a:solidFill>
                  <a:srgbClr val="595959"/>
                </a:solidFill>
                <a:latin typeface="Arial"/>
                <a:cs typeface="Arial"/>
              </a:rPr>
              <a:t> enterpris</a:t>
            </a:r>
            <a:r>
              <a:rPr sz="750" dirty="0">
                <a:solidFill>
                  <a:srgbClr val="595959"/>
                </a:solidFill>
                <a:latin typeface="Arial"/>
                <a:cs typeface="Arial"/>
              </a:rPr>
              <a:t>e </a:t>
            </a:r>
            <a:r>
              <a:rPr sz="750" spc="-5" dirty="0">
                <a:solidFill>
                  <a:srgbClr val="595959"/>
                </a:solidFill>
                <a:latin typeface="Arial"/>
                <a:cs typeface="Arial"/>
              </a:rPr>
              <a:t>In operation </a:t>
            </a:r>
            <a:r>
              <a:rPr sz="750" dirty="0">
                <a:solidFill>
                  <a:srgbClr val="595959"/>
                </a:solidFill>
                <a:latin typeface="Arial"/>
                <a:cs typeface="Arial"/>
              </a:rPr>
              <a:t>management,</a:t>
            </a:r>
            <a:r>
              <a:rPr sz="750" spc="-5" dirty="0">
                <a:solidFill>
                  <a:srgbClr val="595959"/>
                </a:solidFill>
                <a:latin typeface="Arial"/>
                <a:cs typeface="Arial"/>
              </a:rPr>
              <a:t> </a:t>
            </a:r>
            <a:r>
              <a:rPr sz="750" dirty="0">
                <a:solidFill>
                  <a:srgbClr val="595959"/>
                </a:solidFill>
                <a:latin typeface="Arial"/>
                <a:cs typeface="Arial"/>
              </a:rPr>
              <a:t>a</a:t>
            </a:r>
            <a:r>
              <a:rPr sz="750" spc="-5" dirty="0">
                <a:solidFill>
                  <a:srgbClr val="595959"/>
                </a:solidFill>
                <a:latin typeface="Arial"/>
                <a:cs typeface="Arial"/>
              </a:rPr>
              <a:t> </a:t>
            </a:r>
            <a:r>
              <a:rPr sz="750" dirty="0">
                <a:solidFill>
                  <a:srgbClr val="595959"/>
                </a:solidFill>
                <a:latin typeface="Arial"/>
                <a:cs typeface="Arial"/>
              </a:rPr>
              <a:t>cultural</a:t>
            </a:r>
            <a:r>
              <a:rPr sz="750" spc="-5" dirty="0">
                <a:solidFill>
                  <a:srgbClr val="595959"/>
                </a:solidFill>
                <a:latin typeface="Arial"/>
                <a:cs typeface="Arial"/>
              </a:rPr>
              <a:t> atmospher</a:t>
            </a:r>
            <a:r>
              <a:rPr sz="750" dirty="0">
                <a:solidFill>
                  <a:srgbClr val="595959"/>
                </a:solidFill>
                <a:latin typeface="Arial"/>
                <a:cs typeface="Arial"/>
              </a:rPr>
              <a:t>e </a:t>
            </a:r>
            <a:r>
              <a:rPr sz="750" spc="-5" dirty="0">
                <a:solidFill>
                  <a:srgbClr val="595959"/>
                </a:solidFill>
                <a:latin typeface="Arial"/>
                <a:cs typeface="Arial"/>
              </a:rPr>
              <a:t>advocatin</a:t>
            </a:r>
            <a:r>
              <a:rPr sz="750" dirty="0">
                <a:solidFill>
                  <a:srgbClr val="595959"/>
                </a:solidFill>
                <a:latin typeface="Arial"/>
                <a:cs typeface="Arial"/>
              </a:rPr>
              <a:t>g </a:t>
            </a:r>
            <a:r>
              <a:rPr sz="750" spc="-5" dirty="0">
                <a:solidFill>
                  <a:srgbClr val="595959"/>
                </a:solidFill>
                <a:latin typeface="Arial"/>
                <a:cs typeface="Arial"/>
              </a:rPr>
              <a:t>innovatio</a:t>
            </a:r>
            <a:r>
              <a:rPr sz="750" dirty="0">
                <a:solidFill>
                  <a:srgbClr val="595959"/>
                </a:solidFill>
                <a:latin typeface="Arial"/>
                <a:cs typeface="Arial"/>
              </a:rPr>
              <a:t>n </a:t>
            </a:r>
            <a:r>
              <a:rPr sz="750" spc="-5" dirty="0">
                <a:solidFill>
                  <a:srgbClr val="595959"/>
                </a:solidFill>
                <a:latin typeface="Arial"/>
                <a:cs typeface="Arial"/>
              </a:rPr>
              <a:t>ha</a:t>
            </a:r>
            <a:r>
              <a:rPr sz="750" dirty="0">
                <a:solidFill>
                  <a:srgbClr val="595959"/>
                </a:solidFill>
                <a:latin typeface="Arial"/>
                <a:cs typeface="Arial"/>
              </a:rPr>
              <a:t>s </a:t>
            </a:r>
            <a:r>
              <a:rPr sz="750" spc="-5" dirty="0">
                <a:solidFill>
                  <a:srgbClr val="595959"/>
                </a:solidFill>
                <a:latin typeface="Arial"/>
                <a:cs typeface="Arial"/>
              </a:rPr>
              <a:t>bee</a:t>
            </a:r>
            <a:r>
              <a:rPr sz="750" dirty="0">
                <a:solidFill>
                  <a:srgbClr val="595959"/>
                </a:solidFill>
                <a:latin typeface="Arial"/>
                <a:cs typeface="Arial"/>
              </a:rPr>
              <a:t>n created</a:t>
            </a:r>
            <a:r>
              <a:rPr sz="750" spc="-5" dirty="0">
                <a:solidFill>
                  <a:srgbClr val="595959"/>
                </a:solidFill>
                <a:latin typeface="Arial"/>
                <a:cs typeface="Arial"/>
              </a:rPr>
              <a:t> to guid</a:t>
            </a:r>
            <a:r>
              <a:rPr sz="750" dirty="0">
                <a:solidFill>
                  <a:srgbClr val="595959"/>
                </a:solidFill>
                <a:latin typeface="Arial"/>
                <a:cs typeface="Arial"/>
              </a:rPr>
              <a:t>e </a:t>
            </a:r>
            <a:r>
              <a:rPr sz="750" spc="-5" dirty="0">
                <a:solidFill>
                  <a:srgbClr val="595959"/>
                </a:solidFill>
                <a:latin typeface="Arial"/>
                <a:cs typeface="Arial"/>
              </a:rPr>
              <a:t>all employee</a:t>
            </a:r>
            <a:r>
              <a:rPr sz="750" dirty="0">
                <a:solidFill>
                  <a:srgbClr val="595959"/>
                </a:solidFill>
                <a:latin typeface="Arial"/>
                <a:cs typeface="Arial"/>
              </a:rPr>
              <a:t>s </a:t>
            </a:r>
            <a:r>
              <a:rPr sz="750" spc="-5" dirty="0">
                <a:solidFill>
                  <a:srgbClr val="595959"/>
                </a:solidFill>
                <a:latin typeface="Arial"/>
                <a:cs typeface="Arial"/>
              </a:rPr>
              <a:t>to improv</a:t>
            </a:r>
            <a:r>
              <a:rPr sz="750" dirty="0">
                <a:solidFill>
                  <a:srgbClr val="595959"/>
                </a:solidFill>
                <a:latin typeface="Arial"/>
                <a:cs typeface="Arial"/>
              </a:rPr>
              <a:t>e </a:t>
            </a:r>
            <a:r>
              <a:rPr sz="750" spc="-5" dirty="0">
                <a:solidFill>
                  <a:srgbClr val="595959"/>
                </a:solidFill>
                <a:latin typeface="Arial"/>
                <a:cs typeface="Arial"/>
              </a:rPr>
              <a:t>enterpris</a:t>
            </a:r>
            <a:r>
              <a:rPr sz="750" dirty="0">
                <a:solidFill>
                  <a:srgbClr val="595959"/>
                </a:solidFill>
                <a:latin typeface="Arial"/>
                <a:cs typeface="Arial"/>
              </a:rPr>
              <a:t>e management</a:t>
            </a:r>
            <a:r>
              <a:rPr sz="750" spc="-5" dirty="0">
                <a:solidFill>
                  <a:srgbClr val="595959"/>
                </a:solidFill>
                <a:latin typeface="Arial"/>
                <a:cs typeface="Arial"/>
              </a:rPr>
              <a:t> </a:t>
            </a:r>
            <a:r>
              <a:rPr sz="750" spc="-10" dirty="0">
                <a:solidFill>
                  <a:srgbClr val="595959"/>
                </a:solidFill>
                <a:latin typeface="Arial"/>
                <a:cs typeface="Arial"/>
              </a:rPr>
              <a:t>e</a:t>
            </a:r>
            <a:r>
              <a:rPr sz="750" spc="-20" dirty="0">
                <a:solidFill>
                  <a:srgbClr val="595959"/>
                </a:solidFill>
                <a:latin typeface="Arial"/>
                <a:cs typeface="Arial"/>
              </a:rPr>
              <a:t>f</a:t>
            </a:r>
            <a:r>
              <a:rPr sz="750" dirty="0">
                <a:solidFill>
                  <a:srgbClr val="595959"/>
                </a:solidFill>
                <a:latin typeface="Arial"/>
                <a:cs typeface="Arial"/>
              </a:rPr>
              <a:t>ficiency</a:t>
            </a:r>
            <a:r>
              <a:rPr sz="750" spc="-5" dirty="0">
                <a:solidFill>
                  <a:srgbClr val="595959"/>
                </a:solidFill>
                <a:latin typeface="Arial"/>
                <a:cs typeface="Arial"/>
              </a:rPr>
              <a:t> </a:t>
            </a:r>
            <a:r>
              <a:rPr sz="750" dirty="0">
                <a:solidFill>
                  <a:srgbClr val="595959"/>
                </a:solidFill>
                <a:latin typeface="Arial"/>
                <a:cs typeface="Arial"/>
              </a:rPr>
              <a:t>through</a:t>
            </a:r>
            <a:r>
              <a:rPr sz="750" spc="-5" dirty="0">
                <a:solidFill>
                  <a:srgbClr val="595959"/>
                </a:solidFill>
                <a:latin typeface="Arial"/>
                <a:cs typeface="Arial"/>
              </a:rPr>
              <a:t> innovation</a:t>
            </a:r>
            <a:r>
              <a:rPr sz="750" dirty="0">
                <a:solidFill>
                  <a:srgbClr val="595959"/>
                </a:solidFill>
                <a:latin typeface="Arial"/>
                <a:cs typeface="Arial"/>
              </a:rPr>
              <a:t>, </a:t>
            </a:r>
            <a:r>
              <a:rPr sz="750" spc="-5" dirty="0">
                <a:solidFill>
                  <a:srgbClr val="595959"/>
                </a:solidFill>
                <a:latin typeface="Arial"/>
                <a:cs typeface="Arial"/>
              </a:rPr>
              <a:t>improv</a:t>
            </a:r>
            <a:r>
              <a:rPr sz="750" dirty="0">
                <a:solidFill>
                  <a:srgbClr val="595959"/>
                </a:solidFill>
                <a:latin typeface="Arial"/>
                <a:cs typeface="Arial"/>
              </a:rPr>
              <a:t>e </a:t>
            </a:r>
            <a:r>
              <a:rPr sz="750" spc="-5" dirty="0">
                <a:solidFill>
                  <a:srgbClr val="595959"/>
                </a:solidFill>
                <a:latin typeface="Arial"/>
                <a:cs typeface="Arial"/>
              </a:rPr>
              <a:t>produc</a:t>
            </a:r>
            <a:r>
              <a:rPr sz="750" dirty="0">
                <a:solidFill>
                  <a:srgbClr val="595959"/>
                </a:solidFill>
                <a:latin typeface="Arial"/>
                <a:cs typeface="Arial"/>
              </a:rPr>
              <a:t>t </a:t>
            </a:r>
            <a:r>
              <a:rPr sz="750" spc="-5" dirty="0">
                <a:solidFill>
                  <a:srgbClr val="595959"/>
                </a:solidFill>
                <a:latin typeface="Arial"/>
                <a:cs typeface="Arial"/>
              </a:rPr>
              <a:t>and </a:t>
            </a:r>
            <a:r>
              <a:rPr sz="750" dirty="0">
                <a:solidFill>
                  <a:srgbClr val="595959"/>
                </a:solidFill>
                <a:latin typeface="Arial"/>
                <a:cs typeface="Arial"/>
              </a:rPr>
              <a:t>service</a:t>
            </a:r>
            <a:r>
              <a:rPr sz="750" spc="-5" dirty="0">
                <a:solidFill>
                  <a:srgbClr val="595959"/>
                </a:solidFill>
                <a:latin typeface="Arial"/>
                <a:cs typeface="Arial"/>
              </a:rPr>
              <a:t> qualit</a:t>
            </a:r>
            <a:r>
              <a:rPr sz="750" dirty="0">
                <a:solidFill>
                  <a:srgbClr val="595959"/>
                </a:solidFill>
                <a:latin typeface="Arial"/>
                <a:cs typeface="Arial"/>
              </a:rPr>
              <a:t>y through</a:t>
            </a:r>
            <a:r>
              <a:rPr sz="750" spc="-5" dirty="0">
                <a:solidFill>
                  <a:srgbClr val="595959"/>
                </a:solidFill>
                <a:latin typeface="Arial"/>
                <a:cs typeface="Arial"/>
              </a:rPr>
              <a:t> innovation</a:t>
            </a:r>
            <a:r>
              <a:rPr sz="750" dirty="0">
                <a:solidFill>
                  <a:srgbClr val="595959"/>
                </a:solidFill>
                <a:latin typeface="Arial"/>
                <a:cs typeface="Arial"/>
              </a:rPr>
              <a:t>, </a:t>
            </a:r>
            <a:r>
              <a:rPr sz="750" spc="-5" dirty="0">
                <a:solidFill>
                  <a:srgbClr val="595959"/>
                </a:solidFill>
                <a:latin typeface="Arial"/>
                <a:cs typeface="Arial"/>
              </a:rPr>
              <a:t>an</a:t>
            </a:r>
            <a:r>
              <a:rPr sz="750" dirty="0">
                <a:solidFill>
                  <a:srgbClr val="595959"/>
                </a:solidFill>
                <a:latin typeface="Arial"/>
                <a:cs typeface="Arial"/>
              </a:rPr>
              <a:t>d </a:t>
            </a:r>
            <a:r>
              <a:rPr sz="750" spc="-5" dirty="0">
                <a:solidFill>
                  <a:srgbClr val="595959"/>
                </a:solidFill>
                <a:latin typeface="Arial"/>
                <a:cs typeface="Arial"/>
              </a:rPr>
              <a:t>lea</a:t>
            </a:r>
            <a:r>
              <a:rPr sz="750" dirty="0">
                <a:solidFill>
                  <a:srgbClr val="595959"/>
                </a:solidFill>
                <a:latin typeface="Arial"/>
                <a:cs typeface="Arial"/>
              </a:rPr>
              <a:t>d the</a:t>
            </a:r>
            <a:r>
              <a:rPr sz="750" spc="-5" dirty="0">
                <a:solidFill>
                  <a:srgbClr val="595959"/>
                </a:solidFill>
                <a:latin typeface="Arial"/>
                <a:cs typeface="Arial"/>
              </a:rPr>
              <a:t> developmen</a:t>
            </a:r>
            <a:r>
              <a:rPr sz="750" dirty="0">
                <a:solidFill>
                  <a:srgbClr val="595959"/>
                </a:solidFill>
                <a:latin typeface="Arial"/>
                <a:cs typeface="Arial"/>
              </a:rPr>
              <a:t>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the</a:t>
            </a:r>
            <a:r>
              <a:rPr sz="750" spc="-5" dirty="0">
                <a:solidFill>
                  <a:srgbClr val="595959"/>
                </a:solidFill>
                <a:latin typeface="Arial"/>
                <a:cs typeface="Arial"/>
              </a:rPr>
              <a:t> entir</a:t>
            </a:r>
            <a:r>
              <a:rPr sz="750" dirty="0">
                <a:solidFill>
                  <a:srgbClr val="595959"/>
                </a:solidFill>
                <a:latin typeface="Arial"/>
                <a:cs typeface="Arial"/>
              </a:rPr>
              <a:t>e </a:t>
            </a:r>
            <a:r>
              <a:rPr sz="750" spc="-5" dirty="0">
                <a:solidFill>
                  <a:srgbClr val="595959"/>
                </a:solidFill>
                <a:latin typeface="Arial"/>
                <a:cs typeface="Arial"/>
              </a:rPr>
              <a:t>industr</a:t>
            </a:r>
            <a:r>
              <a:rPr sz="750" dirty="0">
                <a:solidFill>
                  <a:srgbClr val="595959"/>
                </a:solidFill>
                <a:latin typeface="Arial"/>
                <a:cs typeface="Arial"/>
              </a:rPr>
              <a:t>y through </a:t>
            </a:r>
            <a:r>
              <a:rPr sz="750" spc="-5" dirty="0">
                <a:solidFill>
                  <a:srgbClr val="595959"/>
                </a:solidFill>
                <a:latin typeface="Arial"/>
                <a:cs typeface="Arial"/>
              </a:rPr>
              <a:t>innovation.</a:t>
            </a:r>
            <a:endParaRPr sz="750" dirty="0">
              <a:latin typeface="Arial"/>
              <a:cs typeface="Arial"/>
            </a:endParaRPr>
          </a:p>
          <a:p>
            <a:pPr marL="12700" marR="8255">
              <a:lnSpc>
                <a:spcPct val="148900"/>
              </a:lnSpc>
              <a:spcBef>
                <a:spcPts val="60"/>
              </a:spcBef>
            </a:pPr>
            <a:r>
              <a:rPr lang="en-US" sz="750" spc="-5" dirty="0" smtClean="0">
                <a:solidFill>
                  <a:srgbClr val="595959"/>
                </a:solidFill>
                <a:latin typeface="Arial"/>
                <a:cs typeface="Arial"/>
              </a:rPr>
              <a:t>We</a:t>
            </a:r>
            <a:r>
              <a:rPr sz="750" spc="-5" dirty="0" smtClean="0">
                <a:solidFill>
                  <a:srgbClr val="595959"/>
                </a:solidFill>
                <a:latin typeface="Arial"/>
                <a:cs typeface="Arial"/>
              </a:rPr>
              <a:t> </a:t>
            </a:r>
            <a:r>
              <a:rPr sz="750" dirty="0">
                <a:solidFill>
                  <a:srgbClr val="595959"/>
                </a:solidFill>
                <a:latin typeface="Arial"/>
                <a:cs typeface="Arial"/>
              </a:rPr>
              <a:t>regards</a:t>
            </a:r>
            <a:r>
              <a:rPr sz="750" spc="-5" dirty="0">
                <a:solidFill>
                  <a:srgbClr val="595959"/>
                </a:solidFill>
                <a:latin typeface="Arial"/>
                <a:cs typeface="Arial"/>
              </a:rPr>
              <a:t> </a:t>
            </a:r>
            <a:r>
              <a:rPr sz="750" dirty="0">
                <a:solidFill>
                  <a:srgbClr val="595959"/>
                </a:solidFill>
                <a:latin typeface="Arial"/>
                <a:cs typeface="Arial"/>
              </a:rPr>
              <a:t>"unity</a:t>
            </a:r>
            <a:r>
              <a:rPr sz="750" spc="-5" dirty="0">
                <a:solidFill>
                  <a:srgbClr val="595959"/>
                </a:solidFill>
                <a:latin typeface="Arial"/>
                <a:cs typeface="Arial"/>
              </a:rPr>
              <a:t> an</a:t>
            </a:r>
            <a:r>
              <a:rPr sz="750" dirty="0">
                <a:solidFill>
                  <a:srgbClr val="595959"/>
                </a:solidFill>
                <a:latin typeface="Arial"/>
                <a:cs typeface="Arial"/>
              </a:rPr>
              <a:t>d </a:t>
            </a:r>
            <a:r>
              <a:rPr sz="750" spc="-5" dirty="0">
                <a:solidFill>
                  <a:srgbClr val="595959"/>
                </a:solidFill>
                <a:latin typeface="Arial"/>
                <a:cs typeface="Arial"/>
              </a:rPr>
              <a:t>progress</a:t>
            </a:r>
            <a:r>
              <a:rPr sz="750" dirty="0">
                <a:solidFill>
                  <a:srgbClr val="595959"/>
                </a:solidFill>
                <a:latin typeface="Arial"/>
                <a:cs typeface="Arial"/>
              </a:rPr>
              <a:t>, realistic</a:t>
            </a:r>
            <a:r>
              <a:rPr sz="750" spc="-5" dirty="0">
                <a:solidFill>
                  <a:srgbClr val="595959"/>
                </a:solidFill>
                <a:latin typeface="Arial"/>
                <a:cs typeface="Arial"/>
              </a:rPr>
              <a:t> innovation</a:t>
            </a:r>
            <a:r>
              <a:rPr sz="750" dirty="0">
                <a:solidFill>
                  <a:srgbClr val="595959"/>
                </a:solidFill>
                <a:latin typeface="Arial"/>
                <a:cs typeface="Arial"/>
              </a:rPr>
              <a:t>, </a:t>
            </a:r>
            <a:r>
              <a:rPr sz="750" spc="-5" dirty="0">
                <a:solidFill>
                  <a:srgbClr val="595959"/>
                </a:solidFill>
                <a:latin typeface="Arial"/>
                <a:cs typeface="Arial"/>
              </a:rPr>
              <a:t>win-wi</a:t>
            </a:r>
            <a:r>
              <a:rPr sz="750" dirty="0">
                <a:solidFill>
                  <a:srgbClr val="595959"/>
                </a:solidFill>
                <a:latin typeface="Arial"/>
                <a:cs typeface="Arial"/>
              </a:rPr>
              <a:t>n cooperation"</a:t>
            </a:r>
            <a:r>
              <a:rPr sz="750" spc="-5" dirty="0">
                <a:solidFill>
                  <a:srgbClr val="595959"/>
                </a:solidFill>
                <a:latin typeface="Arial"/>
                <a:cs typeface="Arial"/>
              </a:rPr>
              <a:t> a</a:t>
            </a:r>
            <a:r>
              <a:rPr sz="750" dirty="0">
                <a:solidFill>
                  <a:srgbClr val="595959"/>
                </a:solidFill>
                <a:latin typeface="Arial"/>
                <a:cs typeface="Arial"/>
              </a:rPr>
              <a:t>s the core</a:t>
            </a:r>
            <a:r>
              <a:rPr sz="750" spc="-5" dirty="0">
                <a:solidFill>
                  <a:srgbClr val="595959"/>
                </a:solidFill>
                <a:latin typeface="Arial"/>
                <a:cs typeface="Arial"/>
              </a:rPr>
              <a:t> </a:t>
            </a:r>
            <a:r>
              <a:rPr sz="750" dirty="0">
                <a:solidFill>
                  <a:srgbClr val="595959"/>
                </a:solidFill>
                <a:latin typeface="Arial"/>
                <a:cs typeface="Arial"/>
              </a:rPr>
              <a:t>value</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the</a:t>
            </a:r>
            <a:r>
              <a:rPr sz="750" spc="-5" dirty="0">
                <a:solidFill>
                  <a:srgbClr val="595959"/>
                </a:solidFill>
                <a:latin typeface="Arial"/>
                <a:cs typeface="Arial"/>
              </a:rPr>
              <a:t> enterprise</a:t>
            </a:r>
            <a:r>
              <a:rPr sz="750" dirty="0">
                <a:solidFill>
                  <a:srgbClr val="595959"/>
                </a:solidFill>
                <a:latin typeface="Arial"/>
                <a:cs typeface="Arial"/>
              </a:rPr>
              <a:t>, </a:t>
            </a:r>
            <a:r>
              <a:rPr sz="750" spc="-5" dirty="0">
                <a:solidFill>
                  <a:srgbClr val="595959"/>
                </a:solidFill>
                <a:latin typeface="Arial"/>
                <a:cs typeface="Arial"/>
              </a:rPr>
              <a:t>whic</a:t>
            </a:r>
            <a:r>
              <a:rPr sz="750" dirty="0">
                <a:solidFill>
                  <a:srgbClr val="595959"/>
                </a:solidFill>
                <a:latin typeface="Arial"/>
                <a:cs typeface="Arial"/>
              </a:rPr>
              <a:t>h </a:t>
            </a:r>
            <a:r>
              <a:rPr sz="750" spc="-5" dirty="0">
                <a:solidFill>
                  <a:srgbClr val="595959"/>
                </a:solidFill>
                <a:latin typeface="Arial"/>
                <a:cs typeface="Arial"/>
              </a:rPr>
              <a:t>indicate</a:t>
            </a:r>
            <a:r>
              <a:rPr sz="750" dirty="0">
                <a:solidFill>
                  <a:srgbClr val="595959"/>
                </a:solidFill>
                <a:latin typeface="Arial"/>
                <a:cs typeface="Arial"/>
              </a:rPr>
              <a:t>s </a:t>
            </a:r>
            <a:r>
              <a:rPr sz="750" spc="-5" dirty="0">
                <a:solidFill>
                  <a:srgbClr val="595959"/>
                </a:solidFill>
                <a:latin typeface="Arial"/>
                <a:cs typeface="Arial"/>
              </a:rPr>
              <a:t>that </a:t>
            </a:r>
            <a:r>
              <a:rPr sz="750" dirty="0" smtClean="0">
                <a:solidFill>
                  <a:srgbClr val="595959"/>
                </a:solidFill>
                <a:latin typeface="Arial"/>
                <a:cs typeface="Arial"/>
              </a:rPr>
              <a:t>regards</a:t>
            </a:r>
            <a:r>
              <a:rPr sz="750" spc="-5" dirty="0" smtClean="0">
                <a:solidFill>
                  <a:srgbClr val="595959"/>
                </a:solidFill>
                <a:latin typeface="Arial"/>
                <a:cs typeface="Arial"/>
              </a:rPr>
              <a:t> </a:t>
            </a:r>
            <a:r>
              <a:rPr sz="750" spc="-5" dirty="0">
                <a:solidFill>
                  <a:srgbClr val="595959"/>
                </a:solidFill>
                <a:latin typeface="Arial"/>
                <a:cs typeface="Arial"/>
              </a:rPr>
              <a:t>harmoniou</a:t>
            </a:r>
            <a:r>
              <a:rPr sz="750" dirty="0">
                <a:solidFill>
                  <a:srgbClr val="595959"/>
                </a:solidFill>
                <a:latin typeface="Arial"/>
                <a:cs typeface="Arial"/>
              </a:rPr>
              <a:t>s </a:t>
            </a:r>
            <a:r>
              <a:rPr sz="750" spc="-5" dirty="0">
                <a:solidFill>
                  <a:srgbClr val="595959"/>
                </a:solidFill>
                <a:latin typeface="Arial"/>
                <a:cs typeface="Arial"/>
              </a:rPr>
              <a:t>labor </a:t>
            </a:r>
            <a:r>
              <a:rPr sz="750" dirty="0">
                <a:solidFill>
                  <a:srgbClr val="595959"/>
                </a:solidFill>
                <a:latin typeface="Arial"/>
                <a:cs typeface="Arial"/>
              </a:rPr>
              <a:t>relations</a:t>
            </a:r>
            <a:r>
              <a:rPr sz="750" spc="-5" dirty="0">
                <a:solidFill>
                  <a:srgbClr val="595959"/>
                </a:solidFill>
                <a:latin typeface="Arial"/>
                <a:cs typeface="Arial"/>
              </a:rPr>
              <a:t> a</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foundation</a:t>
            </a:r>
            <a:r>
              <a:rPr sz="750" spc="-5" dirty="0">
                <a:solidFill>
                  <a:srgbClr val="595959"/>
                </a:solidFill>
                <a:latin typeface="Arial"/>
                <a:cs typeface="Arial"/>
              </a:rPr>
              <a:t>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a:t>
            </a:r>
            <a:r>
              <a:rPr sz="750" spc="-5" dirty="0">
                <a:solidFill>
                  <a:srgbClr val="595959"/>
                </a:solidFill>
                <a:latin typeface="Arial"/>
                <a:cs typeface="Arial"/>
              </a:rPr>
              <a:t>enterpris</a:t>
            </a:r>
            <a:r>
              <a:rPr sz="750" dirty="0">
                <a:solidFill>
                  <a:srgbClr val="595959"/>
                </a:solidFill>
                <a:latin typeface="Arial"/>
                <a:cs typeface="Arial"/>
              </a:rPr>
              <a:t>e survival,</a:t>
            </a:r>
            <a:r>
              <a:rPr sz="750" spc="-5" dirty="0">
                <a:solidFill>
                  <a:srgbClr val="595959"/>
                </a:solidFill>
                <a:latin typeface="Arial"/>
                <a:cs typeface="Arial"/>
              </a:rPr>
              <a:t> innovatio</a:t>
            </a:r>
            <a:r>
              <a:rPr sz="750" dirty="0">
                <a:solidFill>
                  <a:srgbClr val="595959"/>
                </a:solidFill>
                <a:latin typeface="Arial"/>
                <a:cs typeface="Arial"/>
              </a:rPr>
              <a:t>n </a:t>
            </a:r>
            <a:r>
              <a:rPr sz="750" spc="-5" dirty="0">
                <a:solidFill>
                  <a:srgbClr val="595959"/>
                </a:solidFill>
                <a:latin typeface="Arial"/>
                <a:cs typeface="Arial"/>
              </a:rPr>
              <a:t>an</a:t>
            </a:r>
            <a:r>
              <a:rPr sz="750" dirty="0">
                <a:solidFill>
                  <a:srgbClr val="595959"/>
                </a:solidFill>
                <a:latin typeface="Arial"/>
                <a:cs typeface="Arial"/>
              </a:rPr>
              <a:t>d </a:t>
            </a:r>
            <a:r>
              <a:rPr sz="750" spc="-5" dirty="0">
                <a:solidFill>
                  <a:srgbClr val="595959"/>
                </a:solidFill>
                <a:latin typeface="Arial"/>
                <a:cs typeface="Arial"/>
              </a:rPr>
              <a:t>progres</a:t>
            </a:r>
            <a:r>
              <a:rPr sz="750" dirty="0">
                <a:solidFill>
                  <a:srgbClr val="595959"/>
                </a:solidFill>
                <a:latin typeface="Arial"/>
                <a:cs typeface="Arial"/>
              </a:rPr>
              <a:t>s </a:t>
            </a:r>
            <a:r>
              <a:rPr sz="750" spc="-5" dirty="0">
                <a:solidFill>
                  <a:srgbClr val="595959"/>
                </a:solidFill>
                <a:latin typeface="Arial"/>
                <a:cs typeface="Arial"/>
              </a:rPr>
              <a:t>a</a:t>
            </a:r>
            <a:r>
              <a:rPr sz="750" dirty="0">
                <a:solidFill>
                  <a:srgbClr val="595959"/>
                </a:solidFill>
                <a:latin typeface="Arial"/>
                <a:cs typeface="Arial"/>
              </a:rPr>
              <a:t>s the</a:t>
            </a:r>
            <a:r>
              <a:rPr sz="750" spc="-5" dirty="0">
                <a:solidFill>
                  <a:srgbClr val="595959"/>
                </a:solidFill>
                <a:latin typeface="Arial"/>
                <a:cs typeface="Arial"/>
              </a:rPr>
              <a:t> </a:t>
            </a:r>
            <a:r>
              <a:rPr sz="750" dirty="0">
                <a:solidFill>
                  <a:srgbClr val="595959"/>
                </a:solidFill>
                <a:latin typeface="Arial"/>
                <a:cs typeface="Arial"/>
              </a:rPr>
              <a:t>methodology</a:t>
            </a:r>
            <a:r>
              <a:rPr sz="750" spc="-5" dirty="0">
                <a:solidFill>
                  <a:srgbClr val="595959"/>
                </a:solidFill>
                <a:latin typeface="Arial"/>
                <a:cs typeface="Arial"/>
              </a:rPr>
              <a:t> </a:t>
            </a:r>
            <a:r>
              <a:rPr sz="750" spc="-10" dirty="0">
                <a:solidFill>
                  <a:srgbClr val="595959"/>
                </a:solidFill>
                <a:latin typeface="Arial"/>
                <a:cs typeface="Arial"/>
              </a:rPr>
              <a:t>of </a:t>
            </a:r>
            <a:r>
              <a:rPr sz="750" spc="-5" dirty="0">
                <a:solidFill>
                  <a:srgbClr val="595959"/>
                </a:solidFill>
                <a:latin typeface="Arial"/>
                <a:cs typeface="Arial"/>
              </a:rPr>
              <a:t>enterpris</a:t>
            </a:r>
            <a:r>
              <a:rPr sz="750" dirty="0">
                <a:solidFill>
                  <a:srgbClr val="595959"/>
                </a:solidFill>
                <a:latin typeface="Arial"/>
                <a:cs typeface="Arial"/>
              </a:rPr>
              <a:t>e </a:t>
            </a:r>
            <a:r>
              <a:rPr sz="750" spc="-5" dirty="0">
                <a:solidFill>
                  <a:srgbClr val="595959"/>
                </a:solidFill>
                <a:latin typeface="Arial"/>
                <a:cs typeface="Arial"/>
              </a:rPr>
              <a:t>growth</a:t>
            </a:r>
            <a:r>
              <a:rPr sz="750" dirty="0">
                <a:solidFill>
                  <a:srgbClr val="595959"/>
                </a:solidFill>
                <a:latin typeface="Arial"/>
                <a:cs typeface="Arial"/>
              </a:rPr>
              <a:t>, </a:t>
            </a:r>
            <a:r>
              <a:rPr sz="750" spc="-5" dirty="0">
                <a:solidFill>
                  <a:srgbClr val="595959"/>
                </a:solidFill>
                <a:latin typeface="Arial"/>
                <a:cs typeface="Arial"/>
              </a:rPr>
              <a:t>an</a:t>
            </a:r>
            <a:r>
              <a:rPr sz="750" dirty="0">
                <a:solidFill>
                  <a:srgbClr val="595959"/>
                </a:solidFill>
                <a:latin typeface="Arial"/>
                <a:cs typeface="Arial"/>
              </a:rPr>
              <a:t>d </a:t>
            </a:r>
            <a:r>
              <a:rPr sz="750" spc="-5" dirty="0">
                <a:solidFill>
                  <a:srgbClr val="595959"/>
                </a:solidFill>
                <a:latin typeface="Arial"/>
                <a:cs typeface="Arial"/>
              </a:rPr>
              <a:t>win-wi</a:t>
            </a:r>
            <a:r>
              <a:rPr sz="750" dirty="0">
                <a:solidFill>
                  <a:srgbClr val="595959"/>
                </a:solidFill>
                <a:latin typeface="Arial"/>
                <a:cs typeface="Arial"/>
              </a:rPr>
              <a:t>n cooperation</a:t>
            </a:r>
            <a:r>
              <a:rPr sz="750" spc="-5" dirty="0">
                <a:solidFill>
                  <a:srgbClr val="595959"/>
                </a:solidFill>
                <a:latin typeface="Arial"/>
                <a:cs typeface="Arial"/>
              </a:rPr>
              <a:t> a</a:t>
            </a:r>
            <a:r>
              <a:rPr sz="750" dirty="0">
                <a:solidFill>
                  <a:srgbClr val="595959"/>
                </a:solidFill>
                <a:latin typeface="Arial"/>
                <a:cs typeface="Arial"/>
              </a:rPr>
              <a:t>s the</a:t>
            </a:r>
            <a:r>
              <a:rPr sz="750" spc="-45" dirty="0">
                <a:solidFill>
                  <a:srgbClr val="595959"/>
                </a:solidFill>
                <a:latin typeface="Arial"/>
                <a:cs typeface="Arial"/>
              </a:rPr>
              <a:t> </a:t>
            </a:r>
            <a:r>
              <a:rPr sz="750" spc="-5" dirty="0">
                <a:solidFill>
                  <a:srgbClr val="595959"/>
                </a:solidFill>
                <a:latin typeface="Arial"/>
                <a:cs typeface="Arial"/>
              </a:rPr>
              <a:t>As</a:t>
            </a:r>
            <a:r>
              <a:rPr sz="750" dirty="0">
                <a:solidFill>
                  <a:srgbClr val="595959"/>
                </a:solidFill>
                <a:latin typeface="Arial"/>
                <a:cs typeface="Arial"/>
              </a:rPr>
              <a:t> the</a:t>
            </a:r>
            <a:r>
              <a:rPr sz="750" spc="-5" dirty="0">
                <a:solidFill>
                  <a:srgbClr val="595959"/>
                </a:solidFill>
                <a:latin typeface="Arial"/>
                <a:cs typeface="Arial"/>
              </a:rPr>
              <a:t> ultimat</a:t>
            </a:r>
            <a:r>
              <a:rPr sz="750" dirty="0">
                <a:solidFill>
                  <a:srgbClr val="595959"/>
                </a:solidFill>
                <a:latin typeface="Arial"/>
                <a:cs typeface="Arial"/>
              </a:rPr>
              <a:t>e </a:t>
            </a:r>
            <a:r>
              <a:rPr sz="750" spc="-5" dirty="0">
                <a:solidFill>
                  <a:srgbClr val="595959"/>
                </a:solidFill>
                <a:latin typeface="Arial"/>
                <a:cs typeface="Arial"/>
              </a:rPr>
              <a:t>goa</a:t>
            </a:r>
            <a:r>
              <a:rPr sz="750" dirty="0">
                <a:solidFill>
                  <a:srgbClr val="595959"/>
                </a:solidFill>
                <a:latin typeface="Arial"/>
                <a:cs typeface="Arial"/>
              </a:rPr>
              <a:t>l </a:t>
            </a:r>
            <a:r>
              <a:rPr sz="750" spc="-10" dirty="0">
                <a:solidFill>
                  <a:srgbClr val="595959"/>
                </a:solidFill>
                <a:latin typeface="Arial"/>
                <a:cs typeface="Arial"/>
              </a:rPr>
              <a:t>o</a:t>
            </a:r>
            <a:r>
              <a:rPr sz="750" spc="-5" dirty="0">
                <a:solidFill>
                  <a:srgbClr val="595959"/>
                </a:solidFill>
                <a:latin typeface="Arial"/>
                <a:cs typeface="Arial"/>
              </a:rPr>
              <a:t>f</a:t>
            </a:r>
            <a:r>
              <a:rPr sz="750" dirty="0">
                <a:solidFill>
                  <a:srgbClr val="595959"/>
                </a:solidFill>
                <a:latin typeface="Arial"/>
                <a:cs typeface="Arial"/>
              </a:rPr>
              <a:t> </a:t>
            </a:r>
            <a:r>
              <a:rPr sz="750" spc="-5" dirty="0">
                <a:solidFill>
                  <a:srgbClr val="595959"/>
                </a:solidFill>
                <a:latin typeface="Arial"/>
                <a:cs typeface="Arial"/>
              </a:rPr>
              <a:t>enterpris</a:t>
            </a:r>
            <a:r>
              <a:rPr sz="750" dirty="0">
                <a:solidFill>
                  <a:srgbClr val="595959"/>
                </a:solidFill>
                <a:latin typeface="Arial"/>
                <a:cs typeface="Arial"/>
              </a:rPr>
              <a:t>e </a:t>
            </a:r>
            <a:r>
              <a:rPr sz="750" spc="-5" dirty="0">
                <a:solidFill>
                  <a:srgbClr val="595959"/>
                </a:solidFill>
                <a:latin typeface="Arial"/>
                <a:cs typeface="Arial"/>
              </a:rPr>
              <a:t>development, </a:t>
            </a:r>
            <a:r>
              <a:rPr sz="750" dirty="0">
                <a:solidFill>
                  <a:srgbClr val="595959"/>
                </a:solidFill>
                <a:latin typeface="Arial"/>
                <a:cs typeface="Arial"/>
              </a:rPr>
              <a:t>so</a:t>
            </a:r>
            <a:r>
              <a:rPr sz="750" spc="-5" dirty="0">
                <a:solidFill>
                  <a:srgbClr val="595959"/>
                </a:solidFill>
                <a:latin typeface="Arial"/>
                <a:cs typeface="Arial"/>
              </a:rPr>
              <a:t> a</a:t>
            </a:r>
            <a:r>
              <a:rPr sz="750" dirty="0">
                <a:solidFill>
                  <a:srgbClr val="595959"/>
                </a:solidFill>
                <a:latin typeface="Arial"/>
                <a:cs typeface="Arial"/>
              </a:rPr>
              <a:t>s </a:t>
            </a:r>
            <a:r>
              <a:rPr sz="750" spc="-5" dirty="0">
                <a:solidFill>
                  <a:srgbClr val="595959"/>
                </a:solidFill>
                <a:latin typeface="Arial"/>
                <a:cs typeface="Arial"/>
              </a:rPr>
              <a:t>to </a:t>
            </a:r>
            <a:r>
              <a:rPr sz="750" dirty="0">
                <a:solidFill>
                  <a:srgbClr val="595959"/>
                </a:solidFill>
                <a:latin typeface="Arial"/>
                <a:cs typeface="Arial"/>
              </a:rPr>
              <a:t>realize</a:t>
            </a:r>
            <a:r>
              <a:rPr sz="750" spc="-5" dirty="0">
                <a:solidFill>
                  <a:srgbClr val="595959"/>
                </a:solidFill>
                <a:latin typeface="Arial"/>
                <a:cs typeface="Arial"/>
              </a:rPr>
              <a:t> </a:t>
            </a:r>
            <a:r>
              <a:rPr sz="750" dirty="0">
                <a:solidFill>
                  <a:srgbClr val="595959"/>
                </a:solidFill>
                <a:latin typeface="Arial"/>
                <a:cs typeface="Arial"/>
              </a:rPr>
              <a:t>the</a:t>
            </a:r>
            <a:r>
              <a:rPr sz="750" spc="-5" dirty="0">
                <a:solidFill>
                  <a:srgbClr val="595959"/>
                </a:solidFill>
                <a:latin typeface="Arial"/>
                <a:cs typeface="Arial"/>
              </a:rPr>
              <a:t> interdependence</a:t>
            </a:r>
            <a:r>
              <a:rPr sz="750" dirty="0">
                <a:solidFill>
                  <a:srgbClr val="595959"/>
                </a:solidFill>
                <a:latin typeface="Arial"/>
                <a:cs typeface="Arial"/>
              </a:rPr>
              <a:t>, mutual</a:t>
            </a:r>
            <a:r>
              <a:rPr sz="750" spc="-5" dirty="0">
                <a:solidFill>
                  <a:srgbClr val="595959"/>
                </a:solidFill>
                <a:latin typeface="Arial"/>
                <a:cs typeface="Arial"/>
              </a:rPr>
              <a:t> benefi</a:t>
            </a:r>
            <a:r>
              <a:rPr sz="750" dirty="0">
                <a:solidFill>
                  <a:srgbClr val="595959"/>
                </a:solidFill>
                <a:latin typeface="Arial"/>
                <a:cs typeface="Arial"/>
              </a:rPr>
              <a:t>t </a:t>
            </a:r>
            <a:r>
              <a:rPr sz="750" spc="-5" dirty="0">
                <a:solidFill>
                  <a:srgbClr val="595959"/>
                </a:solidFill>
                <a:latin typeface="Arial"/>
                <a:cs typeface="Arial"/>
              </a:rPr>
              <a:t>an</a:t>
            </a:r>
            <a:r>
              <a:rPr sz="750" dirty="0">
                <a:solidFill>
                  <a:srgbClr val="595959"/>
                </a:solidFill>
                <a:latin typeface="Arial"/>
                <a:cs typeface="Arial"/>
              </a:rPr>
              <a:t>d </a:t>
            </a:r>
            <a:r>
              <a:rPr sz="750" spc="-5" dirty="0">
                <a:solidFill>
                  <a:srgbClr val="595959"/>
                </a:solidFill>
                <a:latin typeface="Arial"/>
                <a:cs typeface="Arial"/>
              </a:rPr>
              <a:t>win-wi</a:t>
            </a:r>
            <a:r>
              <a:rPr sz="750" dirty="0">
                <a:solidFill>
                  <a:srgbClr val="595959"/>
                </a:solidFill>
                <a:latin typeface="Arial"/>
                <a:cs typeface="Arial"/>
              </a:rPr>
              <a:t>n </a:t>
            </a:r>
            <a:r>
              <a:rPr sz="750" spc="-5" dirty="0">
                <a:solidFill>
                  <a:srgbClr val="595959"/>
                </a:solidFill>
                <a:latin typeface="Arial"/>
                <a:cs typeface="Arial"/>
              </a:rPr>
              <a:t>amon</a:t>
            </a:r>
            <a:r>
              <a:rPr sz="750" dirty="0">
                <a:solidFill>
                  <a:srgbClr val="595959"/>
                </a:solidFill>
                <a:latin typeface="Arial"/>
                <a:cs typeface="Arial"/>
              </a:rPr>
              <a:t>g </a:t>
            </a:r>
            <a:r>
              <a:rPr sz="750" spc="-5" dirty="0">
                <a:solidFill>
                  <a:srgbClr val="595959"/>
                </a:solidFill>
                <a:latin typeface="Arial"/>
                <a:cs typeface="Arial"/>
              </a:rPr>
              <a:t>employees</a:t>
            </a:r>
            <a:r>
              <a:rPr sz="750" dirty="0">
                <a:solidFill>
                  <a:srgbClr val="595959"/>
                </a:solidFill>
                <a:latin typeface="Arial"/>
                <a:cs typeface="Arial"/>
              </a:rPr>
              <a:t>, </a:t>
            </a:r>
            <a:r>
              <a:rPr sz="750" spc="-5" dirty="0">
                <a:solidFill>
                  <a:srgbClr val="595959"/>
                </a:solidFill>
                <a:latin typeface="Arial"/>
                <a:cs typeface="Arial"/>
              </a:rPr>
              <a:t>enterprises an</a:t>
            </a:r>
            <a:r>
              <a:rPr sz="750" dirty="0">
                <a:solidFill>
                  <a:srgbClr val="595959"/>
                </a:solidFill>
                <a:latin typeface="Arial"/>
                <a:cs typeface="Arial"/>
              </a:rPr>
              <a:t>d value</a:t>
            </a:r>
            <a:r>
              <a:rPr sz="750" spc="-5" dirty="0">
                <a:solidFill>
                  <a:srgbClr val="595959"/>
                </a:solidFill>
                <a:latin typeface="Arial"/>
                <a:cs typeface="Arial"/>
              </a:rPr>
              <a:t> </a:t>
            </a:r>
            <a:r>
              <a:rPr sz="750" dirty="0">
                <a:solidFill>
                  <a:srgbClr val="595959"/>
                </a:solidFill>
                <a:latin typeface="Arial"/>
                <a:cs typeface="Arial"/>
              </a:rPr>
              <a:t>chains.</a:t>
            </a:r>
            <a:endParaRPr sz="750" dirty="0">
              <a:latin typeface="Arial"/>
              <a:cs typeface="Arial"/>
            </a:endParaRPr>
          </a:p>
        </p:txBody>
      </p:sp>
      <p:sp>
        <p:nvSpPr>
          <p:cNvPr id="9" name="object 9"/>
          <p:cNvSpPr txBox="1"/>
          <p:nvPr/>
        </p:nvSpPr>
        <p:spPr>
          <a:xfrm>
            <a:off x="5188606" y="4581525"/>
            <a:ext cx="1621155" cy="152400"/>
          </a:xfrm>
          <a:prstGeom prst="rect">
            <a:avLst/>
          </a:prstGeom>
        </p:spPr>
        <p:txBody>
          <a:bodyPr vert="horz" wrap="square" lIns="0" tIns="0" rIns="0" bIns="0" rtlCol="0">
            <a:spAutoFit/>
          </a:bodyPr>
          <a:lstStyle/>
          <a:p>
            <a:pPr marL="12700">
              <a:lnSpc>
                <a:spcPct val="100000"/>
              </a:lnSpc>
            </a:pPr>
            <a:r>
              <a:rPr sz="1000" spc="-5" dirty="0" smtClean="0">
                <a:solidFill>
                  <a:srgbClr val="595959"/>
                </a:solidFill>
                <a:latin typeface="Arial"/>
                <a:cs typeface="Arial"/>
              </a:rPr>
              <a:t>Factory </a:t>
            </a:r>
            <a:r>
              <a:rPr lang="en-US" sz="1000" spc="-5" dirty="0" smtClean="0">
                <a:solidFill>
                  <a:srgbClr val="595959"/>
                </a:solidFill>
                <a:latin typeface="Arial"/>
                <a:cs typeface="Arial"/>
              </a:rPr>
              <a:t>in China</a:t>
            </a:r>
            <a:endParaRPr sz="1000" dirty="0">
              <a:latin typeface="Arial"/>
              <a:cs typeface="Arial"/>
            </a:endParaRPr>
          </a:p>
        </p:txBody>
      </p:sp>
      <p:sp>
        <p:nvSpPr>
          <p:cNvPr id="11" name="object 11"/>
          <p:cNvSpPr/>
          <p:nvPr/>
        </p:nvSpPr>
        <p:spPr>
          <a:xfrm>
            <a:off x="5075580" y="1109078"/>
            <a:ext cx="4068419" cy="47552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80243" y="1139264"/>
            <a:ext cx="4498340" cy="3613785"/>
          </a:xfrm>
          <a:custGeom>
            <a:avLst/>
            <a:gdLst/>
            <a:ahLst/>
            <a:cxnLst/>
            <a:rect l="l" t="t" r="r" b="b"/>
            <a:pathLst>
              <a:path w="4498340" h="3613785">
                <a:moveTo>
                  <a:pt x="0" y="0"/>
                </a:moveTo>
                <a:lnTo>
                  <a:pt x="4498238" y="0"/>
                </a:lnTo>
                <a:lnTo>
                  <a:pt x="4498238" y="3613576"/>
                </a:lnTo>
                <a:lnTo>
                  <a:pt x="0" y="3613576"/>
                </a:lnTo>
                <a:lnTo>
                  <a:pt x="0" y="0"/>
                </a:lnTo>
                <a:close/>
              </a:path>
            </a:pathLst>
          </a:custGeom>
          <a:ln w="12693">
            <a:solidFill>
              <a:srgbClr val="1B7FD2"/>
            </a:solidFill>
          </a:ln>
        </p:spPr>
        <p:txBody>
          <a:bodyPr wrap="square" lIns="0" tIns="0" rIns="0" bIns="0" rtlCol="0"/>
          <a:lstStyle/>
          <a:p>
            <a:endParaRPr/>
          </a:p>
        </p:txBody>
      </p:sp>
      <p:sp>
        <p:nvSpPr>
          <p:cNvPr id="13" name="object 13"/>
          <p:cNvSpPr/>
          <p:nvPr/>
        </p:nvSpPr>
        <p:spPr>
          <a:xfrm>
            <a:off x="539551" y="1257615"/>
            <a:ext cx="180340" cy="0"/>
          </a:xfrm>
          <a:custGeom>
            <a:avLst/>
            <a:gdLst/>
            <a:ahLst/>
            <a:cxnLst/>
            <a:rect l="l" t="t" r="r" b="b"/>
            <a:pathLst>
              <a:path w="180340">
                <a:moveTo>
                  <a:pt x="0" y="0"/>
                </a:moveTo>
                <a:lnTo>
                  <a:pt x="179908" y="1"/>
                </a:lnTo>
              </a:path>
            </a:pathLst>
          </a:custGeom>
          <a:ln w="19040">
            <a:solidFill>
              <a:srgbClr val="0484D1"/>
            </a:solidFill>
          </a:ln>
        </p:spPr>
        <p:txBody>
          <a:bodyPr wrap="square" lIns="0" tIns="0" rIns="0" bIns="0" rtlCol="0"/>
          <a:lstStyle/>
          <a:p>
            <a:endParaRPr/>
          </a:p>
        </p:txBody>
      </p:sp>
      <p:sp>
        <p:nvSpPr>
          <p:cNvPr id="14" name="object 14"/>
          <p:cNvSpPr/>
          <p:nvPr/>
        </p:nvSpPr>
        <p:spPr>
          <a:xfrm>
            <a:off x="629550" y="1167615"/>
            <a:ext cx="0" cy="180340"/>
          </a:xfrm>
          <a:custGeom>
            <a:avLst/>
            <a:gdLst/>
            <a:ahLst/>
            <a:cxnLst/>
            <a:rect l="l" t="t" r="r" b="b"/>
            <a:pathLst>
              <a:path h="180340">
                <a:moveTo>
                  <a:pt x="1" y="0"/>
                </a:moveTo>
                <a:lnTo>
                  <a:pt x="0" y="179908"/>
                </a:lnTo>
              </a:path>
            </a:pathLst>
          </a:custGeom>
          <a:ln w="19040">
            <a:solidFill>
              <a:srgbClr val="0484D1"/>
            </a:solidFill>
          </a:ln>
        </p:spPr>
        <p:txBody>
          <a:bodyPr wrap="square" lIns="0" tIns="0" rIns="0" bIns="0" rtlCol="0"/>
          <a:lstStyle/>
          <a:p>
            <a:endParaRPr/>
          </a:p>
        </p:txBody>
      </p:sp>
      <p:sp>
        <p:nvSpPr>
          <p:cNvPr id="15" name="object 15"/>
          <p:cNvSpPr txBox="1"/>
          <p:nvPr/>
        </p:nvSpPr>
        <p:spPr>
          <a:xfrm>
            <a:off x="5288602" y="1219628"/>
            <a:ext cx="3361690" cy="767715"/>
          </a:xfrm>
          <a:prstGeom prst="rect">
            <a:avLst/>
          </a:prstGeom>
        </p:spPr>
        <p:txBody>
          <a:bodyPr vert="horz" wrap="square" lIns="0" tIns="0" rIns="0" bIns="0" rtlCol="0">
            <a:spAutoFit/>
          </a:bodyPr>
          <a:lstStyle/>
          <a:p>
            <a:pPr marL="12700" marR="5080">
              <a:lnSpc>
                <a:spcPts val="1000"/>
              </a:lnSpc>
            </a:pPr>
            <a:r>
              <a:rPr sz="900" dirty="0">
                <a:solidFill>
                  <a:srgbClr val="FFFFFF"/>
                </a:solidFill>
                <a:latin typeface="Arial"/>
                <a:cs typeface="Arial"/>
              </a:rPr>
              <a:t>Focus</a:t>
            </a:r>
            <a:r>
              <a:rPr sz="900" spc="-5" dirty="0">
                <a:solidFill>
                  <a:srgbClr val="FFFFFF"/>
                </a:solidFill>
                <a:latin typeface="Arial"/>
                <a:cs typeface="Arial"/>
              </a:rPr>
              <a:t> o</a:t>
            </a:r>
            <a:r>
              <a:rPr sz="900" dirty="0">
                <a:solidFill>
                  <a:srgbClr val="FFFFFF"/>
                </a:solidFill>
                <a:latin typeface="Arial"/>
                <a:cs typeface="Arial"/>
              </a:rPr>
              <a:t>n social</a:t>
            </a:r>
            <a:r>
              <a:rPr sz="900" spc="-5" dirty="0">
                <a:solidFill>
                  <a:srgbClr val="FFFFFF"/>
                </a:solidFill>
                <a:latin typeface="Arial"/>
                <a:cs typeface="Arial"/>
              </a:rPr>
              <a:t> </a:t>
            </a:r>
            <a:r>
              <a:rPr sz="900" dirty="0">
                <a:solidFill>
                  <a:srgbClr val="FFFFFF"/>
                </a:solidFill>
                <a:latin typeface="Arial"/>
                <a:cs typeface="Arial"/>
              </a:rPr>
              <a:t>responsibility</a:t>
            </a:r>
            <a:r>
              <a:rPr sz="900" spc="-5" dirty="0">
                <a:solidFill>
                  <a:srgbClr val="FFFFFF"/>
                </a:solidFill>
                <a:latin typeface="Arial"/>
                <a:cs typeface="Arial"/>
              </a:rPr>
              <a:t> an</a:t>
            </a:r>
            <a:r>
              <a:rPr sz="900" dirty="0">
                <a:solidFill>
                  <a:srgbClr val="FFFFFF"/>
                </a:solidFill>
                <a:latin typeface="Arial"/>
                <a:cs typeface="Arial"/>
              </a:rPr>
              <a:t>d </a:t>
            </a:r>
            <a:r>
              <a:rPr sz="900" spc="-5" dirty="0">
                <a:solidFill>
                  <a:srgbClr val="FFFFFF"/>
                </a:solidFill>
                <a:latin typeface="Arial"/>
                <a:cs typeface="Arial"/>
              </a:rPr>
              <a:t>advocat</a:t>
            </a:r>
            <a:r>
              <a:rPr sz="900" dirty="0">
                <a:solidFill>
                  <a:srgbClr val="FFFFFF"/>
                </a:solidFill>
                <a:latin typeface="Arial"/>
                <a:cs typeface="Arial"/>
              </a:rPr>
              <a:t>e a</a:t>
            </a:r>
            <a:r>
              <a:rPr sz="900" spc="-5" dirty="0">
                <a:solidFill>
                  <a:srgbClr val="FFFFFF"/>
                </a:solidFill>
                <a:latin typeface="Arial"/>
                <a:cs typeface="Arial"/>
              </a:rPr>
              <a:t> win-wi</a:t>
            </a:r>
            <a:r>
              <a:rPr sz="900" dirty="0">
                <a:solidFill>
                  <a:srgbClr val="FFFFFF"/>
                </a:solidFill>
                <a:latin typeface="Arial"/>
                <a:cs typeface="Arial"/>
              </a:rPr>
              <a:t>n situation</a:t>
            </a:r>
            <a:r>
              <a:rPr sz="900" spc="-5" dirty="0">
                <a:solidFill>
                  <a:srgbClr val="FFFFFF"/>
                </a:solidFill>
                <a:latin typeface="Arial"/>
                <a:cs typeface="Arial"/>
              </a:rPr>
              <a:t> for enterprises</a:t>
            </a:r>
            <a:endParaRPr sz="900" dirty="0">
              <a:latin typeface="Arial"/>
              <a:cs typeface="Arial"/>
            </a:endParaRPr>
          </a:p>
          <a:p>
            <a:pPr>
              <a:lnSpc>
                <a:spcPct val="100000"/>
              </a:lnSpc>
            </a:pPr>
            <a:endParaRPr sz="900" dirty="0">
              <a:latin typeface="Times New Roman"/>
              <a:cs typeface="Times New Roman"/>
            </a:endParaRPr>
          </a:p>
          <a:p>
            <a:pPr marL="12700">
              <a:lnSpc>
                <a:spcPct val="100000"/>
              </a:lnSpc>
              <a:spcBef>
                <a:spcPts val="685"/>
              </a:spcBef>
            </a:pPr>
            <a:endParaRPr sz="1800" dirty="0">
              <a:latin typeface="Calibri"/>
              <a:cs typeface="Calibri"/>
            </a:endParaRPr>
          </a:p>
        </p:txBody>
      </p:sp>
      <p:sp>
        <p:nvSpPr>
          <p:cNvPr id="16" name="object 16"/>
          <p:cNvSpPr/>
          <p:nvPr/>
        </p:nvSpPr>
        <p:spPr>
          <a:xfrm>
            <a:off x="5083149" y="1809750"/>
            <a:ext cx="3794173" cy="2666999"/>
          </a:xfrm>
          <a:prstGeom prst="rect">
            <a:avLst/>
          </a:prstGeom>
          <a:blipFill>
            <a:blip r:embed="rId5" cstate="print"/>
            <a:stretch>
              <a:fillRect/>
            </a:stretch>
          </a:blipFill>
        </p:spPr>
        <p:txBody>
          <a:bodyPr wrap="square" lIns="0" tIns="0" rIns="0" bIns="0" rtlCol="0"/>
          <a:lstStyle/>
          <a:p>
            <a:endParaRPr/>
          </a:p>
        </p:txBody>
      </p:sp>
      <p:sp>
        <p:nvSpPr>
          <p:cNvPr id="17" name="object 17"/>
          <p:cNvSpPr txBox="1">
            <a:spLocks noGrp="1"/>
          </p:cNvSpPr>
          <p:nvPr>
            <p:ph type="title"/>
          </p:nvPr>
        </p:nvSpPr>
        <p:spPr>
          <a:xfrm>
            <a:off x="190366" y="425607"/>
            <a:ext cx="4788217" cy="307777"/>
          </a:xfrm>
          <a:prstGeom prst="rect">
            <a:avLst/>
          </a:prstGeom>
        </p:spPr>
        <p:txBody>
          <a:bodyPr vert="horz" wrap="square" lIns="0" tIns="0" rIns="0" bIns="0" rtlCol="0">
            <a:spAutoFit/>
          </a:bodyPr>
          <a:lstStyle/>
          <a:p>
            <a:pPr marL="252729">
              <a:lnSpc>
                <a:spcPct val="100000"/>
              </a:lnSpc>
            </a:pPr>
            <a:r>
              <a:rPr lang="en-US" dirty="0" smtClean="0">
                <a:latin typeface="宋体"/>
                <a:cs typeface="宋体"/>
              </a:rPr>
              <a:t>VTP</a:t>
            </a:r>
            <a:r>
              <a:rPr dirty="0" smtClean="0">
                <a:latin typeface="宋体"/>
                <a:cs typeface="宋体"/>
              </a:rPr>
              <a:t> </a:t>
            </a:r>
            <a:r>
              <a:rPr spc="-10" dirty="0"/>
              <a:t>long</a:t>
            </a:r>
            <a:r>
              <a:rPr spc="-5" dirty="0"/>
              <a:t> </a:t>
            </a:r>
            <a:r>
              <a:rPr spc="-15" dirty="0"/>
              <a:t>shaf</a:t>
            </a:r>
            <a:r>
              <a:rPr spc="-10" dirty="0"/>
              <a:t>t</a:t>
            </a:r>
            <a:r>
              <a:rPr dirty="0"/>
              <a:t> </a:t>
            </a:r>
            <a:r>
              <a:rPr spc="-10" dirty="0"/>
              <a:t>vertical</a:t>
            </a:r>
            <a:r>
              <a:rPr dirty="0"/>
              <a:t> </a:t>
            </a:r>
            <a:r>
              <a:rPr spc="-10" dirty="0"/>
              <a:t>drainage</a:t>
            </a:r>
            <a:r>
              <a:rPr dirty="0"/>
              <a:t> </a:t>
            </a:r>
            <a:r>
              <a:rPr spc="-15" dirty="0"/>
              <a:t>pump</a:t>
            </a:r>
          </a:p>
        </p:txBody>
      </p:sp>
      <p:pic>
        <p:nvPicPr>
          <p:cNvPr id="18" name="Picture 17"/>
          <p:cNvPicPr>
            <a:picLocks noChangeAspect="1"/>
          </p:cNvPicPr>
          <p:nvPr/>
        </p:nvPicPr>
        <p:blipFill>
          <a:blip r:embed="rId6"/>
          <a:stretch>
            <a:fillRect/>
          </a:stretch>
        </p:blipFill>
        <p:spPr>
          <a:xfrm>
            <a:off x="7315200" y="57174"/>
            <a:ext cx="1789843" cy="52576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2106" y="6267028"/>
            <a:ext cx="974362" cy="3868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82004" y="218403"/>
            <a:ext cx="180340" cy="180340"/>
          </a:xfrm>
          <a:custGeom>
            <a:avLst/>
            <a:gdLst/>
            <a:ahLst/>
            <a:cxnLst/>
            <a:rect l="l" t="t" r="r" b="b"/>
            <a:pathLst>
              <a:path w="180339" h="180340">
                <a:moveTo>
                  <a:pt x="89664" y="0"/>
                </a:moveTo>
                <a:lnTo>
                  <a:pt x="48442" y="10146"/>
                </a:lnTo>
                <a:lnTo>
                  <a:pt x="17286" y="36949"/>
                </a:lnTo>
                <a:lnTo>
                  <a:pt x="1167" y="75437"/>
                </a:lnTo>
                <a:lnTo>
                  <a:pt x="0" y="91019"/>
                </a:lnTo>
                <a:lnTo>
                  <a:pt x="1320" y="105476"/>
                </a:lnTo>
                <a:lnTo>
                  <a:pt x="17750" y="143615"/>
                </a:lnTo>
                <a:lnTo>
                  <a:pt x="49174" y="170092"/>
                </a:lnTo>
                <a:lnTo>
                  <a:pt x="90821" y="180005"/>
                </a:lnTo>
                <a:lnTo>
                  <a:pt x="105305" y="178712"/>
                </a:lnTo>
                <a:lnTo>
                  <a:pt x="143519" y="162331"/>
                </a:lnTo>
                <a:lnTo>
                  <a:pt x="170053" y="130953"/>
                </a:lnTo>
                <a:lnTo>
                  <a:pt x="179989" y="89402"/>
                </a:lnTo>
                <a:lnTo>
                  <a:pt x="178727" y="74887"/>
                </a:lnTo>
                <a:lnTo>
                  <a:pt x="162409" y="36578"/>
                </a:lnTo>
                <a:lnTo>
                  <a:pt x="131093" y="9968"/>
                </a:lnTo>
                <a:lnTo>
                  <a:pt x="89664" y="0"/>
                </a:lnTo>
                <a:close/>
              </a:path>
            </a:pathLst>
          </a:custGeom>
          <a:solidFill>
            <a:srgbClr val="FFFFFF"/>
          </a:solidFill>
        </p:spPr>
        <p:txBody>
          <a:bodyPr wrap="square" lIns="0" tIns="0" rIns="0" bIns="0" rtlCol="0"/>
          <a:lstStyle/>
          <a:p>
            <a:endParaRPr/>
          </a:p>
        </p:txBody>
      </p:sp>
      <p:sp>
        <p:nvSpPr>
          <p:cNvPr id="6" name="object 6"/>
          <p:cNvSpPr/>
          <p:nvPr/>
        </p:nvSpPr>
        <p:spPr>
          <a:xfrm>
            <a:off x="1846844" y="254420"/>
            <a:ext cx="72390" cy="108585"/>
          </a:xfrm>
          <a:custGeom>
            <a:avLst/>
            <a:gdLst/>
            <a:ahLst/>
            <a:cxnLst/>
            <a:rect l="l" t="t" r="r" b="b"/>
            <a:pathLst>
              <a:path w="72389" h="108585">
                <a:moveTo>
                  <a:pt x="36004" y="0"/>
                </a:moveTo>
                <a:lnTo>
                  <a:pt x="0" y="0"/>
                </a:lnTo>
                <a:lnTo>
                  <a:pt x="36004" y="54000"/>
                </a:lnTo>
                <a:lnTo>
                  <a:pt x="0" y="108000"/>
                </a:lnTo>
                <a:lnTo>
                  <a:pt x="36004" y="108000"/>
                </a:lnTo>
                <a:lnTo>
                  <a:pt x="71996" y="54000"/>
                </a:lnTo>
                <a:lnTo>
                  <a:pt x="36004" y="0"/>
                </a:lnTo>
                <a:close/>
              </a:path>
            </a:pathLst>
          </a:custGeom>
          <a:solidFill>
            <a:srgbClr val="0484D1"/>
          </a:solidFill>
        </p:spPr>
        <p:txBody>
          <a:bodyPr wrap="square" lIns="0" tIns="0" rIns="0" bIns="0" rtlCol="0"/>
          <a:lstStyle/>
          <a:p>
            <a:endParaRPr/>
          </a:p>
        </p:txBody>
      </p:sp>
      <p:sp>
        <p:nvSpPr>
          <p:cNvPr id="10" name="object 10"/>
          <p:cNvSpPr txBox="1"/>
          <p:nvPr/>
        </p:nvSpPr>
        <p:spPr>
          <a:xfrm>
            <a:off x="2313621" y="3426698"/>
            <a:ext cx="2058670" cy="1107996"/>
          </a:xfrm>
          <a:prstGeom prst="rect">
            <a:avLst/>
          </a:prstGeom>
        </p:spPr>
        <p:txBody>
          <a:bodyPr vert="horz" wrap="square" lIns="0" tIns="0" rIns="0" bIns="0" rtlCol="0">
            <a:spAutoFit/>
          </a:bodyPr>
          <a:lstStyle/>
          <a:p>
            <a:pPr marL="12700">
              <a:lnSpc>
                <a:spcPct val="100000"/>
              </a:lnSpc>
            </a:pPr>
            <a:endParaRPr lang="en-US" sz="3600" spc="-25" dirty="0" smtClean="0">
              <a:solidFill>
                <a:srgbClr val="175BBE"/>
              </a:solidFill>
              <a:latin typeface="Arial"/>
              <a:cs typeface="Arial"/>
            </a:endParaRPr>
          </a:p>
          <a:p>
            <a:pPr marL="12700">
              <a:lnSpc>
                <a:spcPct val="100000"/>
              </a:lnSpc>
            </a:pPr>
            <a:r>
              <a:rPr sz="3600" spc="-25" dirty="0" smtClean="0">
                <a:solidFill>
                  <a:srgbClr val="175BBE"/>
                </a:solidFill>
                <a:latin typeface="Arial"/>
                <a:cs typeface="Arial"/>
              </a:rPr>
              <a:t>P</a:t>
            </a:r>
            <a:r>
              <a:rPr sz="3600" spc="-400" dirty="0" smtClean="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d</a:t>
            </a:r>
            <a:r>
              <a:rPr sz="3600" spc="-405" dirty="0">
                <a:solidFill>
                  <a:srgbClr val="175BBE"/>
                </a:solidFill>
                <a:latin typeface="Arial"/>
                <a:cs typeface="Arial"/>
              </a:rPr>
              <a:t> </a:t>
            </a:r>
            <a:r>
              <a:rPr sz="3600" dirty="0">
                <a:solidFill>
                  <a:srgbClr val="175BBE"/>
                </a:solidFill>
                <a:latin typeface="Arial"/>
                <a:cs typeface="Arial"/>
              </a:rPr>
              <a:t>u</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spc="-10" dirty="0">
                <a:solidFill>
                  <a:srgbClr val="175BBE"/>
                </a:solidFill>
                <a:latin typeface="Arial"/>
                <a:cs typeface="Arial"/>
              </a:rPr>
              <a:t>t</a:t>
            </a:r>
            <a:endParaRPr sz="3600" dirty="0">
              <a:latin typeface="Arial"/>
              <a:cs typeface="Arial"/>
            </a:endParaRPr>
          </a:p>
        </p:txBody>
      </p:sp>
      <p:sp>
        <p:nvSpPr>
          <p:cNvPr id="11" name="object 11"/>
          <p:cNvSpPr txBox="1"/>
          <p:nvPr/>
        </p:nvSpPr>
        <p:spPr>
          <a:xfrm>
            <a:off x="4626093" y="3426698"/>
            <a:ext cx="3074670" cy="1107996"/>
          </a:xfrm>
          <a:prstGeom prst="rect">
            <a:avLst/>
          </a:prstGeom>
        </p:spPr>
        <p:txBody>
          <a:bodyPr vert="horz" wrap="square" lIns="0" tIns="0" rIns="0" bIns="0" rtlCol="0">
            <a:spAutoFit/>
          </a:bodyPr>
          <a:lstStyle/>
          <a:p>
            <a:pPr marL="12700">
              <a:lnSpc>
                <a:spcPct val="100000"/>
              </a:lnSpc>
            </a:pPr>
            <a:endParaRPr lang="en-US" sz="3600" dirty="0" smtClean="0">
              <a:solidFill>
                <a:srgbClr val="175BBE"/>
              </a:solidFill>
              <a:latin typeface="Arial"/>
              <a:cs typeface="Arial"/>
            </a:endParaRPr>
          </a:p>
          <a:p>
            <a:pPr marL="12700">
              <a:lnSpc>
                <a:spcPct val="100000"/>
              </a:lnSpc>
            </a:pPr>
            <a:r>
              <a:rPr sz="3600" dirty="0" smtClean="0">
                <a:solidFill>
                  <a:srgbClr val="175BBE"/>
                </a:solidFill>
                <a:latin typeface="Arial"/>
                <a:cs typeface="Arial"/>
              </a:rPr>
              <a:t>D</a:t>
            </a:r>
            <a:r>
              <a:rPr sz="3600" spc="-400" dirty="0" smtClean="0">
                <a:solidFill>
                  <a:srgbClr val="175BBE"/>
                </a:solidFill>
                <a:latin typeface="Arial"/>
                <a:cs typeface="Arial"/>
              </a:rPr>
              <a:t> </a:t>
            </a:r>
            <a:r>
              <a:rPr sz="3600" dirty="0">
                <a:solidFill>
                  <a:srgbClr val="175BBE"/>
                </a:solidFill>
                <a:latin typeface="Arial"/>
                <a:cs typeface="Arial"/>
              </a:rPr>
              <a:t>e</a:t>
            </a:r>
            <a:r>
              <a:rPr sz="3600" spc="-405" dirty="0">
                <a:solidFill>
                  <a:srgbClr val="175BBE"/>
                </a:solidFill>
                <a:latin typeface="Arial"/>
                <a:cs typeface="Arial"/>
              </a:rPr>
              <a:t> </a:t>
            </a:r>
            <a:r>
              <a:rPr sz="3600" dirty="0">
                <a:solidFill>
                  <a:srgbClr val="175BBE"/>
                </a:solidFill>
                <a:latin typeface="Arial"/>
                <a:cs typeface="Arial"/>
              </a:rPr>
              <a:t>s</a:t>
            </a:r>
            <a:r>
              <a:rPr sz="3600" spc="-405" dirty="0">
                <a:solidFill>
                  <a:srgbClr val="175BBE"/>
                </a:solidFill>
                <a:latin typeface="Arial"/>
                <a:cs typeface="Arial"/>
              </a:rPr>
              <a:t> </a:t>
            </a:r>
            <a:r>
              <a:rPr sz="3600" dirty="0">
                <a:solidFill>
                  <a:srgbClr val="175BBE"/>
                </a:solidFill>
                <a:latin typeface="Arial"/>
                <a:cs typeface="Arial"/>
              </a:rPr>
              <a:t>c</a:t>
            </a:r>
            <a:r>
              <a:rPr sz="3600" spc="-405" dirty="0">
                <a:solidFill>
                  <a:srgbClr val="175BBE"/>
                </a:solidFill>
                <a:latin typeface="Arial"/>
                <a:cs typeface="Arial"/>
              </a:rPr>
              <a:t> </a:t>
            </a:r>
            <a:r>
              <a:rPr sz="3600" dirty="0">
                <a:solidFill>
                  <a:srgbClr val="175BBE"/>
                </a:solidFill>
                <a:latin typeface="Arial"/>
                <a:cs typeface="Arial"/>
              </a:rPr>
              <a:t>r</a:t>
            </a:r>
            <a:r>
              <a:rPr sz="3600" spc="-405" dirty="0">
                <a:solidFill>
                  <a:srgbClr val="175BBE"/>
                </a:solidFill>
                <a:latin typeface="Arial"/>
                <a:cs typeface="Arial"/>
              </a:rPr>
              <a:t> </a:t>
            </a:r>
            <a:r>
              <a:rPr sz="3600" dirty="0">
                <a:solidFill>
                  <a:srgbClr val="175BBE"/>
                </a:solidFill>
                <a:latin typeface="Arial"/>
                <a:cs typeface="Arial"/>
              </a:rPr>
              <a:t>i</a:t>
            </a:r>
            <a:r>
              <a:rPr sz="3600" spc="-405" dirty="0">
                <a:solidFill>
                  <a:srgbClr val="175BBE"/>
                </a:solidFill>
                <a:latin typeface="Arial"/>
                <a:cs typeface="Arial"/>
              </a:rPr>
              <a:t> </a:t>
            </a:r>
            <a:r>
              <a:rPr sz="3600" dirty="0">
                <a:solidFill>
                  <a:srgbClr val="175BBE"/>
                </a:solidFill>
                <a:latin typeface="Arial"/>
                <a:cs typeface="Arial"/>
              </a:rPr>
              <a:t>p</a:t>
            </a:r>
            <a:r>
              <a:rPr sz="3600" spc="-405" dirty="0">
                <a:solidFill>
                  <a:srgbClr val="175BBE"/>
                </a:solidFill>
                <a:latin typeface="Arial"/>
                <a:cs typeface="Arial"/>
              </a:rPr>
              <a:t> </a:t>
            </a:r>
            <a:r>
              <a:rPr sz="3600" spc="-10" dirty="0">
                <a:solidFill>
                  <a:srgbClr val="175BBE"/>
                </a:solidFill>
                <a:latin typeface="Arial"/>
                <a:cs typeface="Arial"/>
              </a:rPr>
              <a:t>t</a:t>
            </a:r>
            <a:r>
              <a:rPr sz="3600" spc="-400" dirty="0">
                <a:solidFill>
                  <a:srgbClr val="175BBE"/>
                </a:solidFill>
                <a:latin typeface="Arial"/>
                <a:cs typeface="Arial"/>
              </a:rPr>
              <a:t> </a:t>
            </a:r>
            <a:r>
              <a:rPr sz="3600" dirty="0">
                <a:solidFill>
                  <a:srgbClr val="175BBE"/>
                </a:solidFill>
                <a:latin typeface="Arial"/>
                <a:cs typeface="Arial"/>
              </a:rPr>
              <a:t>i</a:t>
            </a:r>
            <a:r>
              <a:rPr sz="3600" spc="-405" dirty="0">
                <a:solidFill>
                  <a:srgbClr val="175BBE"/>
                </a:solidFill>
                <a:latin typeface="Arial"/>
                <a:cs typeface="Arial"/>
              </a:rPr>
              <a:t> </a:t>
            </a:r>
            <a:r>
              <a:rPr sz="3600" dirty="0">
                <a:solidFill>
                  <a:srgbClr val="175BBE"/>
                </a:solidFill>
                <a:latin typeface="Arial"/>
                <a:cs typeface="Arial"/>
              </a:rPr>
              <a:t>o</a:t>
            </a:r>
            <a:r>
              <a:rPr sz="3600" spc="-405" dirty="0">
                <a:solidFill>
                  <a:srgbClr val="175BBE"/>
                </a:solidFill>
                <a:latin typeface="Arial"/>
                <a:cs typeface="Arial"/>
              </a:rPr>
              <a:t> </a:t>
            </a:r>
            <a:r>
              <a:rPr sz="3600" dirty="0">
                <a:solidFill>
                  <a:srgbClr val="175BBE"/>
                </a:solidFill>
                <a:latin typeface="Arial"/>
                <a:cs typeface="Arial"/>
              </a:rPr>
              <a:t>n</a:t>
            </a:r>
            <a:endParaRPr sz="3600" dirty="0">
              <a:latin typeface="Arial"/>
              <a:cs typeface="Arial"/>
            </a:endParaRPr>
          </a:p>
        </p:txBody>
      </p:sp>
      <p:sp>
        <p:nvSpPr>
          <p:cNvPr id="14" name="object 14"/>
          <p:cNvSpPr/>
          <p:nvPr/>
        </p:nvSpPr>
        <p:spPr>
          <a:xfrm>
            <a:off x="632378" y="3732862"/>
            <a:ext cx="1216025" cy="1212850"/>
          </a:xfrm>
          <a:custGeom>
            <a:avLst/>
            <a:gdLst/>
            <a:ahLst/>
            <a:cxnLst/>
            <a:rect l="l" t="t" r="r" b="b"/>
            <a:pathLst>
              <a:path w="1216025" h="1212850">
                <a:moveTo>
                  <a:pt x="607872" y="0"/>
                </a:moveTo>
                <a:lnTo>
                  <a:pt x="558018" y="2009"/>
                </a:lnTo>
                <a:lnTo>
                  <a:pt x="509274" y="7934"/>
                </a:lnTo>
                <a:lnTo>
                  <a:pt x="461796" y="17619"/>
                </a:lnTo>
                <a:lnTo>
                  <a:pt x="415740" y="30906"/>
                </a:lnTo>
                <a:lnTo>
                  <a:pt x="371264" y="47641"/>
                </a:lnTo>
                <a:lnTo>
                  <a:pt x="328523" y="67668"/>
                </a:lnTo>
                <a:lnTo>
                  <a:pt x="287674" y="90829"/>
                </a:lnTo>
                <a:lnTo>
                  <a:pt x="248874" y="116970"/>
                </a:lnTo>
                <a:lnTo>
                  <a:pt x="212278" y="145935"/>
                </a:lnTo>
                <a:lnTo>
                  <a:pt x="178044" y="177566"/>
                </a:lnTo>
                <a:lnTo>
                  <a:pt x="146328" y="211709"/>
                </a:lnTo>
                <a:lnTo>
                  <a:pt x="117286" y="248207"/>
                </a:lnTo>
                <a:lnTo>
                  <a:pt x="91075" y="286904"/>
                </a:lnTo>
                <a:lnTo>
                  <a:pt x="67850" y="327645"/>
                </a:lnTo>
                <a:lnTo>
                  <a:pt x="47770" y="370273"/>
                </a:lnTo>
                <a:lnTo>
                  <a:pt x="30990" y="414632"/>
                </a:lnTo>
                <a:lnTo>
                  <a:pt x="17666" y="460566"/>
                </a:lnTo>
                <a:lnTo>
                  <a:pt x="7956" y="507919"/>
                </a:lnTo>
                <a:lnTo>
                  <a:pt x="2015" y="556536"/>
                </a:lnTo>
                <a:lnTo>
                  <a:pt x="0" y="606259"/>
                </a:lnTo>
                <a:lnTo>
                  <a:pt x="2015" y="655983"/>
                </a:lnTo>
                <a:lnTo>
                  <a:pt x="7956" y="704600"/>
                </a:lnTo>
                <a:lnTo>
                  <a:pt x="17666" y="751953"/>
                </a:lnTo>
                <a:lnTo>
                  <a:pt x="30990" y="797887"/>
                </a:lnTo>
                <a:lnTo>
                  <a:pt x="47770" y="842246"/>
                </a:lnTo>
                <a:lnTo>
                  <a:pt x="67850" y="884874"/>
                </a:lnTo>
                <a:lnTo>
                  <a:pt x="91075" y="925615"/>
                </a:lnTo>
                <a:lnTo>
                  <a:pt x="117286" y="964312"/>
                </a:lnTo>
                <a:lnTo>
                  <a:pt x="146328" y="1000810"/>
                </a:lnTo>
                <a:lnTo>
                  <a:pt x="178044" y="1034953"/>
                </a:lnTo>
                <a:lnTo>
                  <a:pt x="212278" y="1066584"/>
                </a:lnTo>
                <a:lnTo>
                  <a:pt x="248874" y="1095548"/>
                </a:lnTo>
                <a:lnTo>
                  <a:pt x="287674" y="1121689"/>
                </a:lnTo>
                <a:lnTo>
                  <a:pt x="328523" y="1144851"/>
                </a:lnTo>
                <a:lnTo>
                  <a:pt x="371264" y="1164877"/>
                </a:lnTo>
                <a:lnTo>
                  <a:pt x="415740" y="1181612"/>
                </a:lnTo>
                <a:lnTo>
                  <a:pt x="461796" y="1194900"/>
                </a:lnTo>
                <a:lnTo>
                  <a:pt x="509274" y="1204585"/>
                </a:lnTo>
                <a:lnTo>
                  <a:pt x="558018" y="1210510"/>
                </a:lnTo>
                <a:lnTo>
                  <a:pt x="607872" y="1212519"/>
                </a:lnTo>
                <a:lnTo>
                  <a:pt x="657728" y="1210510"/>
                </a:lnTo>
                <a:lnTo>
                  <a:pt x="706474" y="1204585"/>
                </a:lnTo>
                <a:lnTo>
                  <a:pt x="753954" y="1194900"/>
                </a:lnTo>
                <a:lnTo>
                  <a:pt x="800011" y="1181612"/>
                </a:lnTo>
                <a:lnTo>
                  <a:pt x="844488" y="1164877"/>
                </a:lnTo>
                <a:lnTo>
                  <a:pt x="887230" y="1144851"/>
                </a:lnTo>
                <a:lnTo>
                  <a:pt x="928080" y="1121689"/>
                </a:lnTo>
                <a:lnTo>
                  <a:pt x="966881" y="1095548"/>
                </a:lnTo>
                <a:lnTo>
                  <a:pt x="1003477" y="1066584"/>
                </a:lnTo>
                <a:lnTo>
                  <a:pt x="1037712" y="1034953"/>
                </a:lnTo>
                <a:lnTo>
                  <a:pt x="1069428" y="1000810"/>
                </a:lnTo>
                <a:lnTo>
                  <a:pt x="1098471" y="964312"/>
                </a:lnTo>
                <a:lnTo>
                  <a:pt x="1124682" y="925615"/>
                </a:lnTo>
                <a:lnTo>
                  <a:pt x="1147906" y="884874"/>
                </a:lnTo>
                <a:lnTo>
                  <a:pt x="1167987" y="842246"/>
                </a:lnTo>
                <a:lnTo>
                  <a:pt x="1184767" y="797887"/>
                </a:lnTo>
                <a:lnTo>
                  <a:pt x="1198091" y="751953"/>
                </a:lnTo>
                <a:lnTo>
                  <a:pt x="1207802" y="704600"/>
                </a:lnTo>
                <a:lnTo>
                  <a:pt x="1213743" y="655983"/>
                </a:lnTo>
                <a:lnTo>
                  <a:pt x="1215758" y="606259"/>
                </a:lnTo>
                <a:lnTo>
                  <a:pt x="1213743" y="556536"/>
                </a:lnTo>
                <a:lnTo>
                  <a:pt x="1207802" y="507919"/>
                </a:lnTo>
                <a:lnTo>
                  <a:pt x="1198091" y="460566"/>
                </a:lnTo>
                <a:lnTo>
                  <a:pt x="1184767" y="414632"/>
                </a:lnTo>
                <a:lnTo>
                  <a:pt x="1167987" y="370273"/>
                </a:lnTo>
                <a:lnTo>
                  <a:pt x="1147906" y="327645"/>
                </a:lnTo>
                <a:lnTo>
                  <a:pt x="1124682" y="286904"/>
                </a:lnTo>
                <a:lnTo>
                  <a:pt x="1098471" y="248207"/>
                </a:lnTo>
                <a:lnTo>
                  <a:pt x="1069428" y="211709"/>
                </a:lnTo>
                <a:lnTo>
                  <a:pt x="1037712" y="177566"/>
                </a:lnTo>
                <a:lnTo>
                  <a:pt x="1003477" y="145935"/>
                </a:lnTo>
                <a:lnTo>
                  <a:pt x="966881" y="116970"/>
                </a:lnTo>
                <a:lnTo>
                  <a:pt x="928080" y="90829"/>
                </a:lnTo>
                <a:lnTo>
                  <a:pt x="887230" y="67668"/>
                </a:lnTo>
                <a:lnTo>
                  <a:pt x="844488" y="47641"/>
                </a:lnTo>
                <a:lnTo>
                  <a:pt x="800011" y="30906"/>
                </a:lnTo>
                <a:lnTo>
                  <a:pt x="753954" y="17619"/>
                </a:lnTo>
                <a:lnTo>
                  <a:pt x="706474" y="7934"/>
                </a:lnTo>
                <a:lnTo>
                  <a:pt x="657728" y="2009"/>
                </a:lnTo>
                <a:lnTo>
                  <a:pt x="607872" y="0"/>
                </a:lnTo>
                <a:close/>
              </a:path>
            </a:pathLst>
          </a:custGeom>
          <a:solidFill>
            <a:srgbClr val="1A72CA"/>
          </a:solidFill>
        </p:spPr>
        <p:txBody>
          <a:bodyPr wrap="square" lIns="0" tIns="0" rIns="0" bIns="0" rtlCol="0"/>
          <a:lstStyle/>
          <a:p>
            <a:endParaRPr/>
          </a:p>
        </p:txBody>
      </p:sp>
      <p:sp>
        <p:nvSpPr>
          <p:cNvPr id="15" name="object 15"/>
          <p:cNvSpPr txBox="1"/>
          <p:nvPr/>
        </p:nvSpPr>
        <p:spPr>
          <a:xfrm>
            <a:off x="945115" y="3980696"/>
            <a:ext cx="590550" cy="533400"/>
          </a:xfrm>
          <a:prstGeom prst="rect">
            <a:avLst/>
          </a:prstGeom>
        </p:spPr>
        <p:txBody>
          <a:bodyPr vert="horz" wrap="square" lIns="0" tIns="0" rIns="0" bIns="0" rtlCol="0">
            <a:spAutoFit/>
          </a:bodyPr>
          <a:lstStyle/>
          <a:p>
            <a:pPr marL="12700">
              <a:lnSpc>
                <a:spcPct val="100000"/>
              </a:lnSpc>
            </a:pPr>
            <a:r>
              <a:rPr sz="4000" dirty="0">
                <a:solidFill>
                  <a:srgbClr val="FFFFFF"/>
                </a:solidFill>
                <a:latin typeface="Arial"/>
                <a:cs typeface="Arial"/>
              </a:rPr>
              <a:t>02</a:t>
            </a:r>
            <a:endParaRPr sz="4000" dirty="0">
              <a:latin typeface="Arial"/>
              <a:cs typeface="Arial"/>
            </a:endParaRPr>
          </a:p>
        </p:txBody>
      </p:sp>
      <p:pic>
        <p:nvPicPr>
          <p:cNvPr id="4098" name="Picture 2" descr="https://wallpapercave.com/wp/wp46666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46174"/>
            <a:ext cx="7543800" cy="31505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7308304" y="19726"/>
            <a:ext cx="1789843" cy="52576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512</TotalTime>
  <Words>3880</Words>
  <Application>Microsoft Office PowerPoint</Application>
  <PresentationFormat>On-screen Show (16:9)</PresentationFormat>
  <Paragraphs>300</Paragraphs>
  <Slides>50</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宋体</vt:lpstr>
      <vt:lpstr>Arial</vt:lpstr>
      <vt:lpstr>Calibri</vt:lpstr>
      <vt:lpstr>等线</vt:lpstr>
      <vt:lpstr>Hoefler Text Black</vt:lpstr>
      <vt:lpstr>Times New Roman</vt:lpstr>
      <vt:lpstr>张海山锐线体简</vt:lpstr>
      <vt:lpstr>方正粗倩简体</vt:lpstr>
      <vt:lpstr>Office Theme</vt:lpstr>
      <vt:lpstr>PowerPoint Presentation</vt:lpstr>
      <vt:lpstr>PowerPoint Presentation</vt:lpstr>
      <vt:lpstr>PowerPoint Presentation</vt:lpstr>
      <vt:lpstr>PowerPoint Presentation</vt:lpstr>
      <vt:lpstr>PowerPoint Presentation</vt:lpstr>
      <vt:lpstr>VTP long shaft vertical drainage pump</vt:lpstr>
      <vt:lpstr>VTP long shaft vertical drainage pump</vt:lpstr>
      <vt:lpstr>VTP long shaft vertical drainage pump</vt:lpstr>
      <vt:lpstr>PowerPoint Presentation</vt:lpstr>
      <vt:lpstr>VTP Long Shaft Vertical Drainage Pump</vt:lpstr>
      <vt:lpstr>VTP Long Shaft Vertical Drainage Pump</vt:lpstr>
      <vt:lpstr>VTP Long Shaft Vertical Drainage Pump</vt:lpstr>
      <vt:lpstr>VTP Long Shaft Vertical Drainage Pump</vt:lpstr>
      <vt:lpstr>VTP Long Shaft Vertical Drainage Pump</vt:lpstr>
      <vt:lpstr>PowerPoint Presentation</vt:lpstr>
      <vt:lpstr>VTP Long Shaft Vertical Drainage Pump</vt:lpstr>
      <vt:lpstr>VTP long shaft vertical drainage pump</vt:lpstr>
      <vt:lpstr>VTP long shaft vertical drainage pump</vt:lpstr>
      <vt:lpstr>VTP Long Shaft Vertical Drainage Pump</vt:lpstr>
      <vt:lpstr>VTP long shaft vertical drainage pump</vt:lpstr>
      <vt:lpstr>PowerPoint Presentation</vt:lpstr>
      <vt:lpstr>PowerPoint Presentation</vt:lpstr>
      <vt:lpstr>PowerPoint Presentation</vt:lpstr>
      <vt:lpstr>PowerPoint Presentation</vt:lpstr>
      <vt:lpstr>VTP long shaft vertical drainage pump</vt:lpstr>
      <vt:lpstr>PowerPoint Presentation</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PowerPoint Presentation</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lpstr>VTP long shaft vertical drainage pump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10</dc:creator>
  <cp:lastModifiedBy>Win 10</cp:lastModifiedBy>
  <cp:revision>27</cp:revision>
  <dcterms:created xsi:type="dcterms:W3CDTF">2023-08-25T22:56:37Z</dcterms:created>
  <dcterms:modified xsi:type="dcterms:W3CDTF">2023-08-28T08:28:34Z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2023-08-25T00:00:00Z</vt:filetime>
  </property>
  <property fmtid="{D5CDD505-2E9C-101B-9397-08002B2CF9AE}" pid="3" name="LastSaved">
    <vt:filetime>2023-08-25T00:00:00Z</vt:filetime>
  </property>
</Properties>
</file>